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57" r:id="rId5"/>
    <p:sldId id="260" r:id="rId6"/>
    <p:sldId id="266" r:id="rId7"/>
    <p:sldId id="272" r:id="rId8"/>
    <p:sldId id="261" r:id="rId9"/>
    <p:sldId id="267" r:id="rId10"/>
    <p:sldId id="262" r:id="rId11"/>
    <p:sldId id="263" r:id="rId12"/>
    <p:sldId id="264" r:id="rId13"/>
    <p:sldId id="265" r:id="rId14"/>
    <p:sldId id="269" r:id="rId15"/>
    <p:sldId id="273" r:id="rId16"/>
    <p:sldId id="274" r:id="rId17"/>
    <p:sldId id="271"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9EC2A-4C3B-4740-9485-6FA99BAE9C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172AC1B-AB6D-4E82-84A7-96C5B0876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CFB1231-B8CD-43F9-8A63-6956254D2234}"/>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6C958D6A-FBE4-4125-A23D-D03CBF6C06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0BC516-9CB9-4F5C-B473-87E59A0F58AE}"/>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02602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E2A7-51C8-4415-B2B9-7179839BC2F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35A9FDC-0084-4E32-8FF8-B7918F9F9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E743B68-DF4D-4BFA-9006-D00A8F9022DB}"/>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2C324493-8E56-477E-9033-19D0C1AB47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92793B-BEA8-4E51-85DA-4A296E58A4E2}"/>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29687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17ED4C-A891-497A-A688-B8EF381DC5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5994E3-9ADD-418B-AED2-1A371F1A7F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18C6D66-2CC6-46F7-8F9F-C112E9FCE5B4}"/>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755C5416-8C3F-44DB-B520-67B1D2287E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9A7301-8B28-4E75-A842-7015334B23A9}"/>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9751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08B0-5D8E-446B-9B0E-E1C69CE478A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331883-D2B4-42AE-AE82-9DB95A5648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E53624-DAD1-4777-8D0A-0B343B137FB1}"/>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07245795-1315-4953-A0F4-8EB8660A7E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553743-6115-4BE7-8A36-BB5986BEBCEE}"/>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87723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4DC0-B8E4-4B44-A506-40111C298D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5F64ED0-FA01-436B-BE0A-46EE411C5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DD791F-AEF2-43AD-BBB4-53A44474B7C5}"/>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16F315BF-C6AA-4BE4-B2CF-201F06A98D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51CC9C-CBA4-4ACA-A62E-FCEC6BB609D3}"/>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97193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C9089-679C-41B7-9B49-EEF4194703E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9C0D52D-22AB-4832-AD75-E84EB6FA33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B3BA67B-2E3F-4ACE-B705-623E2DA25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B0C3D53-24DC-49B1-858E-9C7AD9E9F88F}"/>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6" name="Footer Placeholder 5">
            <a:extLst>
              <a:ext uri="{FF2B5EF4-FFF2-40B4-BE49-F238E27FC236}">
                <a16:creationId xmlns:a16="http://schemas.microsoft.com/office/drawing/2014/main" id="{C80EB68F-73E3-4662-8977-E371AD5DF4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0106EC9-2953-4E46-971C-518A0EECA186}"/>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114440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E7B8-FBC1-413C-8214-31AD732DC55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BB1E558-86A4-4286-A4EB-2DCB1E2D7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980E35-D22C-4A31-BAC4-74D3606522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14C5C23-7546-4296-A11A-B31DFE447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E3C224-2496-4FF6-ADD5-B98CB3D713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1B29B2A-A34B-4947-A41C-5E4667DB355B}"/>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8" name="Footer Placeholder 7">
            <a:extLst>
              <a:ext uri="{FF2B5EF4-FFF2-40B4-BE49-F238E27FC236}">
                <a16:creationId xmlns:a16="http://schemas.microsoft.com/office/drawing/2014/main" id="{4B7C0BCC-7DC1-4AC5-8BD3-54B178E2265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1903B43-DC49-444F-8D78-F649C4330670}"/>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166871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8236E-CD00-4B59-8699-853A48187DB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394F89D-74A9-4EE8-BAD7-D04DCC822150}"/>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4" name="Footer Placeholder 3">
            <a:extLst>
              <a:ext uri="{FF2B5EF4-FFF2-40B4-BE49-F238E27FC236}">
                <a16:creationId xmlns:a16="http://schemas.microsoft.com/office/drawing/2014/main" id="{109C9D5A-9B77-4D60-97B2-1FE0AE44DD1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23E8268-FB17-4E73-99F6-70848148CBFE}"/>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146417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5DC1D5-5EE4-4611-829C-6E24DB1EBCA2}"/>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3" name="Footer Placeholder 2">
            <a:extLst>
              <a:ext uri="{FF2B5EF4-FFF2-40B4-BE49-F238E27FC236}">
                <a16:creationId xmlns:a16="http://schemas.microsoft.com/office/drawing/2014/main" id="{0E90A811-F047-4431-AB1D-C19ECC3A48F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62C35CB-03A8-47FB-A2F7-BFC106B1665D}"/>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146031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F073-4298-460D-A719-C6D3103D5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3C059CB-1DFB-48EC-8EF5-690A18338F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7E19EBE-3D55-4D11-B6A9-90FF64306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D9469-6113-49A7-8D4D-F86495FABA50}"/>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6" name="Footer Placeholder 5">
            <a:extLst>
              <a:ext uri="{FF2B5EF4-FFF2-40B4-BE49-F238E27FC236}">
                <a16:creationId xmlns:a16="http://schemas.microsoft.com/office/drawing/2014/main" id="{BD7A1928-F34F-4546-8641-BF54A65EAE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BB3ACA-255D-4CB4-9DBD-E75D2090703E}"/>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20534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4CC8-00C0-4F77-8343-4C35838A1B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C427FE-4A55-4BF5-88A8-922B43EA39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9779F73-8262-48B6-B310-CB078D929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F00C7-FBE5-4F93-AE7E-540C7B1771D0}"/>
              </a:ext>
            </a:extLst>
          </p:cNvPr>
          <p:cNvSpPr>
            <a:spLocks noGrp="1"/>
          </p:cNvSpPr>
          <p:nvPr>
            <p:ph type="dt" sz="half" idx="10"/>
          </p:nvPr>
        </p:nvSpPr>
        <p:spPr/>
        <p:txBody>
          <a:bodyPr/>
          <a:lstStyle/>
          <a:p>
            <a:fld id="{121CFC13-5131-47B6-AA15-851E83042A90}" type="datetimeFigureOut">
              <a:rPr lang="en-IN" smtClean="0"/>
              <a:t>11-06-2019</a:t>
            </a:fld>
            <a:endParaRPr lang="en-IN"/>
          </a:p>
        </p:txBody>
      </p:sp>
      <p:sp>
        <p:nvSpPr>
          <p:cNvPr id="6" name="Footer Placeholder 5">
            <a:extLst>
              <a:ext uri="{FF2B5EF4-FFF2-40B4-BE49-F238E27FC236}">
                <a16:creationId xmlns:a16="http://schemas.microsoft.com/office/drawing/2014/main" id="{DD862286-CF05-4C4F-95D3-52CACFDE3CA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1619A0D-E764-4A93-8FAF-5B36599632DA}"/>
              </a:ext>
            </a:extLst>
          </p:cNvPr>
          <p:cNvSpPr>
            <a:spLocks noGrp="1"/>
          </p:cNvSpPr>
          <p:nvPr>
            <p:ph type="sldNum" sz="quarter" idx="12"/>
          </p:nvPr>
        </p:nvSpPr>
        <p:spPr/>
        <p:txBody>
          <a:bodyPr/>
          <a:lstStyle/>
          <a:p>
            <a:fld id="{94D912E0-763C-4F47-BFF5-CB7EE5B67048}" type="slidenum">
              <a:rPr lang="en-IN" smtClean="0"/>
              <a:t>‹#›</a:t>
            </a:fld>
            <a:endParaRPr lang="en-IN"/>
          </a:p>
        </p:txBody>
      </p:sp>
    </p:spTree>
    <p:extLst>
      <p:ext uri="{BB962C8B-B14F-4D97-AF65-F5344CB8AC3E}">
        <p14:creationId xmlns:p14="http://schemas.microsoft.com/office/powerpoint/2010/main" val="389128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456096-D5B1-427D-9AF2-7F9C47B7B4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300C635-9755-4D9A-9D06-51894C798B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E711F4-7840-4E16-BE18-274C778D4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CFC13-5131-47B6-AA15-851E83042A90}" type="datetimeFigureOut">
              <a:rPr lang="en-IN" smtClean="0"/>
              <a:t>11-06-2019</a:t>
            </a:fld>
            <a:endParaRPr lang="en-IN"/>
          </a:p>
        </p:txBody>
      </p:sp>
      <p:sp>
        <p:nvSpPr>
          <p:cNvPr id="5" name="Footer Placeholder 4">
            <a:extLst>
              <a:ext uri="{FF2B5EF4-FFF2-40B4-BE49-F238E27FC236}">
                <a16:creationId xmlns:a16="http://schemas.microsoft.com/office/drawing/2014/main" id="{8EA74DA3-8BDC-45BE-9C9F-BF4DB0996A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3CEC344-BFBC-40C2-A45A-9AA92BBD5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912E0-763C-4F47-BFF5-CB7EE5B67048}" type="slidenum">
              <a:rPr lang="en-IN" smtClean="0"/>
              <a:t>‹#›</a:t>
            </a:fld>
            <a:endParaRPr lang="en-IN"/>
          </a:p>
        </p:txBody>
      </p:sp>
    </p:spTree>
    <p:extLst>
      <p:ext uri="{BB962C8B-B14F-4D97-AF65-F5344CB8AC3E}">
        <p14:creationId xmlns:p14="http://schemas.microsoft.com/office/powerpoint/2010/main" val="25918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74C5-FB0A-4999-B95D-D99FB84DF25C}"/>
              </a:ext>
            </a:extLst>
          </p:cNvPr>
          <p:cNvSpPr>
            <a:spLocks noGrp="1"/>
          </p:cNvSpPr>
          <p:nvPr>
            <p:ph type="ctrTitle"/>
          </p:nvPr>
        </p:nvSpPr>
        <p:spPr/>
        <p:txBody>
          <a:bodyPr/>
          <a:lstStyle/>
          <a:p>
            <a:r>
              <a:rPr lang="en-US" dirty="0"/>
              <a:t>Unit- 2</a:t>
            </a:r>
            <a:endParaRPr lang="en-IN" dirty="0"/>
          </a:p>
        </p:txBody>
      </p:sp>
      <p:sp>
        <p:nvSpPr>
          <p:cNvPr id="3" name="Subtitle 2">
            <a:extLst>
              <a:ext uri="{FF2B5EF4-FFF2-40B4-BE49-F238E27FC236}">
                <a16:creationId xmlns:a16="http://schemas.microsoft.com/office/drawing/2014/main" id="{A446C505-76E9-4D17-97B0-3F53EA39BCE5}"/>
              </a:ext>
            </a:extLst>
          </p:cNvPr>
          <p:cNvSpPr>
            <a:spLocks noGrp="1"/>
          </p:cNvSpPr>
          <p:nvPr>
            <p:ph type="subTitle" idx="1"/>
          </p:nvPr>
        </p:nvSpPr>
        <p:spPr/>
        <p:txBody>
          <a:bodyPr>
            <a:normAutofit/>
          </a:bodyPr>
          <a:lstStyle/>
          <a:p>
            <a:r>
              <a:rPr lang="en-US" sz="4800" dirty="0"/>
              <a:t>Consignment Accounts</a:t>
            </a:r>
            <a:endParaRPr lang="en-IN" sz="4800" dirty="0"/>
          </a:p>
        </p:txBody>
      </p:sp>
    </p:spTree>
    <p:extLst>
      <p:ext uri="{BB962C8B-B14F-4D97-AF65-F5344CB8AC3E}">
        <p14:creationId xmlns:p14="http://schemas.microsoft.com/office/powerpoint/2010/main" val="131524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BD4E-3231-4321-9E28-75D0055E08BF}"/>
              </a:ext>
            </a:extLst>
          </p:cNvPr>
          <p:cNvSpPr>
            <a:spLocks noGrp="1"/>
          </p:cNvSpPr>
          <p:nvPr>
            <p:ph type="title"/>
          </p:nvPr>
        </p:nvSpPr>
        <p:spPr/>
        <p:txBody>
          <a:bodyPr/>
          <a:lstStyle/>
          <a:p>
            <a:pPr algn="ctr"/>
            <a:r>
              <a:rPr lang="en-US" b="1" dirty="0"/>
              <a:t>Account sale</a:t>
            </a:r>
            <a:endParaRPr lang="en-IN" b="1" dirty="0"/>
          </a:p>
        </p:txBody>
      </p:sp>
      <p:sp>
        <p:nvSpPr>
          <p:cNvPr id="3" name="Content Placeholder 2">
            <a:extLst>
              <a:ext uri="{FF2B5EF4-FFF2-40B4-BE49-F238E27FC236}">
                <a16:creationId xmlns:a16="http://schemas.microsoft.com/office/drawing/2014/main" id="{A248C905-D7F8-4B66-852E-A4E016B99789}"/>
              </a:ext>
            </a:extLst>
          </p:cNvPr>
          <p:cNvSpPr>
            <a:spLocks noGrp="1"/>
          </p:cNvSpPr>
          <p:nvPr>
            <p:ph idx="1"/>
          </p:nvPr>
        </p:nvSpPr>
        <p:spPr>
          <a:xfrm>
            <a:off x="838200" y="2618913"/>
            <a:ext cx="10515600" cy="3558050"/>
          </a:xfrm>
        </p:spPr>
        <p:txBody>
          <a:bodyPr/>
          <a:lstStyle/>
          <a:p>
            <a:r>
              <a:rPr lang="en-US" b="1" dirty="0"/>
              <a:t>Account Sales</a:t>
            </a:r>
            <a:r>
              <a:rPr lang="en-US" dirty="0"/>
              <a:t>. An </a:t>
            </a:r>
            <a:r>
              <a:rPr lang="en-US" b="1" dirty="0"/>
              <a:t>Account sale</a:t>
            </a:r>
            <a:r>
              <a:rPr lang="en-US" dirty="0"/>
              <a:t> is a statement prepared and sent by the consignee to the consignor. It contains the details with regard to the quantity of goods received, </a:t>
            </a:r>
            <a:r>
              <a:rPr lang="en-US" b="1" dirty="0"/>
              <a:t>sales</a:t>
            </a:r>
            <a:r>
              <a:rPr lang="en-US" dirty="0"/>
              <a:t> made, expenses incurred, commission, amount sent and the balance payable by consignee to the consignor.</a:t>
            </a:r>
            <a:endParaRPr lang="en-IN" dirty="0"/>
          </a:p>
        </p:txBody>
      </p:sp>
    </p:spTree>
    <p:extLst>
      <p:ext uri="{BB962C8B-B14F-4D97-AF65-F5344CB8AC3E}">
        <p14:creationId xmlns:p14="http://schemas.microsoft.com/office/powerpoint/2010/main" val="134607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79E3-AA80-40F0-A714-B6DFD6D88897}"/>
              </a:ext>
            </a:extLst>
          </p:cNvPr>
          <p:cNvSpPr>
            <a:spLocks noGrp="1"/>
          </p:cNvSpPr>
          <p:nvPr>
            <p:ph type="title"/>
          </p:nvPr>
        </p:nvSpPr>
        <p:spPr/>
        <p:txBody>
          <a:bodyPr/>
          <a:lstStyle/>
          <a:p>
            <a:pPr algn="ctr"/>
            <a:br>
              <a:rPr lang="en-US" dirty="0"/>
            </a:br>
            <a:r>
              <a:rPr lang="en-US" dirty="0"/>
              <a:t>Difference</a:t>
            </a:r>
            <a:endParaRPr lang="en-IN" dirty="0"/>
          </a:p>
        </p:txBody>
      </p:sp>
      <p:sp>
        <p:nvSpPr>
          <p:cNvPr id="3" name="Text Placeholder 2">
            <a:extLst>
              <a:ext uri="{FF2B5EF4-FFF2-40B4-BE49-F238E27FC236}">
                <a16:creationId xmlns:a16="http://schemas.microsoft.com/office/drawing/2014/main" id="{310F39A3-9B00-4847-82EC-0D5448248467}"/>
              </a:ext>
            </a:extLst>
          </p:cNvPr>
          <p:cNvSpPr>
            <a:spLocks noGrp="1"/>
          </p:cNvSpPr>
          <p:nvPr>
            <p:ph type="body" idx="1"/>
          </p:nvPr>
        </p:nvSpPr>
        <p:spPr/>
        <p:txBody>
          <a:bodyPr/>
          <a:lstStyle/>
          <a:p>
            <a:pPr algn="ctr"/>
            <a:r>
              <a:rPr lang="en-US" dirty="0"/>
              <a:t>PROFORMA INVOICE</a:t>
            </a:r>
            <a:endParaRPr lang="en-IN" dirty="0"/>
          </a:p>
        </p:txBody>
      </p:sp>
      <p:sp>
        <p:nvSpPr>
          <p:cNvPr id="4" name="Content Placeholder 3">
            <a:extLst>
              <a:ext uri="{FF2B5EF4-FFF2-40B4-BE49-F238E27FC236}">
                <a16:creationId xmlns:a16="http://schemas.microsoft.com/office/drawing/2014/main" id="{577F33E5-0060-481B-A855-468E8E6C9170}"/>
              </a:ext>
            </a:extLst>
          </p:cNvPr>
          <p:cNvSpPr>
            <a:spLocks noGrp="1"/>
          </p:cNvSpPr>
          <p:nvPr>
            <p:ph sz="half" idx="2"/>
          </p:nvPr>
        </p:nvSpPr>
        <p:spPr>
          <a:xfrm>
            <a:off x="836612" y="3006725"/>
            <a:ext cx="5160963" cy="3182937"/>
          </a:xfrm>
        </p:spPr>
        <p:txBody>
          <a:bodyPr>
            <a:normAutofit fontScale="92500" lnSpcReduction="20000"/>
          </a:bodyPr>
          <a:lstStyle/>
          <a:p>
            <a:r>
              <a:rPr lang="en-US" dirty="0"/>
              <a:t>It is prepared by the consignor and send along with the goods send on consignment  The instrument contains a description of goods, i.e. quantity, price, weight, kind and other specifications. It is a declaration by the seller to provide the products and services to the buyer on the specified date and price.</a:t>
            </a:r>
            <a:endParaRPr lang="en-IN" dirty="0"/>
          </a:p>
        </p:txBody>
      </p:sp>
      <p:sp>
        <p:nvSpPr>
          <p:cNvPr id="5" name="Text Placeholder 4">
            <a:extLst>
              <a:ext uri="{FF2B5EF4-FFF2-40B4-BE49-F238E27FC236}">
                <a16:creationId xmlns:a16="http://schemas.microsoft.com/office/drawing/2014/main" id="{7427D48A-3D3B-4548-994C-B3F4CB5B3C02}"/>
              </a:ext>
            </a:extLst>
          </p:cNvPr>
          <p:cNvSpPr>
            <a:spLocks noGrp="1"/>
          </p:cNvSpPr>
          <p:nvPr>
            <p:ph type="body" sz="quarter" idx="3"/>
          </p:nvPr>
        </p:nvSpPr>
        <p:spPr/>
        <p:txBody>
          <a:bodyPr/>
          <a:lstStyle/>
          <a:p>
            <a:pPr algn="ctr"/>
            <a:r>
              <a:rPr lang="en-US" dirty="0"/>
              <a:t>ACCOUNT SALE</a:t>
            </a:r>
            <a:endParaRPr lang="en-IN" dirty="0"/>
          </a:p>
        </p:txBody>
      </p:sp>
      <p:sp>
        <p:nvSpPr>
          <p:cNvPr id="6" name="Content Placeholder 5">
            <a:extLst>
              <a:ext uri="{FF2B5EF4-FFF2-40B4-BE49-F238E27FC236}">
                <a16:creationId xmlns:a16="http://schemas.microsoft.com/office/drawing/2014/main" id="{072CD259-6CC9-4231-B5DE-35CD4E29DBDA}"/>
              </a:ext>
            </a:extLst>
          </p:cNvPr>
          <p:cNvSpPr>
            <a:spLocks noGrp="1"/>
          </p:cNvSpPr>
          <p:nvPr>
            <p:ph sz="quarter" idx="4"/>
          </p:nvPr>
        </p:nvSpPr>
        <p:spPr>
          <a:xfrm>
            <a:off x="6276512" y="3071673"/>
            <a:ext cx="5078875" cy="3117989"/>
          </a:xfrm>
        </p:spPr>
        <p:txBody>
          <a:bodyPr>
            <a:normAutofit fontScale="92500" lnSpcReduction="20000"/>
          </a:bodyPr>
          <a:lstStyle/>
          <a:p>
            <a:r>
              <a:rPr lang="en-US" dirty="0"/>
              <a:t>Account sales is a report or statement that shows the price at which the goods are sold, expenses incurred by the consignee on behalf of the consignor, consignee's commission and the net balance for which the consignee is liable.</a:t>
            </a:r>
            <a:endParaRPr lang="en-IN" dirty="0"/>
          </a:p>
        </p:txBody>
      </p:sp>
    </p:spTree>
    <p:extLst>
      <p:ext uri="{BB962C8B-B14F-4D97-AF65-F5344CB8AC3E}">
        <p14:creationId xmlns:p14="http://schemas.microsoft.com/office/powerpoint/2010/main" val="383569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0D249-11BD-4975-8828-B2184762B951}"/>
              </a:ext>
            </a:extLst>
          </p:cNvPr>
          <p:cNvSpPr>
            <a:spLocks noGrp="1"/>
          </p:cNvSpPr>
          <p:nvPr>
            <p:ph type="title"/>
          </p:nvPr>
        </p:nvSpPr>
        <p:spPr/>
        <p:txBody>
          <a:bodyPr>
            <a:normAutofit fontScale="90000"/>
          </a:bodyPr>
          <a:lstStyle/>
          <a:p>
            <a:pPr algn="ctr"/>
            <a:br>
              <a:rPr lang="en-US" dirty="0"/>
            </a:br>
            <a:br>
              <a:rPr lang="en-US" dirty="0"/>
            </a:br>
            <a:br>
              <a:rPr lang="en-US" dirty="0"/>
            </a:br>
            <a:r>
              <a:rPr lang="en-US" dirty="0"/>
              <a:t>Format  of Account sale</a:t>
            </a:r>
            <a:br>
              <a:rPr lang="en-US" dirty="0"/>
            </a:br>
            <a:br>
              <a:rPr lang="en-US" dirty="0"/>
            </a:br>
            <a:r>
              <a:rPr lang="en-US" dirty="0"/>
              <a:t>Account sale statement of ……..</a:t>
            </a:r>
            <a:br>
              <a:rPr lang="en-US" dirty="0"/>
            </a:br>
            <a:r>
              <a:rPr lang="en-US" dirty="0"/>
              <a:t>  </a:t>
            </a:r>
            <a:endParaRPr lang="en-IN" dirty="0"/>
          </a:p>
        </p:txBody>
      </p:sp>
      <p:graphicFrame>
        <p:nvGraphicFramePr>
          <p:cNvPr id="6" name="Table 5">
            <a:extLst>
              <a:ext uri="{FF2B5EF4-FFF2-40B4-BE49-F238E27FC236}">
                <a16:creationId xmlns:a16="http://schemas.microsoft.com/office/drawing/2014/main" id="{F5376A34-9C35-4030-A741-23A3204B2FCD}"/>
              </a:ext>
            </a:extLst>
          </p:cNvPr>
          <p:cNvGraphicFramePr>
            <a:graphicFrameLocks noGrp="1"/>
          </p:cNvGraphicFramePr>
          <p:nvPr>
            <p:extLst>
              <p:ext uri="{D42A27DB-BD31-4B8C-83A1-F6EECF244321}">
                <p14:modId xmlns:p14="http://schemas.microsoft.com/office/powerpoint/2010/main" val="545269292"/>
              </p:ext>
            </p:extLst>
          </p:nvPr>
        </p:nvGraphicFramePr>
        <p:xfrm>
          <a:off x="1952101" y="2524770"/>
          <a:ext cx="7333942" cy="3065007"/>
        </p:xfrm>
        <a:graphic>
          <a:graphicData uri="http://schemas.openxmlformats.org/drawingml/2006/table">
            <a:tbl>
              <a:tblPr firstRow="1" bandRow="1">
                <a:tableStyleId>{5C22544A-7EE6-4342-B048-85BDC9FD1C3A}</a:tableStyleId>
              </a:tblPr>
              <a:tblGrid>
                <a:gridCol w="3666971">
                  <a:extLst>
                    <a:ext uri="{9D8B030D-6E8A-4147-A177-3AD203B41FA5}">
                      <a16:colId xmlns:a16="http://schemas.microsoft.com/office/drawing/2014/main" val="2261299594"/>
                    </a:ext>
                  </a:extLst>
                </a:gridCol>
                <a:gridCol w="3666971">
                  <a:extLst>
                    <a:ext uri="{9D8B030D-6E8A-4147-A177-3AD203B41FA5}">
                      <a16:colId xmlns:a16="http://schemas.microsoft.com/office/drawing/2014/main" val="1597267058"/>
                    </a:ext>
                  </a:extLst>
                </a:gridCol>
              </a:tblGrid>
              <a:tr h="376018">
                <a:tc>
                  <a:txBody>
                    <a:bodyPr/>
                    <a:lstStyle/>
                    <a:p>
                      <a:pPr algn="ctr"/>
                      <a:r>
                        <a:rPr lang="en-US" dirty="0"/>
                        <a:t>Particular</a:t>
                      </a:r>
                      <a:endParaRPr lang="en-IN" dirty="0"/>
                    </a:p>
                  </a:txBody>
                  <a:tcPr/>
                </a:tc>
                <a:tc>
                  <a:txBody>
                    <a:bodyPr/>
                    <a:lstStyle/>
                    <a:p>
                      <a:pPr algn="ctr"/>
                      <a:r>
                        <a:rPr lang="en-US" dirty="0"/>
                        <a:t> Amount</a:t>
                      </a:r>
                      <a:endParaRPr lang="en-IN" dirty="0"/>
                    </a:p>
                  </a:txBody>
                  <a:tcPr/>
                </a:tc>
                <a:extLst>
                  <a:ext uri="{0D108BD9-81ED-4DB2-BD59-A6C34878D82A}">
                    <a16:rowId xmlns:a16="http://schemas.microsoft.com/office/drawing/2014/main" val="1341979151"/>
                  </a:ext>
                </a:extLst>
              </a:tr>
              <a:tr h="376018">
                <a:tc>
                  <a:txBody>
                    <a:bodyPr/>
                    <a:lstStyle/>
                    <a:p>
                      <a:r>
                        <a:rPr lang="en-US" dirty="0"/>
                        <a:t>Sales</a:t>
                      </a:r>
                      <a:endParaRPr lang="en-IN" dirty="0"/>
                    </a:p>
                  </a:txBody>
                  <a:tcPr/>
                </a:tc>
                <a:tc>
                  <a:txBody>
                    <a:bodyPr/>
                    <a:lstStyle/>
                    <a:p>
                      <a:r>
                        <a:rPr lang="en-US" dirty="0"/>
                        <a:t>                                                        </a:t>
                      </a:r>
                      <a:r>
                        <a:rPr lang="en-US" dirty="0" err="1"/>
                        <a:t>xxxxx</a:t>
                      </a:r>
                      <a:endParaRPr lang="en-IN" dirty="0"/>
                    </a:p>
                  </a:txBody>
                  <a:tcPr/>
                </a:tc>
                <a:extLst>
                  <a:ext uri="{0D108BD9-81ED-4DB2-BD59-A6C34878D82A}">
                    <a16:rowId xmlns:a16="http://schemas.microsoft.com/office/drawing/2014/main" val="1990101906"/>
                  </a:ext>
                </a:extLst>
              </a:tr>
              <a:tr h="376018">
                <a:tc>
                  <a:txBody>
                    <a:bodyPr/>
                    <a:lstStyle/>
                    <a:p>
                      <a:r>
                        <a:rPr lang="en-US" dirty="0"/>
                        <a:t>Less: expenses</a:t>
                      </a:r>
                      <a:endParaRPr lang="en-IN" dirty="0"/>
                    </a:p>
                  </a:txBody>
                  <a:tcPr/>
                </a:tc>
                <a:tc>
                  <a:txBody>
                    <a:bodyPr/>
                    <a:lstStyle/>
                    <a:p>
                      <a:r>
                        <a:rPr lang="en-US" dirty="0"/>
                        <a:t>                                                            xxx</a:t>
                      </a:r>
                      <a:endParaRPr lang="en-IN" dirty="0"/>
                    </a:p>
                  </a:txBody>
                  <a:tcPr/>
                </a:tc>
                <a:extLst>
                  <a:ext uri="{0D108BD9-81ED-4DB2-BD59-A6C34878D82A}">
                    <a16:rowId xmlns:a16="http://schemas.microsoft.com/office/drawing/2014/main" val="2083135150"/>
                  </a:ext>
                </a:extLst>
              </a:tr>
              <a:tr h="376018">
                <a:tc>
                  <a:txBody>
                    <a:bodyPr/>
                    <a:lstStyle/>
                    <a:p>
                      <a:r>
                        <a:rPr lang="en-US" dirty="0"/>
                        <a:t>           commission</a:t>
                      </a:r>
                      <a:endParaRPr lang="en-IN" dirty="0"/>
                    </a:p>
                  </a:txBody>
                  <a:tcPr/>
                </a:tc>
                <a:tc>
                  <a:txBody>
                    <a:bodyPr/>
                    <a:lstStyle/>
                    <a:p>
                      <a:r>
                        <a:rPr lang="en-US" dirty="0"/>
                        <a:t>                                                            Xxx</a:t>
                      </a:r>
                    </a:p>
                  </a:txBody>
                  <a:tcPr/>
                </a:tc>
                <a:extLst>
                  <a:ext uri="{0D108BD9-81ED-4DB2-BD59-A6C34878D82A}">
                    <a16:rowId xmlns:a16="http://schemas.microsoft.com/office/drawing/2014/main" val="961640222"/>
                  </a:ext>
                </a:extLst>
              </a:tr>
              <a:tr h="376018">
                <a:tc>
                  <a:txBody>
                    <a:bodyPr/>
                    <a:lstStyle/>
                    <a:p>
                      <a:endParaRPr lang="en-IN" dirty="0"/>
                    </a:p>
                  </a:txBody>
                  <a:tcPr/>
                </a:tc>
                <a:tc>
                  <a:txBody>
                    <a:bodyPr/>
                    <a:lstStyle/>
                    <a:p>
                      <a:r>
                        <a:rPr lang="en-US" dirty="0"/>
                        <a:t>                                                       </a:t>
                      </a:r>
                      <a:r>
                        <a:rPr lang="en-US" u="none" dirty="0"/>
                        <a:t>XXXXX</a:t>
                      </a:r>
                    </a:p>
                  </a:txBody>
                  <a:tcPr/>
                </a:tc>
                <a:extLst>
                  <a:ext uri="{0D108BD9-81ED-4DB2-BD59-A6C34878D82A}">
                    <a16:rowId xmlns:a16="http://schemas.microsoft.com/office/drawing/2014/main" val="3055744107"/>
                  </a:ext>
                </a:extLst>
              </a:tr>
              <a:tr h="432881">
                <a:tc>
                  <a:txBody>
                    <a:bodyPr/>
                    <a:lstStyle/>
                    <a:p>
                      <a:r>
                        <a:rPr lang="en-US" dirty="0"/>
                        <a:t>Less: advance if any</a:t>
                      </a:r>
                      <a:endParaRPr lang="en-IN" dirty="0"/>
                    </a:p>
                  </a:txBody>
                  <a:tcPr/>
                </a:tc>
                <a:tc>
                  <a:txBody>
                    <a:bodyPr/>
                    <a:lstStyle/>
                    <a:p>
                      <a:r>
                        <a:rPr lang="en-US" dirty="0"/>
                        <a:t>                                                            Xxx </a:t>
                      </a:r>
                    </a:p>
                  </a:txBody>
                  <a:tcPr/>
                </a:tc>
                <a:extLst>
                  <a:ext uri="{0D108BD9-81ED-4DB2-BD59-A6C34878D82A}">
                    <a16:rowId xmlns:a16="http://schemas.microsoft.com/office/drawing/2014/main" val="716249945"/>
                  </a:ext>
                </a:extLst>
              </a:tr>
              <a:tr h="376018">
                <a:tc>
                  <a:txBody>
                    <a:bodyPr/>
                    <a:lstStyle/>
                    <a:p>
                      <a:r>
                        <a:rPr lang="en-US" dirty="0"/>
                        <a:t>Balance due and enclosed draft</a:t>
                      </a:r>
                      <a:endParaRPr lang="en-IN" dirty="0"/>
                    </a:p>
                  </a:txBody>
                  <a:tcPr/>
                </a:tc>
                <a:tc>
                  <a:txBody>
                    <a:bodyPr/>
                    <a:lstStyle/>
                    <a:p>
                      <a:r>
                        <a:rPr lang="en-US" dirty="0"/>
                        <a:t>                                                       XXXXX</a:t>
                      </a:r>
                    </a:p>
                  </a:txBody>
                  <a:tcPr/>
                </a:tc>
                <a:extLst>
                  <a:ext uri="{0D108BD9-81ED-4DB2-BD59-A6C34878D82A}">
                    <a16:rowId xmlns:a16="http://schemas.microsoft.com/office/drawing/2014/main" val="2088592784"/>
                  </a:ext>
                </a:extLst>
              </a:tr>
              <a:tr h="376018">
                <a:tc>
                  <a:txBody>
                    <a:bodyPr/>
                    <a:lstStyle/>
                    <a:p>
                      <a:endParaRPr lang="en-IN" dirty="0"/>
                    </a:p>
                  </a:txBody>
                  <a:tcPr/>
                </a:tc>
                <a:tc>
                  <a:txBody>
                    <a:bodyPr/>
                    <a:lstStyle/>
                    <a:p>
                      <a:endParaRPr lang="en-US" dirty="0"/>
                    </a:p>
                  </a:txBody>
                  <a:tcPr/>
                </a:tc>
                <a:extLst>
                  <a:ext uri="{0D108BD9-81ED-4DB2-BD59-A6C34878D82A}">
                    <a16:rowId xmlns:a16="http://schemas.microsoft.com/office/drawing/2014/main" val="1856815647"/>
                  </a:ext>
                </a:extLst>
              </a:tr>
            </a:tbl>
          </a:graphicData>
        </a:graphic>
      </p:graphicFrame>
      <p:cxnSp>
        <p:nvCxnSpPr>
          <p:cNvPr id="8" name="Straight Connector 7">
            <a:extLst>
              <a:ext uri="{FF2B5EF4-FFF2-40B4-BE49-F238E27FC236}">
                <a16:creationId xmlns:a16="http://schemas.microsoft.com/office/drawing/2014/main" id="{92647DC9-AA76-4CD3-B6EB-B79684F6C317}"/>
              </a:ext>
            </a:extLst>
          </p:cNvPr>
          <p:cNvCxnSpPr/>
          <p:nvPr/>
        </p:nvCxnSpPr>
        <p:spPr>
          <a:xfrm>
            <a:off x="8549196" y="4421080"/>
            <a:ext cx="7457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1CD7CD4-DEFF-442E-8FE6-39FFDBE92894}"/>
              </a:ext>
            </a:extLst>
          </p:cNvPr>
          <p:cNvCxnSpPr/>
          <p:nvPr/>
        </p:nvCxnSpPr>
        <p:spPr>
          <a:xfrm>
            <a:off x="8549196" y="4847208"/>
            <a:ext cx="73684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5E4191D-920F-43A9-B7C0-6D4D4C1DC637}"/>
              </a:ext>
            </a:extLst>
          </p:cNvPr>
          <p:cNvCxnSpPr/>
          <p:nvPr/>
        </p:nvCxnSpPr>
        <p:spPr>
          <a:xfrm>
            <a:off x="8540319" y="5211192"/>
            <a:ext cx="754601"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13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EDB0-8179-47BF-A5C1-474590D499BF}"/>
              </a:ext>
            </a:extLst>
          </p:cNvPr>
          <p:cNvSpPr>
            <a:spLocks noGrp="1"/>
          </p:cNvSpPr>
          <p:nvPr>
            <p:ph type="title"/>
          </p:nvPr>
        </p:nvSpPr>
        <p:spPr>
          <a:xfrm>
            <a:off x="839788" y="365125"/>
            <a:ext cx="10515600" cy="380599"/>
          </a:xfrm>
        </p:spPr>
        <p:txBody>
          <a:bodyPr>
            <a:normAutofit fontScale="90000"/>
          </a:bodyPr>
          <a:lstStyle/>
          <a:p>
            <a:r>
              <a:rPr lang="en-US" dirty="0"/>
              <a:t>                                       Difference</a:t>
            </a:r>
            <a:endParaRPr lang="en-IN" dirty="0"/>
          </a:p>
        </p:txBody>
      </p:sp>
      <p:sp>
        <p:nvSpPr>
          <p:cNvPr id="3" name="Text Placeholder 2">
            <a:extLst>
              <a:ext uri="{FF2B5EF4-FFF2-40B4-BE49-F238E27FC236}">
                <a16:creationId xmlns:a16="http://schemas.microsoft.com/office/drawing/2014/main" id="{DA787D46-8E4F-49B2-9817-A15BB749CA67}"/>
              </a:ext>
            </a:extLst>
          </p:cNvPr>
          <p:cNvSpPr>
            <a:spLocks noGrp="1"/>
          </p:cNvSpPr>
          <p:nvPr>
            <p:ph type="body" idx="1"/>
          </p:nvPr>
        </p:nvSpPr>
        <p:spPr>
          <a:xfrm>
            <a:off x="839788" y="932155"/>
            <a:ext cx="5157787" cy="823912"/>
          </a:xfrm>
        </p:spPr>
        <p:txBody>
          <a:bodyPr>
            <a:normAutofit/>
          </a:bodyPr>
          <a:lstStyle/>
          <a:p>
            <a:pPr algn="ctr"/>
            <a:r>
              <a:rPr lang="en-US" dirty="0"/>
              <a:t>                      Consignment					</a:t>
            </a:r>
            <a:endParaRPr lang="en-IN" dirty="0"/>
          </a:p>
        </p:txBody>
      </p:sp>
      <p:sp>
        <p:nvSpPr>
          <p:cNvPr id="4" name="Content Placeholder 3">
            <a:extLst>
              <a:ext uri="{FF2B5EF4-FFF2-40B4-BE49-F238E27FC236}">
                <a16:creationId xmlns:a16="http://schemas.microsoft.com/office/drawing/2014/main" id="{56986758-71D7-4644-BAC0-F29E238641B5}"/>
              </a:ext>
            </a:extLst>
          </p:cNvPr>
          <p:cNvSpPr>
            <a:spLocks noGrp="1"/>
          </p:cNvSpPr>
          <p:nvPr>
            <p:ph sz="half" idx="2"/>
          </p:nvPr>
        </p:nvSpPr>
        <p:spPr>
          <a:xfrm>
            <a:off x="839788" y="1828801"/>
            <a:ext cx="5157787" cy="5029200"/>
          </a:xfrm>
        </p:spPr>
        <p:txBody>
          <a:bodyPr>
            <a:normAutofit fontScale="77500" lnSpcReduction="20000"/>
          </a:bodyPr>
          <a:lstStyle/>
          <a:p>
            <a:r>
              <a:rPr lang="en-US" dirty="0"/>
              <a:t>When the goods are delivered to the agent by the owner for selling purposes, is known as Consignment.</a:t>
            </a:r>
          </a:p>
          <a:p>
            <a:r>
              <a:rPr lang="en-IN" dirty="0"/>
              <a:t>Consignor and Consignee are the parties in the consignment</a:t>
            </a:r>
          </a:p>
          <a:p>
            <a:r>
              <a:rPr lang="en-IN" dirty="0"/>
              <a:t>Relationship between parties Principal and Agent</a:t>
            </a:r>
          </a:p>
          <a:p>
            <a:r>
              <a:rPr lang="en-US" dirty="0"/>
              <a:t>Possession is transferred, but ownership is not transferred, until they are sold to the final consumer.</a:t>
            </a:r>
          </a:p>
          <a:p>
            <a:r>
              <a:rPr lang="en-US" dirty="0"/>
              <a:t>The consignee can return the unsold stock to the consignor.</a:t>
            </a:r>
          </a:p>
          <a:p>
            <a:r>
              <a:rPr lang="en-IN" dirty="0"/>
              <a:t>Risk of loss is borne by consignor</a:t>
            </a:r>
          </a:p>
          <a:p>
            <a:r>
              <a:rPr lang="en-IN" dirty="0"/>
              <a:t>Expenses incurred are met by consignor</a:t>
            </a:r>
          </a:p>
          <a:p>
            <a:r>
              <a:rPr lang="en-IN" dirty="0"/>
              <a:t>Consideration is the Commission to the agent.</a:t>
            </a:r>
            <a:endParaRPr lang="en-US" dirty="0"/>
          </a:p>
          <a:p>
            <a:endParaRPr lang="en-US" dirty="0"/>
          </a:p>
          <a:p>
            <a:endParaRPr lang="en-IN" dirty="0"/>
          </a:p>
          <a:p>
            <a:endParaRPr lang="en-IN" dirty="0"/>
          </a:p>
        </p:txBody>
      </p:sp>
      <p:sp>
        <p:nvSpPr>
          <p:cNvPr id="5" name="Text Placeholder 4">
            <a:extLst>
              <a:ext uri="{FF2B5EF4-FFF2-40B4-BE49-F238E27FC236}">
                <a16:creationId xmlns:a16="http://schemas.microsoft.com/office/drawing/2014/main" id="{52B0BF42-DA18-4EA8-A983-F568226157E3}"/>
              </a:ext>
            </a:extLst>
          </p:cNvPr>
          <p:cNvSpPr>
            <a:spLocks noGrp="1"/>
          </p:cNvSpPr>
          <p:nvPr>
            <p:ph type="body" sz="quarter" idx="3"/>
          </p:nvPr>
        </p:nvSpPr>
        <p:spPr>
          <a:xfrm>
            <a:off x="6172200" y="932155"/>
            <a:ext cx="5183188" cy="896645"/>
          </a:xfrm>
        </p:spPr>
        <p:txBody>
          <a:bodyPr>
            <a:normAutofit/>
          </a:bodyPr>
          <a:lstStyle/>
          <a:p>
            <a:pPr algn="ctr"/>
            <a:r>
              <a:rPr lang="en-US" dirty="0"/>
              <a:t>                                  Sale						</a:t>
            </a:r>
            <a:endParaRPr lang="en-IN" dirty="0"/>
          </a:p>
        </p:txBody>
      </p:sp>
      <p:sp>
        <p:nvSpPr>
          <p:cNvPr id="6" name="Content Placeholder 5">
            <a:extLst>
              <a:ext uri="{FF2B5EF4-FFF2-40B4-BE49-F238E27FC236}">
                <a16:creationId xmlns:a16="http://schemas.microsoft.com/office/drawing/2014/main" id="{1CD01D4F-2B58-4AF4-83BA-8F436198C54B}"/>
              </a:ext>
            </a:extLst>
          </p:cNvPr>
          <p:cNvSpPr>
            <a:spLocks noGrp="1"/>
          </p:cNvSpPr>
          <p:nvPr>
            <p:ph sz="quarter" idx="4"/>
          </p:nvPr>
        </p:nvSpPr>
        <p:spPr>
          <a:xfrm>
            <a:off x="6194427" y="1828800"/>
            <a:ext cx="5183188" cy="5029200"/>
          </a:xfrm>
        </p:spPr>
        <p:txBody>
          <a:bodyPr>
            <a:normAutofit fontScale="77500" lnSpcReduction="20000"/>
          </a:bodyPr>
          <a:lstStyle/>
          <a:p>
            <a:r>
              <a:rPr lang="en-US" dirty="0"/>
              <a:t>When the goods are delivered to the agent by the owner for selling purposes, is known as Consignment.</a:t>
            </a:r>
          </a:p>
          <a:p>
            <a:r>
              <a:rPr lang="en-IN" dirty="0"/>
              <a:t>Seller and Buyer are the parties in the consignment</a:t>
            </a:r>
          </a:p>
          <a:p>
            <a:r>
              <a:rPr lang="en-IN" dirty="0"/>
              <a:t>Relationship between parties Creditor and Debtor</a:t>
            </a:r>
          </a:p>
          <a:p>
            <a:r>
              <a:rPr lang="en-IN" dirty="0"/>
              <a:t>Possession and ownership </a:t>
            </a:r>
            <a:r>
              <a:rPr lang="en-US" dirty="0"/>
              <a:t>Both are transferred with the transfer of goods.</a:t>
            </a:r>
          </a:p>
          <a:p>
            <a:r>
              <a:rPr lang="en-US" dirty="0"/>
              <a:t>The buyer cannot return the goods to the seller until and unless the seller agrees to the same.</a:t>
            </a:r>
          </a:p>
          <a:p>
            <a:r>
              <a:rPr lang="en-IN" dirty="0"/>
              <a:t>Risk of loss is borne by buyer</a:t>
            </a:r>
          </a:p>
          <a:p>
            <a:r>
              <a:rPr lang="en-IN" dirty="0"/>
              <a:t>Expenses incurred are met by buyer</a:t>
            </a:r>
          </a:p>
          <a:p>
            <a:r>
              <a:rPr lang="en-IN" dirty="0"/>
              <a:t>Consideration is the Profit to the seller.</a:t>
            </a:r>
            <a:endParaRPr lang="en-US" dirty="0"/>
          </a:p>
          <a:p>
            <a:endParaRPr lang="en-US" dirty="0"/>
          </a:p>
          <a:p>
            <a:endParaRPr lang="en-IN" dirty="0"/>
          </a:p>
          <a:p>
            <a:endParaRPr lang="en-US" dirty="0"/>
          </a:p>
          <a:p>
            <a:endParaRPr lang="en-IN" dirty="0"/>
          </a:p>
        </p:txBody>
      </p:sp>
    </p:spTree>
    <p:extLst>
      <p:ext uri="{BB962C8B-B14F-4D97-AF65-F5344CB8AC3E}">
        <p14:creationId xmlns:p14="http://schemas.microsoft.com/office/powerpoint/2010/main" val="283467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3E1025-20E9-4DF2-8BDB-0A42FBB55451}"/>
              </a:ext>
            </a:extLst>
          </p:cNvPr>
          <p:cNvSpPr txBox="1"/>
          <p:nvPr/>
        </p:nvSpPr>
        <p:spPr>
          <a:xfrm>
            <a:off x="1589103" y="346229"/>
            <a:ext cx="9401452" cy="1754326"/>
          </a:xfrm>
          <a:prstGeom prst="rect">
            <a:avLst/>
          </a:prstGeom>
          <a:noFill/>
        </p:spPr>
        <p:txBody>
          <a:bodyPr wrap="square" rtlCol="0">
            <a:spAutoFit/>
          </a:bodyPr>
          <a:lstStyle/>
          <a:p>
            <a:r>
              <a:rPr lang="en-US" dirty="0"/>
              <a:t>Accounting treatment :</a:t>
            </a:r>
          </a:p>
          <a:p>
            <a:endParaRPr lang="en-US" dirty="0"/>
          </a:p>
          <a:p>
            <a:endParaRPr lang="en-US" dirty="0"/>
          </a:p>
          <a:p>
            <a:endParaRPr lang="en-US" dirty="0"/>
          </a:p>
          <a:p>
            <a:endParaRPr lang="en-US" dirty="0"/>
          </a:p>
          <a:p>
            <a:endParaRPr lang="en-IN" dirty="0"/>
          </a:p>
        </p:txBody>
      </p:sp>
      <p:graphicFrame>
        <p:nvGraphicFramePr>
          <p:cNvPr id="5" name="Table 4">
            <a:extLst>
              <a:ext uri="{FF2B5EF4-FFF2-40B4-BE49-F238E27FC236}">
                <a16:creationId xmlns:a16="http://schemas.microsoft.com/office/drawing/2014/main" id="{D8860E36-D883-443D-A5B5-BC69B9BE91F4}"/>
              </a:ext>
            </a:extLst>
          </p:cNvPr>
          <p:cNvGraphicFramePr>
            <a:graphicFrameLocks noGrp="1"/>
          </p:cNvGraphicFramePr>
          <p:nvPr>
            <p:extLst>
              <p:ext uri="{D42A27DB-BD31-4B8C-83A1-F6EECF244321}">
                <p14:modId xmlns:p14="http://schemas.microsoft.com/office/powerpoint/2010/main" val="3701264019"/>
              </p:ext>
            </p:extLst>
          </p:nvPr>
        </p:nvGraphicFramePr>
        <p:xfrm>
          <a:off x="346229" y="966334"/>
          <a:ext cx="10502284" cy="5389967"/>
        </p:xfrm>
        <a:graphic>
          <a:graphicData uri="http://schemas.openxmlformats.org/drawingml/2006/table">
            <a:tbl>
              <a:tblPr firstRow="1" bandRow="1">
                <a:tableStyleId>{5C22544A-7EE6-4342-B048-85BDC9FD1C3A}</a:tableStyleId>
              </a:tblPr>
              <a:tblGrid>
                <a:gridCol w="3195961">
                  <a:extLst>
                    <a:ext uri="{9D8B030D-6E8A-4147-A177-3AD203B41FA5}">
                      <a16:colId xmlns:a16="http://schemas.microsoft.com/office/drawing/2014/main" val="2003156464"/>
                    </a:ext>
                  </a:extLst>
                </a:gridCol>
                <a:gridCol w="4181383">
                  <a:extLst>
                    <a:ext uri="{9D8B030D-6E8A-4147-A177-3AD203B41FA5}">
                      <a16:colId xmlns:a16="http://schemas.microsoft.com/office/drawing/2014/main" val="4235520320"/>
                    </a:ext>
                  </a:extLst>
                </a:gridCol>
                <a:gridCol w="3124940">
                  <a:extLst>
                    <a:ext uri="{9D8B030D-6E8A-4147-A177-3AD203B41FA5}">
                      <a16:colId xmlns:a16="http://schemas.microsoft.com/office/drawing/2014/main" val="1085798184"/>
                    </a:ext>
                  </a:extLst>
                </a:gridCol>
              </a:tblGrid>
              <a:tr h="635087">
                <a:tc>
                  <a:txBody>
                    <a:bodyPr/>
                    <a:lstStyle/>
                    <a:p>
                      <a:r>
                        <a:rPr lang="en-US" dirty="0"/>
                        <a:t> </a:t>
                      </a:r>
                      <a:r>
                        <a:rPr lang="en-US" dirty="0" err="1"/>
                        <a:t>Transcations</a:t>
                      </a:r>
                      <a:endParaRPr lang="en-IN" dirty="0"/>
                    </a:p>
                  </a:txBody>
                  <a:tcPr/>
                </a:tc>
                <a:tc>
                  <a:txBody>
                    <a:bodyPr/>
                    <a:lstStyle/>
                    <a:p>
                      <a:r>
                        <a:rPr lang="en-US" dirty="0"/>
                        <a:t>In the books of consignor</a:t>
                      </a:r>
                      <a:endParaRPr lang="en-IN" dirty="0"/>
                    </a:p>
                  </a:txBody>
                  <a:tcPr/>
                </a:tc>
                <a:tc>
                  <a:txBody>
                    <a:bodyPr/>
                    <a:lstStyle/>
                    <a:p>
                      <a:r>
                        <a:rPr lang="en-US" dirty="0"/>
                        <a:t>In the books of consignee</a:t>
                      </a:r>
                      <a:endParaRPr lang="en-IN" dirty="0"/>
                    </a:p>
                  </a:txBody>
                  <a:tcPr/>
                </a:tc>
                <a:extLst>
                  <a:ext uri="{0D108BD9-81ED-4DB2-BD59-A6C34878D82A}">
                    <a16:rowId xmlns:a16="http://schemas.microsoft.com/office/drawing/2014/main" val="2318506331"/>
                  </a:ext>
                </a:extLst>
              </a:tr>
              <a:tr h="635087">
                <a:tc>
                  <a:txBody>
                    <a:bodyPr/>
                    <a:lstStyle/>
                    <a:p>
                      <a:r>
                        <a:rPr kumimoji="1" lang="en-US" altLang="zh-TW" sz="1800" b="0" i="0" u="none" strike="noStrike" cap="none" normalizeH="0" baseline="0" dirty="0">
                          <a:ln>
                            <a:noFill/>
                          </a:ln>
                          <a:solidFill>
                            <a:schemeClr val="tx1"/>
                          </a:solidFill>
                          <a:effectLst/>
                          <a:latin typeface="Tahoma" panose="020B0604030504040204" pitchFamily="34" charset="0"/>
                          <a:ea typeface="新細明體" panose="020B0604030504040204" pitchFamily="18" charset="-120"/>
                        </a:rPr>
                        <a:t>Goods sent on consignment</a:t>
                      </a:r>
                      <a:endParaRPr lang="en-IN" dirty="0"/>
                    </a:p>
                  </a:txBody>
                  <a:tcPr/>
                </a:tc>
                <a:tc>
                  <a:txBody>
                    <a:bodyPr/>
                    <a:lstStyle/>
                    <a:p>
                      <a:r>
                        <a:rPr lang="en-US" dirty="0"/>
                        <a:t>Consignment a/c                                         </a:t>
                      </a:r>
                      <a:r>
                        <a:rPr lang="en-US" dirty="0" err="1"/>
                        <a:t>dr</a:t>
                      </a:r>
                      <a:endParaRPr lang="en-US" dirty="0"/>
                    </a:p>
                    <a:p>
                      <a:r>
                        <a:rPr lang="en-US" dirty="0"/>
                        <a:t>      To goods sent of consignment</a:t>
                      </a:r>
                      <a:endParaRPr lang="en-IN" dirty="0"/>
                    </a:p>
                  </a:txBody>
                  <a:tcPr/>
                </a:tc>
                <a:tc>
                  <a:txBody>
                    <a:bodyPr/>
                    <a:lstStyle/>
                    <a:p>
                      <a:pPr algn="ctr"/>
                      <a:r>
                        <a:rPr lang="en-US" dirty="0"/>
                        <a:t>  No entry</a:t>
                      </a:r>
                      <a:endParaRPr lang="en-IN" dirty="0"/>
                    </a:p>
                  </a:txBody>
                  <a:tcPr/>
                </a:tc>
                <a:extLst>
                  <a:ext uri="{0D108BD9-81ED-4DB2-BD59-A6C34878D82A}">
                    <a16:rowId xmlns:a16="http://schemas.microsoft.com/office/drawing/2014/main" val="2068817134"/>
                  </a:ext>
                </a:extLst>
              </a:tr>
              <a:tr h="635087">
                <a:tc>
                  <a:txBody>
                    <a:bodyPr/>
                    <a:lstStyle/>
                    <a:p>
                      <a:r>
                        <a:rPr lang="en-US" dirty="0"/>
                        <a:t>For expenses incurred by consignor</a:t>
                      </a:r>
                      <a:endParaRPr lang="en-IN" dirty="0"/>
                    </a:p>
                  </a:txBody>
                  <a:tcPr/>
                </a:tc>
                <a:tc>
                  <a:txBody>
                    <a:bodyPr/>
                    <a:lstStyle/>
                    <a:p>
                      <a:r>
                        <a:rPr lang="en-US" dirty="0"/>
                        <a:t>Consignment a/c                                          </a:t>
                      </a:r>
                      <a:r>
                        <a:rPr lang="en-US" dirty="0" err="1"/>
                        <a:t>dr</a:t>
                      </a:r>
                      <a:endParaRPr lang="en-US" dirty="0"/>
                    </a:p>
                    <a:p>
                      <a:r>
                        <a:rPr lang="en-US" dirty="0"/>
                        <a:t>      To Bank a/c</a:t>
                      </a:r>
                      <a:endParaRPr lang="en-IN" dirty="0"/>
                    </a:p>
                  </a:txBody>
                  <a:tcPr/>
                </a:tc>
                <a:tc>
                  <a:txBody>
                    <a:bodyPr/>
                    <a:lstStyle/>
                    <a:p>
                      <a:pPr algn="ctr"/>
                      <a:r>
                        <a:rPr lang="en-US" dirty="0"/>
                        <a:t>  No entry</a:t>
                      </a:r>
                      <a:endParaRPr lang="en-IN" dirty="0"/>
                    </a:p>
                  </a:txBody>
                  <a:tcPr/>
                </a:tc>
                <a:extLst>
                  <a:ext uri="{0D108BD9-81ED-4DB2-BD59-A6C34878D82A}">
                    <a16:rowId xmlns:a16="http://schemas.microsoft.com/office/drawing/2014/main" val="1126458466"/>
                  </a:ext>
                </a:extLst>
              </a:tr>
              <a:tr h="635087">
                <a:tc>
                  <a:txBody>
                    <a:bodyPr/>
                    <a:lstStyle/>
                    <a:p>
                      <a:r>
                        <a:rPr lang="en-US" dirty="0"/>
                        <a:t>For the advance paid by the  consignee</a:t>
                      </a:r>
                      <a:endParaRPr lang="en-IN" dirty="0"/>
                    </a:p>
                  </a:txBody>
                  <a:tcPr/>
                </a:tc>
                <a:tc>
                  <a:txBody>
                    <a:bodyPr/>
                    <a:lstStyle/>
                    <a:p>
                      <a:r>
                        <a:rPr lang="en-US" dirty="0"/>
                        <a:t> Bank/ Bill receivable a/c                            </a:t>
                      </a:r>
                      <a:r>
                        <a:rPr lang="en-US" dirty="0" err="1"/>
                        <a:t>dr</a:t>
                      </a:r>
                      <a:endParaRPr lang="en-US" dirty="0"/>
                    </a:p>
                    <a:p>
                      <a:r>
                        <a:rPr lang="en-US" dirty="0"/>
                        <a:t>      To consignee a/c</a:t>
                      </a:r>
                      <a:endParaRPr lang="en-IN" dirty="0"/>
                    </a:p>
                  </a:txBody>
                  <a:tcPr/>
                </a:tc>
                <a:tc>
                  <a:txBody>
                    <a:bodyPr/>
                    <a:lstStyle/>
                    <a:p>
                      <a:r>
                        <a:rPr lang="en-US" dirty="0"/>
                        <a:t>Consignor a/                             </a:t>
                      </a:r>
                      <a:r>
                        <a:rPr lang="en-US" dirty="0" err="1"/>
                        <a:t>dr</a:t>
                      </a:r>
                      <a:endParaRPr lang="en-US" dirty="0"/>
                    </a:p>
                    <a:p>
                      <a:r>
                        <a:rPr lang="en-US" dirty="0"/>
                        <a:t>      To Bank/ Bills payable</a:t>
                      </a:r>
                      <a:endParaRPr lang="en-IN" dirty="0"/>
                    </a:p>
                  </a:txBody>
                  <a:tcPr/>
                </a:tc>
                <a:extLst>
                  <a:ext uri="{0D108BD9-81ED-4DB2-BD59-A6C34878D82A}">
                    <a16:rowId xmlns:a16="http://schemas.microsoft.com/office/drawing/2014/main" val="2789927170"/>
                  </a:ext>
                </a:extLst>
              </a:tr>
              <a:tr h="635087">
                <a:tc>
                  <a:txBody>
                    <a:bodyPr/>
                    <a:lstStyle/>
                    <a:p>
                      <a:r>
                        <a:rPr lang="en-US" dirty="0"/>
                        <a:t>When consignor get the bills discounted with the bank</a:t>
                      </a:r>
                      <a:endParaRPr lang="en-IN" dirty="0"/>
                    </a:p>
                  </a:txBody>
                  <a:tcPr/>
                </a:tc>
                <a:tc>
                  <a:txBody>
                    <a:bodyPr/>
                    <a:lstStyle/>
                    <a:p>
                      <a:r>
                        <a:rPr lang="en-US" dirty="0"/>
                        <a:t>Bank   a/c                                                      </a:t>
                      </a:r>
                      <a:r>
                        <a:rPr lang="en-US" dirty="0" err="1"/>
                        <a:t>dr</a:t>
                      </a:r>
                      <a:endParaRPr lang="en-US" dirty="0"/>
                    </a:p>
                    <a:p>
                      <a:r>
                        <a:rPr lang="en-US" dirty="0"/>
                        <a:t>Discount  a/c                                                </a:t>
                      </a:r>
                      <a:r>
                        <a:rPr lang="en-US" dirty="0" err="1"/>
                        <a:t>dr</a:t>
                      </a:r>
                      <a:endParaRPr lang="en-US" dirty="0"/>
                    </a:p>
                    <a:p>
                      <a:r>
                        <a:rPr lang="en-US" dirty="0"/>
                        <a:t>       To Bills Receivable a/c</a:t>
                      </a:r>
                      <a:endParaRPr lang="en-IN" dirty="0"/>
                    </a:p>
                  </a:txBody>
                  <a:tcPr/>
                </a:tc>
                <a:tc>
                  <a:txBody>
                    <a:bodyPr/>
                    <a:lstStyle/>
                    <a:p>
                      <a:pPr algn="ctr"/>
                      <a:r>
                        <a:rPr lang="en-US" dirty="0"/>
                        <a:t>No entry</a:t>
                      </a:r>
                      <a:endParaRPr lang="en-IN" dirty="0"/>
                    </a:p>
                  </a:txBody>
                  <a:tcPr/>
                </a:tc>
                <a:extLst>
                  <a:ext uri="{0D108BD9-81ED-4DB2-BD59-A6C34878D82A}">
                    <a16:rowId xmlns:a16="http://schemas.microsoft.com/office/drawing/2014/main" val="3500307247"/>
                  </a:ext>
                </a:extLst>
              </a:tr>
              <a:tr h="635087">
                <a:tc>
                  <a:txBody>
                    <a:bodyPr/>
                    <a:lstStyle/>
                    <a:p>
                      <a:r>
                        <a:rPr lang="en-US" dirty="0"/>
                        <a:t>For the expenses incurred by the consignee</a:t>
                      </a:r>
                      <a:endParaRPr lang="en-IN" dirty="0"/>
                    </a:p>
                  </a:txBody>
                  <a:tcPr/>
                </a:tc>
                <a:tc>
                  <a:txBody>
                    <a:bodyPr/>
                    <a:lstStyle/>
                    <a:p>
                      <a:r>
                        <a:rPr lang="en-US" dirty="0"/>
                        <a:t>Consignment a/c                                          </a:t>
                      </a:r>
                      <a:r>
                        <a:rPr lang="en-US" dirty="0" err="1"/>
                        <a:t>dr</a:t>
                      </a:r>
                      <a:endParaRPr lang="en-US" dirty="0"/>
                    </a:p>
                    <a:p>
                      <a:r>
                        <a:rPr lang="en-US" dirty="0"/>
                        <a:t>         To consignee   a/c</a:t>
                      </a:r>
                      <a:endParaRPr lang="en-IN" dirty="0"/>
                    </a:p>
                  </a:txBody>
                  <a:tcPr/>
                </a:tc>
                <a:tc>
                  <a:txBody>
                    <a:bodyPr/>
                    <a:lstStyle/>
                    <a:p>
                      <a:r>
                        <a:rPr lang="en-US" dirty="0"/>
                        <a:t> consignor a/c                           </a:t>
                      </a:r>
                      <a:r>
                        <a:rPr lang="en-US" dirty="0" err="1"/>
                        <a:t>dr</a:t>
                      </a:r>
                      <a:endParaRPr lang="en-US" dirty="0"/>
                    </a:p>
                    <a:p>
                      <a:r>
                        <a:rPr lang="en-US" dirty="0"/>
                        <a:t>       To bank a/c</a:t>
                      </a:r>
                      <a:endParaRPr lang="en-IN" dirty="0"/>
                    </a:p>
                  </a:txBody>
                  <a:tcPr/>
                </a:tc>
                <a:extLst>
                  <a:ext uri="{0D108BD9-81ED-4DB2-BD59-A6C34878D82A}">
                    <a16:rowId xmlns:a16="http://schemas.microsoft.com/office/drawing/2014/main" val="3257591164"/>
                  </a:ext>
                </a:extLst>
              </a:tr>
              <a:tr h="635087">
                <a:tc>
                  <a:txBody>
                    <a:bodyPr/>
                    <a:lstStyle/>
                    <a:p>
                      <a:r>
                        <a:rPr lang="en-US" dirty="0"/>
                        <a:t>For the sales made by consignee</a:t>
                      </a:r>
                      <a:endParaRPr lang="en-IN" dirty="0"/>
                    </a:p>
                  </a:txBody>
                  <a:tcPr/>
                </a:tc>
                <a:tc>
                  <a:txBody>
                    <a:bodyPr/>
                    <a:lstStyle/>
                    <a:p>
                      <a:r>
                        <a:rPr lang="en-US" dirty="0"/>
                        <a:t>Consignee/ consignment debtors  a/c      </a:t>
                      </a:r>
                      <a:r>
                        <a:rPr lang="en-US" dirty="0" err="1"/>
                        <a:t>dr</a:t>
                      </a:r>
                      <a:endParaRPr lang="en-US" dirty="0"/>
                    </a:p>
                    <a:p>
                      <a:r>
                        <a:rPr lang="en-US" dirty="0"/>
                        <a:t>     To consignment a/c</a:t>
                      </a:r>
                      <a:endParaRPr lang="en-IN" dirty="0"/>
                    </a:p>
                  </a:txBody>
                  <a:tcPr/>
                </a:tc>
                <a:tc>
                  <a:txBody>
                    <a:bodyPr/>
                    <a:lstStyle/>
                    <a:p>
                      <a:r>
                        <a:rPr lang="en-US" dirty="0"/>
                        <a:t> Bank a/c                                   </a:t>
                      </a:r>
                      <a:r>
                        <a:rPr lang="en-US" dirty="0" err="1"/>
                        <a:t>dr</a:t>
                      </a:r>
                      <a:endParaRPr lang="en-US" dirty="0"/>
                    </a:p>
                    <a:p>
                      <a:r>
                        <a:rPr lang="en-US" dirty="0"/>
                        <a:t>      To consignor</a:t>
                      </a:r>
                      <a:endParaRPr lang="en-IN" dirty="0"/>
                    </a:p>
                  </a:txBody>
                  <a:tcPr/>
                </a:tc>
                <a:extLst>
                  <a:ext uri="{0D108BD9-81ED-4DB2-BD59-A6C34878D82A}">
                    <a16:rowId xmlns:a16="http://schemas.microsoft.com/office/drawing/2014/main" val="3875534519"/>
                  </a:ext>
                </a:extLst>
              </a:tr>
              <a:tr h="635087">
                <a:tc>
                  <a:txBody>
                    <a:bodyPr/>
                    <a:lstStyle/>
                    <a:p>
                      <a:r>
                        <a:rPr lang="en-US" dirty="0"/>
                        <a:t>For the commission payable to  the consignee</a:t>
                      </a:r>
                      <a:endParaRPr lang="en-IN" dirty="0"/>
                    </a:p>
                  </a:txBody>
                  <a:tcPr/>
                </a:tc>
                <a:tc>
                  <a:txBody>
                    <a:bodyPr/>
                    <a:lstStyle/>
                    <a:p>
                      <a:r>
                        <a:rPr lang="en-US" dirty="0"/>
                        <a:t>Consignment a/c                             </a:t>
                      </a:r>
                      <a:r>
                        <a:rPr lang="en-US" dirty="0" err="1"/>
                        <a:t>dr</a:t>
                      </a:r>
                      <a:endParaRPr lang="en-US" dirty="0"/>
                    </a:p>
                    <a:p>
                      <a:r>
                        <a:rPr lang="en-US" dirty="0"/>
                        <a:t>         To consignee   a/c</a:t>
                      </a:r>
                      <a:endParaRPr lang="en-IN" dirty="0"/>
                    </a:p>
                  </a:txBody>
                  <a:tcPr/>
                </a:tc>
                <a:tc>
                  <a:txBody>
                    <a:bodyPr/>
                    <a:lstStyle/>
                    <a:p>
                      <a:r>
                        <a:rPr lang="en-US" dirty="0"/>
                        <a:t> consignor a/c                           </a:t>
                      </a:r>
                      <a:r>
                        <a:rPr lang="en-US" dirty="0" err="1"/>
                        <a:t>dr</a:t>
                      </a:r>
                      <a:endParaRPr lang="en-US" dirty="0"/>
                    </a:p>
                    <a:p>
                      <a:r>
                        <a:rPr lang="en-US" dirty="0"/>
                        <a:t>       To  commission a/c</a:t>
                      </a:r>
                      <a:endParaRPr lang="en-IN" dirty="0"/>
                    </a:p>
                  </a:txBody>
                  <a:tcPr/>
                </a:tc>
                <a:extLst>
                  <a:ext uri="{0D108BD9-81ED-4DB2-BD59-A6C34878D82A}">
                    <a16:rowId xmlns:a16="http://schemas.microsoft.com/office/drawing/2014/main" val="3091846666"/>
                  </a:ext>
                </a:extLst>
              </a:tr>
            </a:tbl>
          </a:graphicData>
        </a:graphic>
      </p:graphicFrame>
    </p:spTree>
    <p:extLst>
      <p:ext uri="{BB962C8B-B14F-4D97-AF65-F5344CB8AC3E}">
        <p14:creationId xmlns:p14="http://schemas.microsoft.com/office/powerpoint/2010/main" val="86518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53FD17-511B-4A1E-B826-4A150B9CFA7D}"/>
              </a:ext>
            </a:extLst>
          </p:cNvPr>
          <p:cNvSpPr txBox="1"/>
          <p:nvPr/>
        </p:nvSpPr>
        <p:spPr>
          <a:xfrm>
            <a:off x="763480" y="497150"/>
            <a:ext cx="10963923" cy="5636105"/>
          </a:xfrm>
          <a:prstGeom prst="rect">
            <a:avLst/>
          </a:prstGeom>
          <a:noFill/>
        </p:spPr>
        <p:txBody>
          <a:bodyPr wrap="square" rtlCol="0">
            <a:spAutoFit/>
          </a:bodyPr>
          <a:lstStyle/>
          <a:p>
            <a:endParaRPr lang="en-IN" dirty="0"/>
          </a:p>
        </p:txBody>
      </p:sp>
      <p:graphicFrame>
        <p:nvGraphicFramePr>
          <p:cNvPr id="3" name="Table 2">
            <a:extLst>
              <a:ext uri="{FF2B5EF4-FFF2-40B4-BE49-F238E27FC236}">
                <a16:creationId xmlns:a16="http://schemas.microsoft.com/office/drawing/2014/main" id="{63EFC46A-5160-4B18-9D92-6DF4B517893C}"/>
              </a:ext>
            </a:extLst>
          </p:cNvPr>
          <p:cNvGraphicFramePr>
            <a:graphicFrameLocks noGrp="1"/>
          </p:cNvGraphicFramePr>
          <p:nvPr>
            <p:extLst>
              <p:ext uri="{D42A27DB-BD31-4B8C-83A1-F6EECF244321}">
                <p14:modId xmlns:p14="http://schemas.microsoft.com/office/powerpoint/2010/main" val="2918444611"/>
              </p:ext>
            </p:extLst>
          </p:nvPr>
        </p:nvGraphicFramePr>
        <p:xfrm>
          <a:off x="763480" y="133165"/>
          <a:ext cx="10963923" cy="6752468"/>
        </p:xfrm>
        <a:graphic>
          <a:graphicData uri="http://schemas.openxmlformats.org/drawingml/2006/table">
            <a:tbl>
              <a:tblPr firstRow="1" bandRow="1">
                <a:tableStyleId>{5C22544A-7EE6-4342-B048-85BDC9FD1C3A}</a:tableStyleId>
              </a:tblPr>
              <a:tblGrid>
                <a:gridCol w="3151572">
                  <a:extLst>
                    <a:ext uri="{9D8B030D-6E8A-4147-A177-3AD203B41FA5}">
                      <a16:colId xmlns:a16="http://schemas.microsoft.com/office/drawing/2014/main" val="2289140430"/>
                    </a:ext>
                  </a:extLst>
                </a:gridCol>
                <a:gridCol w="4199138">
                  <a:extLst>
                    <a:ext uri="{9D8B030D-6E8A-4147-A177-3AD203B41FA5}">
                      <a16:colId xmlns:a16="http://schemas.microsoft.com/office/drawing/2014/main" val="2933568985"/>
                    </a:ext>
                  </a:extLst>
                </a:gridCol>
                <a:gridCol w="3613213">
                  <a:extLst>
                    <a:ext uri="{9D8B030D-6E8A-4147-A177-3AD203B41FA5}">
                      <a16:colId xmlns:a16="http://schemas.microsoft.com/office/drawing/2014/main" val="1696846171"/>
                    </a:ext>
                  </a:extLst>
                </a:gridCol>
              </a:tblGrid>
              <a:tr h="383821">
                <a:tc>
                  <a:txBody>
                    <a:bodyPr/>
                    <a:lstStyle/>
                    <a:p>
                      <a:r>
                        <a:rPr lang="en-US" dirty="0"/>
                        <a:t> </a:t>
                      </a:r>
                      <a:r>
                        <a:rPr lang="en-US" dirty="0" err="1"/>
                        <a:t>Transcations</a:t>
                      </a:r>
                      <a:endParaRPr lang="en-IN" dirty="0"/>
                    </a:p>
                  </a:txBody>
                  <a:tcPr/>
                </a:tc>
                <a:tc>
                  <a:txBody>
                    <a:bodyPr/>
                    <a:lstStyle/>
                    <a:p>
                      <a:r>
                        <a:rPr lang="en-US" dirty="0"/>
                        <a:t>In the books of consignor</a:t>
                      </a:r>
                      <a:endParaRPr lang="en-IN" dirty="0"/>
                    </a:p>
                  </a:txBody>
                  <a:tcPr/>
                </a:tc>
                <a:tc>
                  <a:txBody>
                    <a:bodyPr/>
                    <a:lstStyle/>
                    <a:p>
                      <a:r>
                        <a:rPr lang="en-US" dirty="0"/>
                        <a:t>In the books of consignee</a:t>
                      </a:r>
                      <a:endParaRPr lang="en-IN" dirty="0"/>
                    </a:p>
                  </a:txBody>
                  <a:tcPr/>
                </a:tc>
                <a:extLst>
                  <a:ext uri="{0D108BD9-81ED-4DB2-BD59-A6C34878D82A}">
                    <a16:rowId xmlns:a16="http://schemas.microsoft.com/office/drawing/2014/main" val="3973414340"/>
                  </a:ext>
                </a:extLst>
              </a:tr>
              <a:tr h="646572">
                <a:tc>
                  <a:txBody>
                    <a:bodyPr/>
                    <a:lstStyle/>
                    <a:p>
                      <a:r>
                        <a:rPr lang="en-US" dirty="0"/>
                        <a:t>For consignment stock (unsold stock)</a:t>
                      </a:r>
                      <a:endParaRPr lang="en-IN" dirty="0"/>
                    </a:p>
                  </a:txBody>
                  <a:tcPr/>
                </a:tc>
                <a:tc>
                  <a:txBody>
                    <a:bodyPr/>
                    <a:lstStyle/>
                    <a:p>
                      <a:r>
                        <a:rPr lang="en-US" dirty="0"/>
                        <a:t>Consignment a/c                                          </a:t>
                      </a:r>
                      <a:r>
                        <a:rPr lang="en-US" dirty="0" err="1"/>
                        <a:t>dr</a:t>
                      </a:r>
                      <a:endParaRPr lang="en-US" dirty="0"/>
                    </a:p>
                    <a:p>
                      <a:r>
                        <a:rPr lang="en-US" dirty="0"/>
                        <a:t>        To consignment a/c</a:t>
                      </a:r>
                      <a:endParaRPr lang="en-IN" dirty="0"/>
                    </a:p>
                  </a:txBody>
                  <a:tcPr/>
                </a:tc>
                <a:tc>
                  <a:txBody>
                    <a:bodyPr/>
                    <a:lstStyle/>
                    <a:p>
                      <a:pPr algn="ctr"/>
                      <a:r>
                        <a:rPr lang="en-US" dirty="0"/>
                        <a:t>    No entry</a:t>
                      </a:r>
                      <a:endParaRPr lang="en-IN" dirty="0"/>
                    </a:p>
                  </a:txBody>
                  <a:tcPr/>
                </a:tc>
                <a:extLst>
                  <a:ext uri="{0D108BD9-81ED-4DB2-BD59-A6C34878D82A}">
                    <a16:rowId xmlns:a16="http://schemas.microsoft.com/office/drawing/2014/main" val="4106056382"/>
                  </a:ext>
                </a:extLst>
              </a:tr>
              <a:tr h="646572">
                <a:tc>
                  <a:txBody>
                    <a:bodyPr/>
                    <a:lstStyle/>
                    <a:p>
                      <a:r>
                        <a:rPr lang="en-US" dirty="0"/>
                        <a:t>For profit on consignment</a:t>
                      </a:r>
                      <a:endParaRPr lang="en-IN" dirty="0"/>
                    </a:p>
                  </a:txBody>
                  <a:tcPr/>
                </a:tc>
                <a:tc>
                  <a:txBody>
                    <a:bodyPr/>
                    <a:lstStyle/>
                    <a:p>
                      <a:r>
                        <a:rPr lang="en-US" dirty="0"/>
                        <a:t>Consignment a/c                                          </a:t>
                      </a:r>
                      <a:r>
                        <a:rPr lang="en-US" dirty="0" err="1"/>
                        <a:t>dr</a:t>
                      </a:r>
                      <a:endParaRPr lang="en-US" dirty="0"/>
                    </a:p>
                    <a:p>
                      <a:r>
                        <a:rPr lang="en-US" dirty="0"/>
                        <a:t>       To profit/ loss a/c</a:t>
                      </a:r>
                      <a:endParaRPr lang="en-IN" dirty="0"/>
                    </a:p>
                  </a:txBody>
                  <a:tcPr/>
                </a:tc>
                <a:tc>
                  <a:txBody>
                    <a:bodyPr/>
                    <a:lstStyle/>
                    <a:p>
                      <a:pPr algn="ctr"/>
                      <a:r>
                        <a:rPr lang="en-US" dirty="0"/>
                        <a:t>  No entry</a:t>
                      </a:r>
                      <a:endParaRPr lang="en-IN" dirty="0"/>
                    </a:p>
                  </a:txBody>
                  <a:tcPr/>
                </a:tc>
                <a:extLst>
                  <a:ext uri="{0D108BD9-81ED-4DB2-BD59-A6C34878D82A}">
                    <a16:rowId xmlns:a16="http://schemas.microsoft.com/office/drawing/2014/main" val="1769142057"/>
                  </a:ext>
                </a:extLst>
              </a:tr>
              <a:tr h="646572">
                <a:tc>
                  <a:txBody>
                    <a:bodyPr/>
                    <a:lstStyle/>
                    <a:p>
                      <a:r>
                        <a:rPr lang="en-US" dirty="0"/>
                        <a:t>For loss on consignment</a:t>
                      </a:r>
                      <a:endParaRPr lang="en-IN" dirty="0"/>
                    </a:p>
                  </a:txBody>
                  <a:tcPr/>
                </a:tc>
                <a:tc>
                  <a:txBody>
                    <a:bodyPr/>
                    <a:lstStyle/>
                    <a:p>
                      <a:r>
                        <a:rPr lang="en-US" dirty="0"/>
                        <a:t>Profit /loss a/c                                               </a:t>
                      </a:r>
                      <a:r>
                        <a:rPr lang="en-US" dirty="0" err="1"/>
                        <a:t>dr</a:t>
                      </a:r>
                      <a:endParaRPr lang="en-US" dirty="0"/>
                    </a:p>
                    <a:p>
                      <a:r>
                        <a:rPr lang="en-US" dirty="0"/>
                        <a:t>         To consignment</a:t>
                      </a:r>
                      <a:endParaRPr lang="en-IN" dirty="0"/>
                    </a:p>
                  </a:txBody>
                  <a:tcPr/>
                </a:tc>
                <a:tc>
                  <a:txBody>
                    <a:bodyPr/>
                    <a:lstStyle/>
                    <a:p>
                      <a:pPr algn="ctr"/>
                      <a:r>
                        <a:rPr lang="en-US" dirty="0"/>
                        <a:t>No entry</a:t>
                      </a:r>
                      <a:endParaRPr lang="en-IN" dirty="0"/>
                    </a:p>
                  </a:txBody>
                  <a:tcPr/>
                </a:tc>
                <a:extLst>
                  <a:ext uri="{0D108BD9-81ED-4DB2-BD59-A6C34878D82A}">
                    <a16:rowId xmlns:a16="http://schemas.microsoft.com/office/drawing/2014/main" val="2089280454"/>
                  </a:ext>
                </a:extLst>
              </a:tr>
              <a:tr h="657000">
                <a:tc>
                  <a:txBody>
                    <a:bodyPr/>
                    <a:lstStyle/>
                    <a:p>
                      <a:r>
                        <a:rPr lang="en-US" dirty="0"/>
                        <a:t>For abnormal loss</a:t>
                      </a:r>
                      <a:endParaRPr lang="en-IN" dirty="0"/>
                    </a:p>
                  </a:txBody>
                  <a:tcPr/>
                </a:tc>
                <a:tc>
                  <a:txBody>
                    <a:bodyPr/>
                    <a:lstStyle/>
                    <a:p>
                      <a:r>
                        <a:rPr lang="en-US" dirty="0"/>
                        <a:t>Abnormal loss a/c                                         </a:t>
                      </a:r>
                      <a:r>
                        <a:rPr lang="en-US" dirty="0" err="1"/>
                        <a:t>dr</a:t>
                      </a:r>
                      <a:endParaRPr lang="en-US" dirty="0"/>
                    </a:p>
                    <a:p>
                      <a:r>
                        <a:rPr lang="en-US" dirty="0"/>
                        <a:t>      To consignment   a/c</a:t>
                      </a:r>
                      <a:endParaRPr lang="en-IN" dirty="0"/>
                    </a:p>
                  </a:txBody>
                  <a:tcPr/>
                </a:tc>
                <a:tc>
                  <a:txBody>
                    <a:bodyPr/>
                    <a:lstStyle/>
                    <a:p>
                      <a:pPr algn="ctr"/>
                      <a:r>
                        <a:rPr lang="en-US" dirty="0"/>
                        <a:t>No entry</a:t>
                      </a:r>
                      <a:endParaRPr lang="en-IN" dirty="0"/>
                    </a:p>
                  </a:txBody>
                  <a:tcPr/>
                </a:tc>
                <a:extLst>
                  <a:ext uri="{0D108BD9-81ED-4DB2-BD59-A6C34878D82A}">
                    <a16:rowId xmlns:a16="http://schemas.microsoft.com/office/drawing/2014/main" val="3256453876"/>
                  </a:ext>
                </a:extLst>
              </a:tr>
              <a:tr h="923674">
                <a:tc>
                  <a:txBody>
                    <a:bodyPr/>
                    <a:lstStyle/>
                    <a:p>
                      <a:r>
                        <a:rPr lang="en-US" dirty="0"/>
                        <a:t>For removing loading in invoice price when the goods sent on invoice price</a:t>
                      </a:r>
                      <a:endParaRPr lang="en-IN" dirty="0"/>
                    </a:p>
                  </a:txBody>
                  <a:tcPr/>
                </a:tc>
                <a:tc>
                  <a:txBody>
                    <a:bodyPr/>
                    <a:lstStyle/>
                    <a:p>
                      <a:r>
                        <a:rPr lang="en-US" dirty="0"/>
                        <a:t>Goods sent on consignment a/c                </a:t>
                      </a:r>
                      <a:r>
                        <a:rPr lang="en-US" dirty="0" err="1"/>
                        <a:t>dr</a:t>
                      </a:r>
                      <a:endParaRPr lang="en-US" dirty="0"/>
                    </a:p>
                    <a:p>
                      <a:r>
                        <a:rPr lang="en-US" dirty="0"/>
                        <a:t>      consignment  a/c</a:t>
                      </a:r>
                      <a:endParaRPr lang="en-IN" dirty="0"/>
                    </a:p>
                  </a:txBody>
                  <a:tcPr/>
                </a:tc>
                <a:tc>
                  <a:txBody>
                    <a:bodyPr/>
                    <a:lstStyle/>
                    <a:p>
                      <a:pPr algn="ctr"/>
                      <a:r>
                        <a:rPr lang="en-US" dirty="0"/>
                        <a:t>No entry</a:t>
                      </a:r>
                      <a:endParaRPr lang="en-IN" dirty="0"/>
                    </a:p>
                  </a:txBody>
                  <a:tcPr/>
                </a:tc>
                <a:extLst>
                  <a:ext uri="{0D108BD9-81ED-4DB2-BD59-A6C34878D82A}">
                    <a16:rowId xmlns:a16="http://schemas.microsoft.com/office/drawing/2014/main" val="1772022761"/>
                  </a:ext>
                </a:extLst>
              </a:tr>
              <a:tr h="699482">
                <a:tc>
                  <a:txBody>
                    <a:bodyPr/>
                    <a:lstStyle/>
                    <a:p>
                      <a:r>
                        <a:rPr lang="en-US" dirty="0"/>
                        <a:t>For removing loading in consignment stock</a:t>
                      </a:r>
                      <a:endParaRPr lang="en-IN" dirty="0"/>
                    </a:p>
                  </a:txBody>
                  <a:tcPr/>
                </a:tc>
                <a:tc>
                  <a:txBody>
                    <a:bodyPr/>
                    <a:lstStyle/>
                    <a:p>
                      <a:r>
                        <a:rPr lang="en-US" dirty="0"/>
                        <a:t>Consignment a/c                                          </a:t>
                      </a:r>
                      <a:r>
                        <a:rPr lang="en-US" dirty="0" err="1"/>
                        <a:t>dr</a:t>
                      </a:r>
                      <a:endParaRPr lang="en-US" dirty="0"/>
                    </a:p>
                    <a:p>
                      <a:r>
                        <a:rPr lang="en-US" dirty="0"/>
                        <a:t>       To consignment stock reserve a/c</a:t>
                      </a:r>
                      <a:endParaRPr lang="en-IN" dirty="0"/>
                    </a:p>
                  </a:txBody>
                  <a:tcPr/>
                </a:tc>
                <a:tc>
                  <a:txBody>
                    <a:bodyPr/>
                    <a:lstStyle/>
                    <a:p>
                      <a:r>
                        <a:rPr lang="en-US" dirty="0"/>
                        <a:t>                 No entry</a:t>
                      </a:r>
                      <a:endParaRPr lang="en-IN" dirty="0"/>
                    </a:p>
                  </a:txBody>
                  <a:tcPr/>
                </a:tc>
                <a:extLst>
                  <a:ext uri="{0D108BD9-81ED-4DB2-BD59-A6C34878D82A}">
                    <a16:rowId xmlns:a16="http://schemas.microsoft.com/office/drawing/2014/main" val="1582272659"/>
                  </a:ext>
                </a:extLst>
              </a:tr>
              <a:tr h="947999">
                <a:tc>
                  <a:txBody>
                    <a:bodyPr/>
                    <a:lstStyle/>
                    <a:p>
                      <a:r>
                        <a:rPr lang="en-US" dirty="0"/>
                        <a:t>For  del credere commission given by consignor------bad debts borne by consignee</a:t>
                      </a:r>
                      <a:endParaRPr lang="en-IN" dirty="0"/>
                    </a:p>
                  </a:txBody>
                  <a:tcPr/>
                </a:tc>
                <a:tc>
                  <a:txBody>
                    <a:bodyPr/>
                    <a:lstStyle/>
                    <a:p>
                      <a:r>
                        <a:rPr lang="en-US" dirty="0"/>
                        <a:t>  No entry</a:t>
                      </a:r>
                      <a:endParaRPr lang="en-IN" dirty="0"/>
                    </a:p>
                  </a:txBody>
                  <a:tcPr/>
                </a:tc>
                <a:tc>
                  <a:txBody>
                    <a:bodyPr/>
                    <a:lstStyle/>
                    <a:p>
                      <a:r>
                        <a:rPr lang="en-US" sz="1800" b="0" i="0" kern="1200" dirty="0">
                          <a:solidFill>
                            <a:schemeClr val="dk1"/>
                          </a:solidFill>
                          <a:effectLst/>
                          <a:latin typeface="+mn-lt"/>
                          <a:ea typeface="+mn-ea"/>
                          <a:cs typeface="+mn-cs"/>
                        </a:rPr>
                        <a:t>Bad debt a/c                                     </a:t>
                      </a:r>
                      <a:r>
                        <a:rPr lang="en-US" sz="1800" b="0" i="0" kern="1200" dirty="0" err="1">
                          <a:solidFill>
                            <a:schemeClr val="dk1"/>
                          </a:solidFill>
                          <a:effectLst/>
                          <a:latin typeface="+mn-lt"/>
                          <a:ea typeface="+mn-ea"/>
                          <a:cs typeface="+mn-cs"/>
                        </a:rPr>
                        <a:t>dr</a:t>
                      </a:r>
                      <a:endParaRPr lang="en-US" sz="1800" b="0" i="0" kern="1200" dirty="0">
                        <a:solidFill>
                          <a:schemeClr val="dk1"/>
                        </a:solidFill>
                        <a:effectLst/>
                        <a:latin typeface="+mn-lt"/>
                        <a:ea typeface="+mn-ea"/>
                        <a:cs typeface="+mn-cs"/>
                      </a:endParaRPr>
                    </a:p>
                    <a:p>
                      <a:r>
                        <a:rPr lang="en-US" sz="1800" b="0" i="0" kern="1200" dirty="0">
                          <a:solidFill>
                            <a:schemeClr val="dk1"/>
                          </a:solidFill>
                          <a:effectLst/>
                          <a:latin typeface="+mn-lt"/>
                          <a:ea typeface="+mn-ea"/>
                          <a:cs typeface="+mn-cs"/>
                        </a:rPr>
                        <a:t>            To Commission a/c</a:t>
                      </a:r>
                      <a:endParaRPr lang="en-IN" dirty="0"/>
                    </a:p>
                  </a:txBody>
                  <a:tcPr/>
                </a:tc>
                <a:extLst>
                  <a:ext uri="{0D108BD9-81ED-4DB2-BD59-A6C34878D82A}">
                    <a16:rowId xmlns:a16="http://schemas.microsoft.com/office/drawing/2014/main" val="3371699801"/>
                  </a:ext>
                </a:extLst>
              </a:tr>
              <a:tr h="1200776">
                <a:tc>
                  <a:txBody>
                    <a:bodyPr/>
                    <a:lstStyle/>
                    <a:p>
                      <a:r>
                        <a:rPr lang="en-US" dirty="0"/>
                        <a:t>For </a:t>
                      </a:r>
                      <a:r>
                        <a:rPr lang="en-US" dirty="0" err="1"/>
                        <a:t>delcredere</a:t>
                      </a:r>
                      <a:r>
                        <a:rPr lang="en-US" dirty="0"/>
                        <a:t> commission not paid by the consignor------- loss of bad debts borne by consignor</a:t>
                      </a:r>
                      <a:endParaRPr lang="en-IN" dirty="0"/>
                    </a:p>
                  </a:txBody>
                  <a:tcPr/>
                </a:tc>
                <a:tc>
                  <a:txBody>
                    <a:bodyPr/>
                    <a:lstStyle/>
                    <a:p>
                      <a:r>
                        <a:rPr lang="en-US" dirty="0"/>
                        <a:t>Bad debts a/c                                                </a:t>
                      </a:r>
                      <a:r>
                        <a:rPr lang="en-US" dirty="0" err="1"/>
                        <a:t>dr</a:t>
                      </a:r>
                      <a:endParaRPr lang="en-US" dirty="0"/>
                    </a:p>
                    <a:p>
                      <a:r>
                        <a:rPr lang="en-US" dirty="0"/>
                        <a:t>      To consignment debtor’s a/c</a:t>
                      </a:r>
                    </a:p>
                  </a:txBody>
                  <a:tcPr/>
                </a:tc>
                <a:tc>
                  <a:txBody>
                    <a:bodyPr/>
                    <a:lstStyle/>
                    <a:p>
                      <a:pPr algn="ctr"/>
                      <a:r>
                        <a:rPr lang="en-US" dirty="0"/>
                        <a:t>No entry</a:t>
                      </a:r>
                      <a:endParaRPr lang="en-IN" dirty="0"/>
                    </a:p>
                  </a:txBody>
                  <a:tcPr/>
                </a:tc>
                <a:extLst>
                  <a:ext uri="{0D108BD9-81ED-4DB2-BD59-A6C34878D82A}">
                    <a16:rowId xmlns:a16="http://schemas.microsoft.com/office/drawing/2014/main" val="4118058289"/>
                  </a:ext>
                </a:extLst>
              </a:tr>
            </a:tbl>
          </a:graphicData>
        </a:graphic>
      </p:graphicFrame>
    </p:spTree>
    <p:extLst>
      <p:ext uri="{BB962C8B-B14F-4D97-AF65-F5344CB8AC3E}">
        <p14:creationId xmlns:p14="http://schemas.microsoft.com/office/powerpoint/2010/main" val="140888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50297-0A38-42C3-B9A4-8E07E6D125E9}"/>
              </a:ext>
            </a:extLst>
          </p:cNvPr>
          <p:cNvSpPr>
            <a:spLocks noGrp="1"/>
          </p:cNvSpPr>
          <p:nvPr>
            <p:ph type="title"/>
          </p:nvPr>
        </p:nvSpPr>
        <p:spPr/>
        <p:txBody>
          <a:bodyPr/>
          <a:lstStyle/>
          <a:p>
            <a:r>
              <a:rPr lang="en-US" sz="3600" dirty="0"/>
              <a:t>Valuation</a:t>
            </a:r>
            <a:r>
              <a:rPr lang="en-US" dirty="0"/>
              <a:t> of consignment/closing/unsold  stock</a:t>
            </a:r>
            <a:endParaRPr lang="en-IN" dirty="0"/>
          </a:p>
        </p:txBody>
      </p:sp>
      <p:sp>
        <p:nvSpPr>
          <p:cNvPr id="3" name="Text Placeholder 2">
            <a:extLst>
              <a:ext uri="{FF2B5EF4-FFF2-40B4-BE49-F238E27FC236}">
                <a16:creationId xmlns:a16="http://schemas.microsoft.com/office/drawing/2014/main" id="{F0C46544-855A-4A57-B51F-8A8AA9685409}"/>
              </a:ext>
            </a:extLst>
          </p:cNvPr>
          <p:cNvSpPr>
            <a:spLocks noGrp="1"/>
          </p:cNvSpPr>
          <p:nvPr>
            <p:ph type="body" idx="1"/>
          </p:nvPr>
        </p:nvSpPr>
        <p:spPr/>
        <p:txBody>
          <a:bodyPr/>
          <a:lstStyle/>
          <a:p>
            <a:r>
              <a:rPr lang="en-US" dirty="0"/>
              <a:t>Particulars	</a:t>
            </a:r>
            <a:endParaRPr lang="en-IN" dirty="0"/>
          </a:p>
        </p:txBody>
      </p:sp>
      <p:sp>
        <p:nvSpPr>
          <p:cNvPr id="4" name="Content Placeholder 3">
            <a:extLst>
              <a:ext uri="{FF2B5EF4-FFF2-40B4-BE49-F238E27FC236}">
                <a16:creationId xmlns:a16="http://schemas.microsoft.com/office/drawing/2014/main" id="{05BFFF9B-180C-477E-8207-0CFD1CF99B46}"/>
              </a:ext>
            </a:extLst>
          </p:cNvPr>
          <p:cNvSpPr>
            <a:spLocks noGrp="1"/>
          </p:cNvSpPr>
          <p:nvPr>
            <p:ph sz="half" idx="2"/>
          </p:nvPr>
        </p:nvSpPr>
        <p:spPr>
          <a:xfrm>
            <a:off x="839788" y="2505074"/>
            <a:ext cx="7052461" cy="3987795"/>
          </a:xfrm>
        </p:spPr>
        <p:txBody>
          <a:bodyPr>
            <a:normAutofit/>
          </a:bodyPr>
          <a:lstStyle/>
          <a:p>
            <a:r>
              <a:rPr lang="en-US" dirty="0"/>
              <a:t>Value of unsold stock   </a:t>
            </a:r>
            <a:r>
              <a:rPr lang="en-US" sz="1800" dirty="0"/>
              <a:t>( unsold units* price per unit)	</a:t>
            </a:r>
          </a:p>
          <a:p>
            <a:pPr marL="0" indent="0">
              <a:buNone/>
            </a:pPr>
            <a:r>
              <a:rPr lang="en-US" dirty="0"/>
              <a:t>Add:        </a:t>
            </a:r>
            <a:r>
              <a:rPr lang="en-US" sz="1800" dirty="0"/>
              <a:t>proportionate direct/non recurring expenses of consignor</a:t>
            </a:r>
            <a:endParaRPr lang="en-US" sz="2400" dirty="0"/>
          </a:p>
          <a:p>
            <a:pPr marL="0" indent="0">
              <a:buNone/>
            </a:pPr>
            <a:endParaRPr lang="en-US" dirty="0"/>
          </a:p>
          <a:p>
            <a:pPr marL="0" indent="0">
              <a:buNone/>
            </a:pPr>
            <a:r>
              <a:rPr lang="en-US" dirty="0"/>
              <a:t>Add:       </a:t>
            </a:r>
            <a:r>
              <a:rPr lang="en-US" sz="1800" dirty="0"/>
              <a:t>proportionate direct/non recurring  expenses of consignee</a:t>
            </a:r>
            <a:r>
              <a:rPr lang="en-US" dirty="0"/>
              <a:t>					</a:t>
            </a:r>
            <a:r>
              <a:rPr lang="en-IN" dirty="0"/>
              <a:t>Total		</a:t>
            </a:r>
          </a:p>
          <a:p>
            <a:pPr marL="0" indent="0">
              <a:buNone/>
            </a:pPr>
            <a:r>
              <a:rPr lang="en-IN" dirty="0"/>
              <a:t>Note:   </a:t>
            </a:r>
            <a:r>
              <a:rPr lang="en-IN" sz="2400" b="1" dirty="0"/>
              <a:t>(Direct/ non-recurring) </a:t>
            </a:r>
            <a:endParaRPr lang="en-IN" sz="1600" b="1" dirty="0"/>
          </a:p>
          <a:p>
            <a:pPr marL="0" indent="0">
              <a:buNone/>
            </a:pPr>
            <a:r>
              <a:rPr lang="en-IN" sz="1600" dirty="0"/>
              <a:t>          1) All the expenses incurred by consignor are included in direct expenses</a:t>
            </a:r>
          </a:p>
          <a:p>
            <a:pPr marL="0" indent="0">
              <a:buNone/>
            </a:pPr>
            <a:r>
              <a:rPr lang="en-IN" sz="1600" dirty="0"/>
              <a:t>           2) In  case of consignee till the goods reached to the </a:t>
            </a:r>
            <a:r>
              <a:rPr lang="en-IN" sz="1600" dirty="0" err="1"/>
              <a:t>godown</a:t>
            </a:r>
            <a:r>
              <a:rPr lang="en-IN" sz="1600" dirty="0"/>
              <a:t> of consignee the expenses incurred are direct. Rest will be indirect</a:t>
            </a:r>
          </a:p>
        </p:txBody>
      </p:sp>
      <p:sp>
        <p:nvSpPr>
          <p:cNvPr id="5" name="Text Placeholder 4">
            <a:extLst>
              <a:ext uri="{FF2B5EF4-FFF2-40B4-BE49-F238E27FC236}">
                <a16:creationId xmlns:a16="http://schemas.microsoft.com/office/drawing/2014/main" id="{982A8252-3BCA-4BB2-90A0-7148D879CFC1}"/>
              </a:ext>
            </a:extLst>
          </p:cNvPr>
          <p:cNvSpPr>
            <a:spLocks noGrp="1"/>
          </p:cNvSpPr>
          <p:nvPr>
            <p:ph type="body" sz="quarter" idx="3"/>
          </p:nvPr>
        </p:nvSpPr>
        <p:spPr/>
        <p:txBody>
          <a:bodyPr/>
          <a:lstStyle/>
          <a:p>
            <a:r>
              <a:rPr lang="en-US" dirty="0"/>
              <a:t>                                         Amount</a:t>
            </a:r>
            <a:endParaRPr lang="en-IN" dirty="0"/>
          </a:p>
        </p:txBody>
      </p:sp>
      <p:sp>
        <p:nvSpPr>
          <p:cNvPr id="6" name="Content Placeholder 5">
            <a:extLst>
              <a:ext uri="{FF2B5EF4-FFF2-40B4-BE49-F238E27FC236}">
                <a16:creationId xmlns:a16="http://schemas.microsoft.com/office/drawing/2014/main" id="{9C58DAC5-A8AE-4DA8-B327-F8CDA537956F}"/>
              </a:ext>
            </a:extLst>
          </p:cNvPr>
          <p:cNvSpPr>
            <a:spLocks noGrp="1"/>
          </p:cNvSpPr>
          <p:nvPr>
            <p:ph sz="quarter" idx="4"/>
          </p:nvPr>
        </p:nvSpPr>
        <p:spPr/>
        <p:txBody>
          <a:bodyPr>
            <a:normAutofit/>
          </a:bodyPr>
          <a:lstStyle/>
          <a:p>
            <a:pPr marL="0" indent="0">
              <a:buNone/>
            </a:pPr>
            <a:r>
              <a:rPr lang="en-US" dirty="0"/>
              <a:t>                                      </a:t>
            </a:r>
            <a:r>
              <a:rPr lang="en-US" dirty="0" err="1"/>
              <a:t>xxxx</a:t>
            </a:r>
            <a:endParaRPr lang="en-US" dirty="0"/>
          </a:p>
          <a:p>
            <a:pPr marL="0" indent="0">
              <a:buNone/>
            </a:pPr>
            <a:r>
              <a:rPr lang="en-US" dirty="0"/>
              <a:t>                                       xxx</a:t>
            </a:r>
          </a:p>
          <a:p>
            <a:pPr marL="0" indent="0">
              <a:buNone/>
            </a:pPr>
            <a:r>
              <a:rPr lang="en-IN" dirty="0"/>
              <a:t>		               </a:t>
            </a:r>
            <a:r>
              <a:rPr lang="en-IN" dirty="0" err="1"/>
              <a:t>xxxx</a:t>
            </a:r>
            <a:r>
              <a:rPr lang="en-IN" dirty="0"/>
              <a:t>			                 xxx</a:t>
            </a:r>
          </a:p>
          <a:p>
            <a:pPr marL="0" indent="0">
              <a:buNone/>
            </a:pPr>
            <a:r>
              <a:rPr lang="en-IN" dirty="0"/>
              <a:t>			     </a:t>
            </a:r>
            <a:r>
              <a:rPr lang="en-IN" dirty="0" err="1"/>
              <a:t>xxxx</a:t>
            </a:r>
            <a:r>
              <a:rPr lang="en-IN" dirty="0"/>
              <a:t>						</a:t>
            </a:r>
          </a:p>
        </p:txBody>
      </p:sp>
      <p:cxnSp>
        <p:nvCxnSpPr>
          <p:cNvPr id="8" name="Straight Connector 7">
            <a:extLst>
              <a:ext uri="{FF2B5EF4-FFF2-40B4-BE49-F238E27FC236}">
                <a16:creationId xmlns:a16="http://schemas.microsoft.com/office/drawing/2014/main" id="{B240D443-10A5-4030-9BC9-3D34C7D471C6}"/>
              </a:ext>
            </a:extLst>
          </p:cNvPr>
          <p:cNvCxnSpPr>
            <a:cxnSpLocks/>
          </p:cNvCxnSpPr>
          <p:nvPr/>
        </p:nvCxnSpPr>
        <p:spPr>
          <a:xfrm>
            <a:off x="9099612" y="3429000"/>
            <a:ext cx="11274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784F29F-23BB-4BBE-9947-3AA6BE429517}"/>
              </a:ext>
            </a:extLst>
          </p:cNvPr>
          <p:cNvCxnSpPr/>
          <p:nvPr/>
        </p:nvCxnSpPr>
        <p:spPr>
          <a:xfrm>
            <a:off x="9223899" y="4412202"/>
            <a:ext cx="1003177"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64FD4E-1117-4F4A-8325-F0A42DB1AB22}"/>
              </a:ext>
            </a:extLst>
          </p:cNvPr>
          <p:cNvCxnSpPr/>
          <p:nvPr/>
        </p:nvCxnSpPr>
        <p:spPr>
          <a:xfrm>
            <a:off x="9223899" y="4864100"/>
            <a:ext cx="1003177"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30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993D41-C2CB-489B-8D59-9A4BB12671D0}"/>
              </a:ext>
            </a:extLst>
          </p:cNvPr>
          <p:cNvSpPr txBox="1"/>
          <p:nvPr/>
        </p:nvSpPr>
        <p:spPr>
          <a:xfrm>
            <a:off x="1065320" y="541538"/>
            <a:ext cx="10360241" cy="4339650"/>
          </a:xfrm>
          <a:prstGeom prst="rect">
            <a:avLst/>
          </a:prstGeom>
          <a:noFill/>
        </p:spPr>
        <p:txBody>
          <a:bodyPr wrap="square" rtlCol="0">
            <a:spAutoFit/>
          </a:bodyPr>
          <a:lstStyle/>
          <a:p>
            <a:r>
              <a:rPr lang="en-US" sz="2400" b="1" dirty="0"/>
              <a:t>Special items treatment:</a:t>
            </a:r>
          </a:p>
          <a:p>
            <a:endParaRPr lang="en-US" dirty="0"/>
          </a:p>
          <a:p>
            <a:pPr marL="285750" indent="-285750">
              <a:buFont typeface="Wingdings" panose="05000000000000000000" pitchFamily="2" charset="2"/>
              <a:buChar char="Ø"/>
            </a:pPr>
            <a:r>
              <a:rPr lang="en-US" dirty="0"/>
              <a:t>Abnormal loss:</a:t>
            </a:r>
          </a:p>
          <a:p>
            <a:endParaRPr lang="en-US" dirty="0"/>
          </a:p>
          <a:p>
            <a:r>
              <a:rPr lang="en-US" dirty="0"/>
              <a:t>This type of loss is an avoidable loss because it does not arise due to the nature of the goods. Such loss may arise due to hard luck of consignor (i.e. destruction of goods by fire, an accident or theft). Such losses are more or less abnormal and, in any case, do not occur frequently. </a:t>
            </a:r>
          </a:p>
          <a:p>
            <a:r>
              <a:rPr lang="en-US" dirty="0"/>
              <a:t> Note: calculation of abnormal loss is similar to that of consignment stock</a:t>
            </a:r>
          </a:p>
          <a:p>
            <a:endParaRPr lang="en-US" dirty="0"/>
          </a:p>
          <a:p>
            <a:pPr marL="285750" indent="-285750">
              <a:buFont typeface="Wingdings" panose="05000000000000000000" pitchFamily="2" charset="2"/>
              <a:buChar char="Ø"/>
            </a:pPr>
            <a:r>
              <a:rPr lang="en-US" dirty="0"/>
              <a:t>Invoice price:  when the goods are sent to consignee at a price higher than the cost price ,it is termed as     invoice price. (</a:t>
            </a:r>
            <a:r>
              <a:rPr lang="en-IN" dirty="0"/>
              <a:t>Cost Price + Profit)</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208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69D2B6-99A3-4A8F-8CEC-D124828C2569}"/>
              </a:ext>
            </a:extLst>
          </p:cNvPr>
          <p:cNvSpPr txBox="1"/>
          <p:nvPr/>
        </p:nvSpPr>
        <p:spPr>
          <a:xfrm>
            <a:off x="967666" y="319596"/>
            <a:ext cx="10182687" cy="4801314"/>
          </a:xfrm>
          <a:prstGeom prst="rect">
            <a:avLst/>
          </a:prstGeom>
          <a:noFill/>
        </p:spPr>
        <p:txBody>
          <a:bodyPr wrap="square" rtlCol="0">
            <a:spAutoFit/>
          </a:bodyPr>
          <a:lstStyle/>
          <a:p>
            <a:pPr algn="ctr"/>
            <a:r>
              <a:rPr lang="en-US" dirty="0"/>
              <a:t> </a:t>
            </a:r>
            <a:r>
              <a:rPr lang="en-US" sz="2400" b="1" dirty="0"/>
              <a:t>ledger’s to be maintained under consignment</a:t>
            </a:r>
            <a:endParaRPr lang="en-US" b="1" dirty="0"/>
          </a:p>
          <a:p>
            <a:endParaRPr lang="en-US" dirty="0"/>
          </a:p>
          <a:p>
            <a:r>
              <a:rPr lang="en-US" sz="2400" b="1" dirty="0"/>
              <a:t>In the books of consignor</a:t>
            </a:r>
          </a:p>
          <a:p>
            <a:endParaRPr lang="en-US" dirty="0"/>
          </a:p>
          <a:p>
            <a:pPr marL="285750" indent="-285750">
              <a:buFont typeface="Wingdings" panose="05000000000000000000" pitchFamily="2" charset="2"/>
              <a:buChar char="Ø"/>
            </a:pPr>
            <a:r>
              <a:rPr lang="en-US" sz="2000" dirty="0"/>
              <a:t>Consignment a/c                                                  ( Nature of a/c:     Nominal account)</a:t>
            </a:r>
          </a:p>
          <a:p>
            <a:pPr marL="285750" indent="-285750">
              <a:buFont typeface="Wingdings" panose="05000000000000000000" pitchFamily="2" charset="2"/>
              <a:buChar char="Ø"/>
            </a:pPr>
            <a:r>
              <a:rPr lang="en-US" sz="2000" dirty="0"/>
              <a:t>Consignee a/c                                                       ( Nature of a/c:     Personal account)</a:t>
            </a:r>
          </a:p>
          <a:p>
            <a:pPr marL="285750" indent="-285750">
              <a:buFont typeface="Wingdings" panose="05000000000000000000" pitchFamily="2" charset="2"/>
              <a:buChar char="Ø"/>
            </a:pPr>
            <a:r>
              <a:rPr lang="en-US" sz="2000" dirty="0"/>
              <a:t>Goods sent on consignment a/c                        ( Nature of a/c:     Real  account)  </a:t>
            </a:r>
          </a:p>
          <a:p>
            <a:pPr marL="285750" indent="-285750">
              <a:buFont typeface="Wingdings" panose="05000000000000000000" pitchFamily="2" charset="2"/>
              <a:buChar char="Ø"/>
            </a:pPr>
            <a:endParaRPr lang="en-US" sz="2000" dirty="0"/>
          </a:p>
          <a:p>
            <a:endParaRPr lang="en-US" sz="2000" dirty="0"/>
          </a:p>
          <a:p>
            <a:r>
              <a:rPr lang="en-US" sz="2400" b="1" dirty="0"/>
              <a:t>In the books of consignee</a:t>
            </a:r>
          </a:p>
          <a:p>
            <a:endParaRPr lang="en-US" sz="2000" dirty="0"/>
          </a:p>
          <a:p>
            <a:pPr marL="342900" indent="-342900">
              <a:buFont typeface="Wingdings" panose="05000000000000000000" pitchFamily="2" charset="2"/>
              <a:buChar char="Ø"/>
            </a:pPr>
            <a:r>
              <a:rPr lang="en-US" sz="2000" dirty="0"/>
              <a:t>Consignor a/c                                                         ( Nature of a/c:     Personal account)</a:t>
            </a:r>
          </a:p>
          <a:p>
            <a:pPr marL="342900" indent="-342900">
              <a:buFont typeface="Wingdings" panose="05000000000000000000" pitchFamily="2" charset="2"/>
              <a:buChar char="Ø"/>
            </a:pPr>
            <a:r>
              <a:rPr lang="en-US" sz="2000" dirty="0"/>
              <a:t>Commission a/c                                                     ( Nature of a/c:     Nominal account)</a:t>
            </a:r>
          </a:p>
          <a:p>
            <a:r>
              <a:rPr lang="en-US" sz="2000" dirty="0"/>
              <a:t>  </a:t>
            </a:r>
          </a:p>
          <a:p>
            <a:endParaRPr lang="en-IN" dirty="0"/>
          </a:p>
        </p:txBody>
      </p:sp>
    </p:spTree>
    <p:extLst>
      <p:ext uri="{BB962C8B-B14F-4D97-AF65-F5344CB8AC3E}">
        <p14:creationId xmlns:p14="http://schemas.microsoft.com/office/powerpoint/2010/main" val="3242344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39BB2-C3F3-424F-9962-96C983C6CFB0}"/>
              </a:ext>
            </a:extLst>
          </p:cNvPr>
          <p:cNvSpPr txBox="1"/>
          <p:nvPr/>
        </p:nvSpPr>
        <p:spPr>
          <a:xfrm>
            <a:off x="1429305" y="514905"/>
            <a:ext cx="8682361" cy="892552"/>
          </a:xfrm>
          <a:prstGeom prst="rect">
            <a:avLst/>
          </a:prstGeom>
          <a:noFill/>
        </p:spPr>
        <p:txBody>
          <a:bodyPr wrap="square" rtlCol="0">
            <a:spAutoFit/>
          </a:bodyPr>
          <a:lstStyle/>
          <a:p>
            <a:pPr algn="ctr"/>
            <a:r>
              <a:rPr lang="en-US" sz="2800" dirty="0"/>
              <a:t>In the books of consignor</a:t>
            </a:r>
          </a:p>
          <a:p>
            <a:pPr algn="ctr"/>
            <a:r>
              <a:rPr lang="en-US" sz="2400" dirty="0"/>
              <a:t>Consignment a/c</a:t>
            </a:r>
            <a:endParaRPr lang="en-IN" sz="2400" dirty="0"/>
          </a:p>
        </p:txBody>
      </p:sp>
      <p:graphicFrame>
        <p:nvGraphicFramePr>
          <p:cNvPr id="5" name="Table 4">
            <a:extLst>
              <a:ext uri="{FF2B5EF4-FFF2-40B4-BE49-F238E27FC236}">
                <a16:creationId xmlns:a16="http://schemas.microsoft.com/office/drawing/2014/main" id="{1CB734AA-EF3A-4C42-91F9-21E5D3209589}"/>
              </a:ext>
            </a:extLst>
          </p:cNvPr>
          <p:cNvGraphicFramePr>
            <a:graphicFrameLocks noGrp="1"/>
          </p:cNvGraphicFramePr>
          <p:nvPr>
            <p:extLst>
              <p:ext uri="{D42A27DB-BD31-4B8C-83A1-F6EECF244321}">
                <p14:modId xmlns:p14="http://schemas.microsoft.com/office/powerpoint/2010/main" val="3040919413"/>
              </p:ext>
            </p:extLst>
          </p:nvPr>
        </p:nvGraphicFramePr>
        <p:xfrm>
          <a:off x="772357" y="1562470"/>
          <a:ext cx="10005133" cy="3764495"/>
        </p:xfrm>
        <a:graphic>
          <a:graphicData uri="http://schemas.openxmlformats.org/drawingml/2006/table">
            <a:tbl>
              <a:tblPr firstRow="1" bandRow="1">
                <a:tableStyleId>{5C22544A-7EE6-4342-B048-85BDC9FD1C3A}</a:tableStyleId>
              </a:tblPr>
              <a:tblGrid>
                <a:gridCol w="3932808">
                  <a:extLst>
                    <a:ext uri="{9D8B030D-6E8A-4147-A177-3AD203B41FA5}">
                      <a16:colId xmlns:a16="http://schemas.microsoft.com/office/drawing/2014/main" val="847186834"/>
                    </a:ext>
                  </a:extLst>
                </a:gridCol>
                <a:gridCol w="1065320">
                  <a:extLst>
                    <a:ext uri="{9D8B030D-6E8A-4147-A177-3AD203B41FA5}">
                      <a16:colId xmlns:a16="http://schemas.microsoft.com/office/drawing/2014/main" val="1294563526"/>
                    </a:ext>
                  </a:extLst>
                </a:gridCol>
                <a:gridCol w="3577389">
                  <a:extLst>
                    <a:ext uri="{9D8B030D-6E8A-4147-A177-3AD203B41FA5}">
                      <a16:colId xmlns:a16="http://schemas.microsoft.com/office/drawing/2014/main" val="2828070840"/>
                    </a:ext>
                  </a:extLst>
                </a:gridCol>
                <a:gridCol w="1429616">
                  <a:extLst>
                    <a:ext uri="{9D8B030D-6E8A-4147-A177-3AD203B41FA5}">
                      <a16:colId xmlns:a16="http://schemas.microsoft.com/office/drawing/2014/main" val="2969237671"/>
                    </a:ext>
                  </a:extLst>
                </a:gridCol>
              </a:tblGrid>
              <a:tr h="368851">
                <a:tc>
                  <a:txBody>
                    <a:bodyPr/>
                    <a:lstStyle/>
                    <a:p>
                      <a:r>
                        <a:rPr lang="en-US" dirty="0"/>
                        <a:t>Particulars</a:t>
                      </a:r>
                      <a:endParaRPr lang="en-IN" dirty="0"/>
                    </a:p>
                  </a:txBody>
                  <a:tcPr/>
                </a:tc>
                <a:tc>
                  <a:txBody>
                    <a:bodyPr/>
                    <a:lstStyle/>
                    <a:p>
                      <a:r>
                        <a:rPr lang="en-US" dirty="0"/>
                        <a:t>Amount</a:t>
                      </a:r>
                      <a:endParaRPr lang="en-IN" dirty="0"/>
                    </a:p>
                  </a:txBody>
                  <a:tcPr/>
                </a:tc>
                <a:tc>
                  <a:txBody>
                    <a:bodyPr/>
                    <a:lstStyle/>
                    <a:p>
                      <a:r>
                        <a:rPr lang="en-US" dirty="0"/>
                        <a:t>Particulars</a:t>
                      </a:r>
                      <a:endParaRPr lang="en-IN" dirty="0"/>
                    </a:p>
                  </a:txBody>
                  <a:tcPr/>
                </a:tc>
                <a:tc>
                  <a:txBody>
                    <a:bodyPr/>
                    <a:lstStyle/>
                    <a:p>
                      <a:r>
                        <a:rPr lang="en-US" dirty="0"/>
                        <a:t>Amount</a:t>
                      </a:r>
                      <a:endParaRPr lang="en-IN" dirty="0"/>
                    </a:p>
                  </a:txBody>
                  <a:tcPr/>
                </a:tc>
                <a:extLst>
                  <a:ext uri="{0D108BD9-81ED-4DB2-BD59-A6C34878D82A}">
                    <a16:rowId xmlns:a16="http://schemas.microsoft.com/office/drawing/2014/main" val="537647779"/>
                  </a:ext>
                </a:extLst>
              </a:tr>
              <a:tr h="368851">
                <a:tc>
                  <a:txBody>
                    <a:bodyPr/>
                    <a:lstStyle/>
                    <a:p>
                      <a:r>
                        <a:rPr lang="en-US" dirty="0"/>
                        <a:t>To  goods sent on consignment</a:t>
                      </a:r>
                      <a:endParaRPr lang="en-IN" dirty="0"/>
                    </a:p>
                  </a:txBody>
                  <a:tcPr/>
                </a:tc>
                <a:tc>
                  <a:txBody>
                    <a:bodyPr/>
                    <a:lstStyle/>
                    <a:p>
                      <a:pPr algn="ctr"/>
                      <a:r>
                        <a:rPr lang="en-US" dirty="0" err="1"/>
                        <a:t>Xxxx</a:t>
                      </a:r>
                      <a:endParaRPr lang="en-IN" dirty="0"/>
                    </a:p>
                  </a:txBody>
                  <a:tcPr/>
                </a:tc>
                <a:tc>
                  <a:txBody>
                    <a:bodyPr/>
                    <a:lstStyle/>
                    <a:p>
                      <a:r>
                        <a:rPr lang="en-US" dirty="0"/>
                        <a:t>By Consignee(sale)</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3163601882"/>
                  </a:ext>
                </a:extLst>
              </a:tr>
              <a:tr h="368851">
                <a:tc>
                  <a:txBody>
                    <a:bodyPr/>
                    <a:lstStyle/>
                    <a:p>
                      <a:r>
                        <a:rPr lang="en-US" dirty="0"/>
                        <a:t>To Bank   (expenses of consignor)</a:t>
                      </a:r>
                      <a:endParaRPr lang="en-IN" dirty="0"/>
                    </a:p>
                  </a:txBody>
                  <a:tcPr/>
                </a:tc>
                <a:tc>
                  <a:txBody>
                    <a:bodyPr/>
                    <a:lstStyle/>
                    <a:p>
                      <a:pPr algn="ctr"/>
                      <a:r>
                        <a:rPr lang="en-US" dirty="0" err="1"/>
                        <a:t>Xxxx</a:t>
                      </a:r>
                      <a:endParaRPr lang="en-IN" dirty="0"/>
                    </a:p>
                  </a:txBody>
                  <a:tcPr/>
                </a:tc>
                <a:tc>
                  <a:txBody>
                    <a:bodyPr/>
                    <a:lstStyle/>
                    <a:p>
                      <a:r>
                        <a:rPr lang="en-US" dirty="0"/>
                        <a:t>By  consignment stock</a:t>
                      </a:r>
                    </a:p>
                    <a:p>
                      <a:r>
                        <a:rPr lang="en-US" dirty="0"/>
                        <a:t>                     (unsold stock)</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4121345937"/>
                  </a:ext>
                </a:extLst>
              </a:tr>
              <a:tr h="368851">
                <a:tc>
                  <a:txBody>
                    <a:bodyPr/>
                    <a:lstStyle/>
                    <a:p>
                      <a:r>
                        <a:rPr lang="en-US" dirty="0"/>
                        <a:t>To consignee (expenses &amp; commission)</a:t>
                      </a:r>
                      <a:endParaRPr lang="en-IN" dirty="0"/>
                    </a:p>
                  </a:txBody>
                  <a:tcPr/>
                </a:tc>
                <a:tc>
                  <a:txBody>
                    <a:bodyPr/>
                    <a:lstStyle/>
                    <a:p>
                      <a:pPr algn="ctr"/>
                      <a:r>
                        <a:rPr lang="en-US" dirty="0" err="1"/>
                        <a:t>Xxxx</a:t>
                      </a:r>
                      <a:endParaRPr lang="en-IN" dirty="0"/>
                    </a:p>
                  </a:txBody>
                  <a:tcPr/>
                </a:tc>
                <a:tc>
                  <a:txBody>
                    <a:bodyPr/>
                    <a:lstStyle/>
                    <a:p>
                      <a:r>
                        <a:rPr lang="en-US" dirty="0"/>
                        <a:t>By  goods sent on </a:t>
                      </a:r>
                      <a:r>
                        <a:rPr lang="en-US" dirty="0" err="1"/>
                        <a:t>consignement</a:t>
                      </a:r>
                      <a:endParaRPr lang="en-US" dirty="0"/>
                    </a:p>
                    <a:p>
                      <a:r>
                        <a:rPr lang="en-US" dirty="0"/>
                        <a:t>           (loading in </a:t>
                      </a:r>
                      <a:r>
                        <a:rPr lang="en-US" dirty="0" err="1"/>
                        <a:t>gsc</a:t>
                      </a:r>
                      <a:r>
                        <a:rPr lang="en-US" dirty="0"/>
                        <a:t>)</a:t>
                      </a:r>
                      <a:endParaRPr lang="en-IN" dirty="0"/>
                    </a:p>
                  </a:txBody>
                  <a:tcPr/>
                </a:tc>
                <a:tc>
                  <a:txBody>
                    <a:bodyPr/>
                    <a:lstStyle/>
                    <a:p>
                      <a:pPr algn="ctr"/>
                      <a:endParaRPr lang="en-US" dirty="0"/>
                    </a:p>
                    <a:p>
                      <a:pPr algn="ctr"/>
                      <a:r>
                        <a:rPr lang="en-IN" dirty="0" err="1"/>
                        <a:t>Xxxx</a:t>
                      </a:r>
                      <a:endParaRPr lang="en-IN" dirty="0"/>
                    </a:p>
                  </a:txBody>
                  <a:tcPr/>
                </a:tc>
                <a:extLst>
                  <a:ext uri="{0D108BD9-81ED-4DB2-BD59-A6C34878D82A}">
                    <a16:rowId xmlns:a16="http://schemas.microsoft.com/office/drawing/2014/main" val="2667795405"/>
                  </a:ext>
                </a:extLst>
              </a:tr>
              <a:tr h="368851">
                <a:tc>
                  <a:txBody>
                    <a:bodyPr/>
                    <a:lstStyle/>
                    <a:p>
                      <a:r>
                        <a:rPr lang="en-US" dirty="0"/>
                        <a:t>To consignment stock reserve</a:t>
                      </a:r>
                    </a:p>
                    <a:p>
                      <a:r>
                        <a:rPr lang="en-US" dirty="0"/>
                        <a:t>       (loading in unsold stock)</a:t>
                      </a:r>
                      <a:endParaRPr lang="en-IN" dirty="0"/>
                    </a:p>
                  </a:txBody>
                  <a:tcPr/>
                </a:tc>
                <a:tc>
                  <a:txBody>
                    <a:bodyPr/>
                    <a:lstStyle/>
                    <a:p>
                      <a:pPr algn="ctr"/>
                      <a:endParaRPr lang="en-US" dirty="0"/>
                    </a:p>
                    <a:p>
                      <a:pPr algn="ctr"/>
                      <a:r>
                        <a:rPr lang="en-IN"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2168291337"/>
                  </a:ext>
                </a:extLst>
              </a:tr>
              <a:tr h="368851">
                <a:tc>
                  <a:txBody>
                    <a:bodyPr/>
                    <a:lstStyle/>
                    <a:p>
                      <a:r>
                        <a:rPr lang="en-US" dirty="0"/>
                        <a:t>To profit and loss a/c (profit)</a:t>
                      </a:r>
                      <a:endParaRPr lang="en-IN" dirty="0"/>
                    </a:p>
                  </a:txBody>
                  <a:tcPr/>
                </a:tc>
                <a:tc>
                  <a:txBody>
                    <a:bodyPr/>
                    <a:lstStyle/>
                    <a:p>
                      <a:pPr algn="ctr"/>
                      <a:r>
                        <a:rPr lang="en-US" dirty="0" err="1"/>
                        <a:t>Xxxx</a:t>
                      </a:r>
                      <a:endParaRPr lang="en-IN" dirty="0"/>
                    </a:p>
                  </a:txBody>
                  <a:tcPr>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endParaRPr lang="en-IN"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428709"/>
                  </a:ext>
                </a:extLst>
              </a:tr>
              <a:tr h="368851">
                <a:tc>
                  <a:txBody>
                    <a:bodyPr/>
                    <a:lstStyle/>
                    <a:p>
                      <a:endParaRPr lang="en-IN" dirty="0"/>
                    </a:p>
                  </a:txBody>
                  <a:tcPr/>
                </a:tc>
                <a:tc>
                  <a:txBody>
                    <a:bodyPr/>
                    <a:lstStyle/>
                    <a:p>
                      <a:pPr algn="ctr"/>
                      <a:r>
                        <a:rPr lang="en-US" dirty="0" err="1"/>
                        <a:t>Xxxx</a:t>
                      </a:r>
                      <a:endParaRPr lang="en-IN"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r>
                        <a:rPr lang="en-US" dirty="0" err="1"/>
                        <a:t>Xxxxx</a:t>
                      </a:r>
                      <a:endParaRPr lang="en-IN"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621852"/>
                  </a:ext>
                </a:extLst>
              </a:tr>
              <a:tr h="368851">
                <a:tc>
                  <a:txBody>
                    <a:bodyPr/>
                    <a:lstStyle/>
                    <a:p>
                      <a:endParaRPr lang="en-IN" dirty="0"/>
                    </a:p>
                  </a:txBody>
                  <a:tcPr/>
                </a:tc>
                <a:tc>
                  <a:txBody>
                    <a:bodyPr/>
                    <a:lstStyle/>
                    <a:p>
                      <a:endParaRPr lang="en-IN" dirty="0"/>
                    </a:p>
                  </a:txBody>
                  <a:tcPr>
                    <a:lnT w="12700" cap="flat" cmpd="sng" algn="ctr">
                      <a:solidFill>
                        <a:schemeClr val="tx1"/>
                      </a:solidFill>
                      <a:prstDash val="solid"/>
                      <a:round/>
                      <a:headEnd type="none" w="med" len="med"/>
                      <a:tailEnd type="none" w="med" len="med"/>
                    </a:lnT>
                  </a:tcPr>
                </a:tc>
                <a:tc>
                  <a:txBody>
                    <a:bodyPr/>
                    <a:lstStyle/>
                    <a:p>
                      <a:endParaRPr lang="en-IN" dirty="0"/>
                    </a:p>
                  </a:txBody>
                  <a:tcPr/>
                </a:tc>
                <a:tc>
                  <a:txBody>
                    <a:bodyPr/>
                    <a:lstStyle/>
                    <a:p>
                      <a:pPr algn="ctr"/>
                      <a:endParaRPr lang="en-IN"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7734447"/>
                  </a:ext>
                </a:extLst>
              </a:tr>
            </a:tbl>
          </a:graphicData>
        </a:graphic>
      </p:graphicFrame>
    </p:spTree>
    <p:extLst>
      <p:ext uri="{BB962C8B-B14F-4D97-AF65-F5344CB8AC3E}">
        <p14:creationId xmlns:p14="http://schemas.microsoft.com/office/powerpoint/2010/main" val="28255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1B1A51-E590-413F-91E8-E744181BEF14}"/>
              </a:ext>
            </a:extLst>
          </p:cNvPr>
          <p:cNvSpPr txBox="1"/>
          <p:nvPr/>
        </p:nvSpPr>
        <p:spPr>
          <a:xfrm>
            <a:off x="2142699" y="1733265"/>
            <a:ext cx="7274256" cy="2031325"/>
          </a:xfrm>
          <a:prstGeom prst="rect">
            <a:avLst/>
          </a:prstGeom>
          <a:noFill/>
        </p:spPr>
        <p:txBody>
          <a:bodyPr wrap="square" rtlCol="0">
            <a:spAutoFit/>
          </a:bodyPr>
          <a:lstStyle/>
          <a:p>
            <a:r>
              <a:rPr lang="en-US" sz="3200" u="sng" dirty="0"/>
              <a:t>Meaning of consignment</a:t>
            </a:r>
          </a:p>
          <a:p>
            <a:endParaRPr lang="en-US" dirty="0"/>
          </a:p>
          <a:p>
            <a:pPr marL="285750" indent="-285750">
              <a:buFont typeface="Wingdings" panose="05000000000000000000" pitchFamily="2" charset="2"/>
              <a:buChar char="Ø"/>
            </a:pPr>
            <a:r>
              <a:rPr lang="en-US" sz="2000" dirty="0"/>
              <a:t>a batch of goods destined for or delivered to someone.</a:t>
            </a:r>
          </a:p>
          <a:p>
            <a:pPr marL="285750" indent="-285750">
              <a:buFont typeface="Wingdings" panose="05000000000000000000" pitchFamily="2" charset="2"/>
              <a:buChar char="Ø"/>
            </a:pPr>
            <a:r>
              <a:rPr lang="en-IN" dirty="0"/>
              <a:t> "consign" </a:t>
            </a:r>
            <a:r>
              <a:rPr lang="en-IN" b="1" dirty="0"/>
              <a:t>means</a:t>
            </a:r>
            <a:r>
              <a:rPr lang="en-IN" dirty="0"/>
              <a:t> "to send"</a:t>
            </a:r>
            <a:endParaRPr lang="en-US" sz="2000" dirty="0"/>
          </a:p>
          <a:p>
            <a:endParaRPr lang="en-US" dirty="0"/>
          </a:p>
          <a:p>
            <a:endParaRPr lang="en-IN" dirty="0"/>
          </a:p>
        </p:txBody>
      </p:sp>
    </p:spTree>
    <p:extLst>
      <p:ext uri="{BB962C8B-B14F-4D97-AF65-F5344CB8AC3E}">
        <p14:creationId xmlns:p14="http://schemas.microsoft.com/office/powerpoint/2010/main" val="3061371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9A26AE-E951-47A9-B7BF-AB5F80CD1A35}"/>
              </a:ext>
            </a:extLst>
          </p:cNvPr>
          <p:cNvSpPr txBox="1"/>
          <p:nvPr/>
        </p:nvSpPr>
        <p:spPr>
          <a:xfrm>
            <a:off x="878888" y="97655"/>
            <a:ext cx="9818702" cy="461665"/>
          </a:xfrm>
          <a:prstGeom prst="rect">
            <a:avLst/>
          </a:prstGeom>
          <a:noFill/>
        </p:spPr>
        <p:txBody>
          <a:bodyPr wrap="square" rtlCol="0">
            <a:spAutoFit/>
          </a:bodyPr>
          <a:lstStyle/>
          <a:p>
            <a:pPr algn="ctr"/>
            <a:r>
              <a:rPr lang="en-US" sz="2400" dirty="0"/>
              <a:t>Consignee a/c</a:t>
            </a:r>
            <a:endParaRPr lang="en-IN" sz="2400" dirty="0"/>
          </a:p>
        </p:txBody>
      </p:sp>
      <p:graphicFrame>
        <p:nvGraphicFramePr>
          <p:cNvPr id="4" name="Table 3">
            <a:extLst>
              <a:ext uri="{FF2B5EF4-FFF2-40B4-BE49-F238E27FC236}">
                <a16:creationId xmlns:a16="http://schemas.microsoft.com/office/drawing/2014/main" id="{65539674-8C84-48E5-AEB4-73A60E681680}"/>
              </a:ext>
            </a:extLst>
          </p:cNvPr>
          <p:cNvGraphicFramePr>
            <a:graphicFrameLocks noGrp="1"/>
          </p:cNvGraphicFramePr>
          <p:nvPr>
            <p:extLst>
              <p:ext uri="{D42A27DB-BD31-4B8C-83A1-F6EECF244321}">
                <p14:modId xmlns:p14="http://schemas.microsoft.com/office/powerpoint/2010/main" val="3102248522"/>
              </p:ext>
            </p:extLst>
          </p:nvPr>
        </p:nvGraphicFramePr>
        <p:xfrm>
          <a:off x="1686757" y="834504"/>
          <a:ext cx="8202968" cy="3805148"/>
        </p:xfrm>
        <a:graphic>
          <a:graphicData uri="http://schemas.openxmlformats.org/drawingml/2006/table">
            <a:tbl>
              <a:tblPr firstRow="1" bandRow="1">
                <a:tableStyleId>{5C22544A-7EE6-4342-B048-85BDC9FD1C3A}</a:tableStyleId>
              </a:tblPr>
              <a:tblGrid>
                <a:gridCol w="3009530">
                  <a:extLst>
                    <a:ext uri="{9D8B030D-6E8A-4147-A177-3AD203B41FA5}">
                      <a16:colId xmlns:a16="http://schemas.microsoft.com/office/drawing/2014/main" val="847186834"/>
                    </a:ext>
                  </a:extLst>
                </a:gridCol>
                <a:gridCol w="1088315">
                  <a:extLst>
                    <a:ext uri="{9D8B030D-6E8A-4147-A177-3AD203B41FA5}">
                      <a16:colId xmlns:a16="http://schemas.microsoft.com/office/drawing/2014/main" val="1294563526"/>
                    </a:ext>
                  </a:extLst>
                </a:gridCol>
                <a:gridCol w="2933015">
                  <a:extLst>
                    <a:ext uri="{9D8B030D-6E8A-4147-A177-3AD203B41FA5}">
                      <a16:colId xmlns:a16="http://schemas.microsoft.com/office/drawing/2014/main" val="2828070840"/>
                    </a:ext>
                  </a:extLst>
                </a:gridCol>
                <a:gridCol w="1172108">
                  <a:extLst>
                    <a:ext uri="{9D8B030D-6E8A-4147-A177-3AD203B41FA5}">
                      <a16:colId xmlns:a16="http://schemas.microsoft.com/office/drawing/2014/main" val="2969237671"/>
                    </a:ext>
                  </a:extLst>
                </a:gridCol>
              </a:tblGrid>
              <a:tr h="609676">
                <a:tc>
                  <a:txBody>
                    <a:bodyPr/>
                    <a:lstStyle/>
                    <a:p>
                      <a:r>
                        <a:rPr lang="en-US" dirty="0"/>
                        <a:t>Particulars</a:t>
                      </a:r>
                      <a:endParaRPr lang="en-IN" dirty="0"/>
                    </a:p>
                  </a:txBody>
                  <a:tcPr/>
                </a:tc>
                <a:tc>
                  <a:txBody>
                    <a:bodyPr/>
                    <a:lstStyle/>
                    <a:p>
                      <a:pPr algn="ctr"/>
                      <a:r>
                        <a:rPr lang="en-US" dirty="0"/>
                        <a:t>Amount</a:t>
                      </a:r>
                      <a:endParaRPr lang="en-IN" dirty="0"/>
                    </a:p>
                  </a:txBody>
                  <a:tcPr/>
                </a:tc>
                <a:tc>
                  <a:txBody>
                    <a:bodyPr/>
                    <a:lstStyle/>
                    <a:p>
                      <a:r>
                        <a:rPr lang="en-US" dirty="0"/>
                        <a:t>Particulars</a:t>
                      </a:r>
                      <a:endParaRPr lang="en-IN" dirty="0"/>
                    </a:p>
                  </a:txBody>
                  <a:tcPr/>
                </a:tc>
                <a:tc>
                  <a:txBody>
                    <a:bodyPr/>
                    <a:lstStyle/>
                    <a:p>
                      <a:pPr algn="ctr"/>
                      <a:r>
                        <a:rPr lang="en-US" dirty="0"/>
                        <a:t>Amount</a:t>
                      </a:r>
                      <a:endParaRPr lang="en-IN" dirty="0"/>
                    </a:p>
                  </a:txBody>
                  <a:tcPr/>
                </a:tc>
                <a:extLst>
                  <a:ext uri="{0D108BD9-81ED-4DB2-BD59-A6C34878D82A}">
                    <a16:rowId xmlns:a16="http://schemas.microsoft.com/office/drawing/2014/main" val="537647779"/>
                  </a:ext>
                </a:extLst>
              </a:tr>
              <a:tr h="348386">
                <a:tc>
                  <a:txBody>
                    <a:bodyPr/>
                    <a:lstStyle/>
                    <a:p>
                      <a:r>
                        <a:rPr lang="en-US" dirty="0"/>
                        <a:t>To  consignment (sale) </a:t>
                      </a:r>
                      <a:endParaRPr lang="en-IN" dirty="0"/>
                    </a:p>
                  </a:txBody>
                  <a:tcPr/>
                </a:tc>
                <a:tc>
                  <a:txBody>
                    <a:bodyPr/>
                    <a:lstStyle/>
                    <a:p>
                      <a:pPr algn="ctr"/>
                      <a:r>
                        <a:rPr lang="en-US" dirty="0" err="1"/>
                        <a:t>Xxxx</a:t>
                      </a:r>
                      <a:endParaRPr lang="en-IN" dirty="0"/>
                    </a:p>
                  </a:txBody>
                  <a:tcPr/>
                </a:tc>
                <a:tc>
                  <a:txBody>
                    <a:bodyPr/>
                    <a:lstStyle/>
                    <a:p>
                      <a:r>
                        <a:rPr lang="en-US" dirty="0"/>
                        <a:t>By   Bank / B/R (advance)</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3163601882"/>
                  </a:ext>
                </a:extLst>
              </a:tr>
              <a:tr h="543712">
                <a:tc>
                  <a:txBody>
                    <a:bodyPr/>
                    <a:lstStyle/>
                    <a:p>
                      <a:endParaRPr lang="en-IN" dirty="0"/>
                    </a:p>
                  </a:txBody>
                  <a:tcPr/>
                </a:tc>
                <a:tc>
                  <a:txBody>
                    <a:bodyPr/>
                    <a:lstStyle/>
                    <a:p>
                      <a:pPr algn="ctr"/>
                      <a:endParaRPr lang="en-IN" dirty="0"/>
                    </a:p>
                  </a:txBody>
                  <a:tcPr/>
                </a:tc>
                <a:tc>
                  <a:txBody>
                    <a:bodyPr/>
                    <a:lstStyle/>
                    <a:p>
                      <a:r>
                        <a:rPr lang="en-US" dirty="0"/>
                        <a:t>By  consignment  (expenses)</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4121345937"/>
                  </a:ext>
                </a:extLst>
              </a:tr>
              <a:tr h="609676">
                <a:tc>
                  <a:txBody>
                    <a:bodyPr/>
                    <a:lstStyle/>
                    <a:p>
                      <a:endParaRPr lang="en-IN" dirty="0"/>
                    </a:p>
                  </a:txBody>
                  <a:tcPr/>
                </a:tc>
                <a:tc>
                  <a:txBody>
                    <a:bodyPr/>
                    <a:lstStyle/>
                    <a:p>
                      <a:pPr algn="ctr"/>
                      <a:endParaRPr lang="en-IN" dirty="0"/>
                    </a:p>
                  </a:txBody>
                  <a:tcPr/>
                </a:tc>
                <a:tc>
                  <a:txBody>
                    <a:bodyPr/>
                    <a:lstStyle/>
                    <a:p>
                      <a:r>
                        <a:rPr lang="en-US" dirty="0"/>
                        <a:t>By   consignment  (commission)</a:t>
                      </a:r>
                    </a:p>
                    <a:p>
                      <a:r>
                        <a:rPr lang="en-US" dirty="0"/>
                        <a:t>           </a:t>
                      </a:r>
                      <a:endParaRPr lang="en-IN" dirty="0"/>
                    </a:p>
                  </a:txBody>
                  <a:tcPr/>
                </a:tc>
                <a:tc>
                  <a:txBody>
                    <a:bodyPr/>
                    <a:lstStyle/>
                    <a:p>
                      <a:pPr algn="ctr"/>
                      <a:endParaRPr lang="en-US" dirty="0"/>
                    </a:p>
                    <a:p>
                      <a:pPr algn="ctr"/>
                      <a:r>
                        <a:rPr lang="en-IN" dirty="0" err="1"/>
                        <a:t>Xxxx</a:t>
                      </a:r>
                      <a:endParaRPr lang="en-IN" dirty="0"/>
                    </a:p>
                  </a:txBody>
                  <a:tcPr/>
                </a:tc>
                <a:extLst>
                  <a:ext uri="{0D108BD9-81ED-4DB2-BD59-A6C34878D82A}">
                    <a16:rowId xmlns:a16="http://schemas.microsoft.com/office/drawing/2014/main" val="2667795405"/>
                  </a:ext>
                </a:extLst>
              </a:tr>
              <a:tr h="609676">
                <a:tc>
                  <a:txBody>
                    <a:bodyPr/>
                    <a:lstStyle/>
                    <a:p>
                      <a:endParaRPr lang="en-IN" dirty="0"/>
                    </a:p>
                  </a:txBody>
                  <a:tcPr/>
                </a:tc>
                <a:tc>
                  <a:txBody>
                    <a:bodyPr/>
                    <a:lstStyle/>
                    <a:p>
                      <a:pPr algn="ctr"/>
                      <a:endParaRPr lang="en-IN" dirty="0"/>
                    </a:p>
                  </a:txBody>
                  <a:tcPr/>
                </a:tc>
                <a:tc>
                  <a:txBody>
                    <a:bodyPr/>
                    <a:lstStyle/>
                    <a:p>
                      <a:r>
                        <a:rPr lang="en-US" dirty="0"/>
                        <a:t>By Bank / B/R </a:t>
                      </a:r>
                      <a:r>
                        <a:rPr lang="en-US" b="1" dirty="0"/>
                        <a:t>(final remittance)</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2168291337"/>
                  </a:ext>
                </a:extLst>
              </a:tr>
              <a:tr h="348386">
                <a:tc>
                  <a:txBody>
                    <a:bodyPr/>
                    <a:lstStyle/>
                    <a:p>
                      <a:endParaRPr lang="en-IN" dirty="0"/>
                    </a:p>
                  </a:txBody>
                  <a:tcPr/>
                </a:tc>
                <a:tc>
                  <a:txBody>
                    <a:bodyPr/>
                    <a:lstStyle/>
                    <a:p>
                      <a:pPr algn="ctr"/>
                      <a:r>
                        <a:rPr lang="en-US" dirty="0" err="1"/>
                        <a:t>Xxxx</a:t>
                      </a:r>
                      <a:endParaRPr lang="en-IN" dirty="0"/>
                    </a:p>
                  </a:txBody>
                  <a:tcPr>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r>
                        <a:rPr lang="en-US" dirty="0" err="1"/>
                        <a:t>Xxxxx</a:t>
                      </a:r>
                      <a:endParaRPr lang="en-IN"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621852"/>
                  </a:ext>
                </a:extLst>
              </a:tr>
              <a:tr h="348386">
                <a:tc>
                  <a:txBody>
                    <a:bodyPr/>
                    <a:lstStyle/>
                    <a:p>
                      <a:endParaRPr lang="en-IN" dirty="0"/>
                    </a:p>
                  </a:txBody>
                  <a:tcPr/>
                </a:tc>
                <a:tc>
                  <a:txBody>
                    <a:bodyPr/>
                    <a:lstStyle/>
                    <a:p>
                      <a:endParaRPr lang="en-IN" dirty="0"/>
                    </a:p>
                  </a:txBody>
                  <a:tcPr>
                    <a:lnT w="12700" cap="flat" cmpd="sng" algn="ctr">
                      <a:solidFill>
                        <a:schemeClr val="tx1"/>
                      </a:solidFill>
                      <a:prstDash val="solid"/>
                      <a:round/>
                      <a:headEnd type="none" w="med" len="med"/>
                      <a:tailEnd type="none" w="med" len="med"/>
                    </a:lnT>
                  </a:tcPr>
                </a:tc>
                <a:tc>
                  <a:txBody>
                    <a:bodyPr/>
                    <a:lstStyle/>
                    <a:p>
                      <a:endParaRPr lang="en-IN" dirty="0"/>
                    </a:p>
                  </a:txBody>
                  <a:tcPr/>
                </a:tc>
                <a:tc>
                  <a:txBody>
                    <a:bodyPr/>
                    <a:lstStyle/>
                    <a:p>
                      <a:pPr algn="ctr"/>
                      <a:endParaRPr lang="en-IN"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7734447"/>
                  </a:ext>
                </a:extLst>
              </a:tr>
            </a:tbl>
          </a:graphicData>
        </a:graphic>
      </p:graphicFrame>
    </p:spTree>
    <p:extLst>
      <p:ext uri="{BB962C8B-B14F-4D97-AF65-F5344CB8AC3E}">
        <p14:creationId xmlns:p14="http://schemas.microsoft.com/office/powerpoint/2010/main" val="8868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6F6AB1-BA47-45D1-BB54-24B1AADF5BAB}"/>
              </a:ext>
            </a:extLst>
          </p:cNvPr>
          <p:cNvSpPr txBox="1"/>
          <p:nvPr/>
        </p:nvSpPr>
        <p:spPr>
          <a:xfrm>
            <a:off x="1686757" y="381740"/>
            <a:ext cx="8202967" cy="523220"/>
          </a:xfrm>
          <a:prstGeom prst="rect">
            <a:avLst/>
          </a:prstGeom>
          <a:noFill/>
        </p:spPr>
        <p:txBody>
          <a:bodyPr wrap="square" rtlCol="0">
            <a:spAutoFit/>
          </a:bodyPr>
          <a:lstStyle/>
          <a:p>
            <a:pPr algn="ctr"/>
            <a:r>
              <a:rPr lang="en-US" sz="2800" dirty="0"/>
              <a:t>Goods sent on consignment a/c</a:t>
            </a:r>
            <a:endParaRPr lang="en-IN" sz="2800" dirty="0"/>
          </a:p>
        </p:txBody>
      </p:sp>
      <p:graphicFrame>
        <p:nvGraphicFramePr>
          <p:cNvPr id="3" name="Table 2">
            <a:extLst>
              <a:ext uri="{FF2B5EF4-FFF2-40B4-BE49-F238E27FC236}">
                <a16:creationId xmlns:a16="http://schemas.microsoft.com/office/drawing/2014/main" id="{CE0468F8-1A23-4914-86D1-CBB892B5208B}"/>
              </a:ext>
            </a:extLst>
          </p:cNvPr>
          <p:cNvGraphicFramePr>
            <a:graphicFrameLocks noGrp="1"/>
          </p:cNvGraphicFramePr>
          <p:nvPr>
            <p:extLst>
              <p:ext uri="{D42A27DB-BD31-4B8C-83A1-F6EECF244321}">
                <p14:modId xmlns:p14="http://schemas.microsoft.com/office/powerpoint/2010/main" val="3515165706"/>
              </p:ext>
            </p:extLst>
          </p:nvPr>
        </p:nvGraphicFramePr>
        <p:xfrm>
          <a:off x="1686757" y="834504"/>
          <a:ext cx="8202968" cy="2524988"/>
        </p:xfrm>
        <a:graphic>
          <a:graphicData uri="http://schemas.openxmlformats.org/drawingml/2006/table">
            <a:tbl>
              <a:tblPr firstRow="1" bandRow="1">
                <a:tableStyleId>{5C22544A-7EE6-4342-B048-85BDC9FD1C3A}</a:tableStyleId>
              </a:tblPr>
              <a:tblGrid>
                <a:gridCol w="3009530">
                  <a:extLst>
                    <a:ext uri="{9D8B030D-6E8A-4147-A177-3AD203B41FA5}">
                      <a16:colId xmlns:a16="http://schemas.microsoft.com/office/drawing/2014/main" val="847186834"/>
                    </a:ext>
                  </a:extLst>
                </a:gridCol>
                <a:gridCol w="1088315">
                  <a:extLst>
                    <a:ext uri="{9D8B030D-6E8A-4147-A177-3AD203B41FA5}">
                      <a16:colId xmlns:a16="http://schemas.microsoft.com/office/drawing/2014/main" val="1294563526"/>
                    </a:ext>
                  </a:extLst>
                </a:gridCol>
                <a:gridCol w="2933015">
                  <a:extLst>
                    <a:ext uri="{9D8B030D-6E8A-4147-A177-3AD203B41FA5}">
                      <a16:colId xmlns:a16="http://schemas.microsoft.com/office/drawing/2014/main" val="2828070840"/>
                    </a:ext>
                  </a:extLst>
                </a:gridCol>
                <a:gridCol w="1172108">
                  <a:extLst>
                    <a:ext uri="{9D8B030D-6E8A-4147-A177-3AD203B41FA5}">
                      <a16:colId xmlns:a16="http://schemas.microsoft.com/office/drawing/2014/main" val="2969237671"/>
                    </a:ext>
                  </a:extLst>
                </a:gridCol>
              </a:tblGrid>
              <a:tr h="609676">
                <a:tc>
                  <a:txBody>
                    <a:bodyPr/>
                    <a:lstStyle/>
                    <a:p>
                      <a:r>
                        <a:rPr lang="en-US" dirty="0"/>
                        <a:t>Particulars</a:t>
                      </a:r>
                      <a:endParaRPr lang="en-IN" dirty="0"/>
                    </a:p>
                  </a:txBody>
                  <a:tcPr/>
                </a:tc>
                <a:tc>
                  <a:txBody>
                    <a:bodyPr/>
                    <a:lstStyle/>
                    <a:p>
                      <a:pPr algn="ctr"/>
                      <a:r>
                        <a:rPr lang="en-US" dirty="0"/>
                        <a:t>Amount</a:t>
                      </a:r>
                      <a:endParaRPr lang="en-IN" dirty="0"/>
                    </a:p>
                  </a:txBody>
                  <a:tcPr/>
                </a:tc>
                <a:tc>
                  <a:txBody>
                    <a:bodyPr/>
                    <a:lstStyle/>
                    <a:p>
                      <a:r>
                        <a:rPr lang="en-US" dirty="0"/>
                        <a:t>Particulars</a:t>
                      </a:r>
                      <a:endParaRPr lang="en-IN" dirty="0"/>
                    </a:p>
                  </a:txBody>
                  <a:tcPr/>
                </a:tc>
                <a:tc>
                  <a:txBody>
                    <a:bodyPr/>
                    <a:lstStyle/>
                    <a:p>
                      <a:pPr algn="ctr"/>
                      <a:r>
                        <a:rPr lang="en-US" dirty="0"/>
                        <a:t>Amount</a:t>
                      </a:r>
                      <a:endParaRPr lang="en-IN" dirty="0"/>
                    </a:p>
                  </a:txBody>
                  <a:tcPr/>
                </a:tc>
                <a:extLst>
                  <a:ext uri="{0D108BD9-81ED-4DB2-BD59-A6C34878D82A}">
                    <a16:rowId xmlns:a16="http://schemas.microsoft.com/office/drawing/2014/main" val="537647779"/>
                  </a:ext>
                </a:extLst>
              </a:tr>
              <a:tr h="348386">
                <a:tc>
                  <a:txBody>
                    <a:bodyPr/>
                    <a:lstStyle/>
                    <a:p>
                      <a:r>
                        <a:rPr lang="en-US" dirty="0"/>
                        <a:t>To  consignment (loading)</a:t>
                      </a:r>
                      <a:endParaRPr lang="en-IN" dirty="0"/>
                    </a:p>
                  </a:txBody>
                  <a:tcPr/>
                </a:tc>
                <a:tc>
                  <a:txBody>
                    <a:bodyPr/>
                    <a:lstStyle/>
                    <a:p>
                      <a:pPr algn="ctr"/>
                      <a:r>
                        <a:rPr lang="en-US" dirty="0" err="1"/>
                        <a:t>Xxxx</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consignment  </a:t>
                      </a:r>
                      <a:endParaRPr lang="en-IN" dirty="0"/>
                    </a:p>
                    <a:p>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t>Xxxx</a:t>
                      </a:r>
                      <a:endParaRPr lang="en-IN" dirty="0"/>
                    </a:p>
                    <a:p>
                      <a:pPr algn="ctr"/>
                      <a:endParaRPr lang="en-IN" dirty="0"/>
                    </a:p>
                  </a:txBody>
                  <a:tcPr/>
                </a:tc>
                <a:extLst>
                  <a:ext uri="{0D108BD9-81ED-4DB2-BD59-A6C34878D82A}">
                    <a16:rowId xmlns:a16="http://schemas.microsoft.com/office/drawing/2014/main" val="3163601882"/>
                  </a:ext>
                </a:extLst>
              </a:tr>
              <a:tr h="543712">
                <a:tc>
                  <a:txBody>
                    <a:bodyPr/>
                    <a:lstStyle/>
                    <a:p>
                      <a:r>
                        <a:rPr lang="en-US" dirty="0"/>
                        <a:t>To Trading / </a:t>
                      </a:r>
                      <a:r>
                        <a:rPr lang="en-US" dirty="0" err="1"/>
                        <a:t>Pruchases</a:t>
                      </a:r>
                      <a:r>
                        <a:rPr lang="en-US" dirty="0"/>
                        <a:t> a/c</a:t>
                      </a:r>
                      <a:endParaRPr lang="en-IN" dirty="0"/>
                    </a:p>
                  </a:txBody>
                  <a:tcPr/>
                </a:tc>
                <a:tc>
                  <a:txBody>
                    <a:bodyPr/>
                    <a:lstStyle/>
                    <a:p>
                      <a:pPr algn="ctr"/>
                      <a:r>
                        <a:rPr lang="en-US"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4121345937"/>
                  </a:ext>
                </a:extLst>
              </a:tr>
              <a:tr h="348386">
                <a:tc>
                  <a:txBody>
                    <a:bodyPr/>
                    <a:lstStyle/>
                    <a:p>
                      <a:endParaRPr lang="en-IN" dirty="0"/>
                    </a:p>
                  </a:txBody>
                  <a:tcPr/>
                </a:tc>
                <a:tc>
                  <a:txBody>
                    <a:bodyPr/>
                    <a:lstStyle/>
                    <a:p>
                      <a:pPr algn="ctr"/>
                      <a:r>
                        <a:rPr lang="en-US" dirty="0" err="1"/>
                        <a:t>Xxxx</a:t>
                      </a:r>
                      <a:endParaRPr lang="en-IN" dirty="0"/>
                    </a:p>
                  </a:txBody>
                  <a:tcPr>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r>
                        <a:rPr lang="en-US" dirty="0" err="1"/>
                        <a:t>Xxxxx</a:t>
                      </a:r>
                      <a:endParaRPr lang="en-IN"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621852"/>
                  </a:ext>
                </a:extLst>
              </a:tr>
              <a:tr h="348386">
                <a:tc>
                  <a:txBody>
                    <a:bodyPr/>
                    <a:lstStyle/>
                    <a:p>
                      <a:endParaRPr lang="en-IN" dirty="0"/>
                    </a:p>
                  </a:txBody>
                  <a:tcPr/>
                </a:tc>
                <a:tc>
                  <a:txBody>
                    <a:bodyPr/>
                    <a:lstStyle/>
                    <a:p>
                      <a:endParaRPr lang="en-IN" dirty="0"/>
                    </a:p>
                  </a:txBody>
                  <a:tcPr>
                    <a:lnT w="12700" cap="flat" cmpd="sng" algn="ctr">
                      <a:solidFill>
                        <a:schemeClr val="tx1"/>
                      </a:solidFill>
                      <a:prstDash val="solid"/>
                      <a:round/>
                      <a:headEnd type="none" w="med" len="med"/>
                      <a:tailEnd type="none" w="med" len="med"/>
                    </a:lnT>
                  </a:tcPr>
                </a:tc>
                <a:tc>
                  <a:txBody>
                    <a:bodyPr/>
                    <a:lstStyle/>
                    <a:p>
                      <a:endParaRPr lang="en-IN" dirty="0"/>
                    </a:p>
                  </a:txBody>
                  <a:tcPr/>
                </a:tc>
                <a:tc>
                  <a:txBody>
                    <a:bodyPr/>
                    <a:lstStyle/>
                    <a:p>
                      <a:pPr algn="ctr"/>
                      <a:endParaRPr lang="en-IN"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7734447"/>
                  </a:ext>
                </a:extLst>
              </a:tr>
            </a:tbl>
          </a:graphicData>
        </a:graphic>
      </p:graphicFrame>
    </p:spTree>
    <p:extLst>
      <p:ext uri="{BB962C8B-B14F-4D97-AF65-F5344CB8AC3E}">
        <p14:creationId xmlns:p14="http://schemas.microsoft.com/office/powerpoint/2010/main" val="3652194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D519E-C78A-4D0E-8EC4-8EDE6C2D9674}"/>
              </a:ext>
            </a:extLst>
          </p:cNvPr>
          <p:cNvSpPr txBox="1"/>
          <p:nvPr/>
        </p:nvSpPr>
        <p:spPr>
          <a:xfrm>
            <a:off x="798990" y="506028"/>
            <a:ext cx="9001958" cy="830997"/>
          </a:xfrm>
          <a:prstGeom prst="rect">
            <a:avLst/>
          </a:prstGeom>
          <a:noFill/>
        </p:spPr>
        <p:txBody>
          <a:bodyPr wrap="square" rtlCol="0">
            <a:spAutoFit/>
          </a:bodyPr>
          <a:lstStyle/>
          <a:p>
            <a:pPr algn="ctr"/>
            <a:r>
              <a:rPr lang="en-US" sz="2400" b="1" dirty="0"/>
              <a:t>In the books of consignee </a:t>
            </a:r>
          </a:p>
          <a:p>
            <a:pPr algn="ctr"/>
            <a:r>
              <a:rPr lang="en-IN" sz="2400" b="1" dirty="0"/>
              <a:t>Consignor a/c</a:t>
            </a:r>
          </a:p>
        </p:txBody>
      </p:sp>
      <p:graphicFrame>
        <p:nvGraphicFramePr>
          <p:cNvPr id="3" name="Table 2">
            <a:extLst>
              <a:ext uri="{FF2B5EF4-FFF2-40B4-BE49-F238E27FC236}">
                <a16:creationId xmlns:a16="http://schemas.microsoft.com/office/drawing/2014/main" id="{78968A6E-86F8-4650-99D0-E052F2BE5312}"/>
              </a:ext>
            </a:extLst>
          </p:cNvPr>
          <p:cNvGraphicFramePr>
            <a:graphicFrameLocks noGrp="1"/>
          </p:cNvGraphicFramePr>
          <p:nvPr>
            <p:extLst>
              <p:ext uri="{D42A27DB-BD31-4B8C-83A1-F6EECF244321}">
                <p14:modId xmlns:p14="http://schemas.microsoft.com/office/powerpoint/2010/main" val="3135099621"/>
              </p:ext>
            </p:extLst>
          </p:nvPr>
        </p:nvGraphicFramePr>
        <p:xfrm>
          <a:off x="1544715" y="1337025"/>
          <a:ext cx="8549199" cy="2609709"/>
        </p:xfrm>
        <a:graphic>
          <a:graphicData uri="http://schemas.openxmlformats.org/drawingml/2006/table">
            <a:tbl>
              <a:tblPr firstRow="1" bandRow="1">
                <a:tableStyleId>{5C22544A-7EE6-4342-B048-85BDC9FD1C3A}</a:tableStyleId>
              </a:tblPr>
              <a:tblGrid>
                <a:gridCol w="3293615">
                  <a:extLst>
                    <a:ext uri="{9D8B030D-6E8A-4147-A177-3AD203B41FA5}">
                      <a16:colId xmlns:a16="http://schemas.microsoft.com/office/drawing/2014/main" val="847186834"/>
                    </a:ext>
                  </a:extLst>
                </a:gridCol>
                <a:gridCol w="1162975">
                  <a:extLst>
                    <a:ext uri="{9D8B030D-6E8A-4147-A177-3AD203B41FA5}">
                      <a16:colId xmlns:a16="http://schemas.microsoft.com/office/drawing/2014/main" val="1294563526"/>
                    </a:ext>
                  </a:extLst>
                </a:gridCol>
                <a:gridCol w="2871028">
                  <a:extLst>
                    <a:ext uri="{9D8B030D-6E8A-4147-A177-3AD203B41FA5}">
                      <a16:colId xmlns:a16="http://schemas.microsoft.com/office/drawing/2014/main" val="2828070840"/>
                    </a:ext>
                  </a:extLst>
                </a:gridCol>
                <a:gridCol w="1221581">
                  <a:extLst>
                    <a:ext uri="{9D8B030D-6E8A-4147-A177-3AD203B41FA5}">
                      <a16:colId xmlns:a16="http://schemas.microsoft.com/office/drawing/2014/main" val="2969237671"/>
                    </a:ext>
                  </a:extLst>
                </a:gridCol>
              </a:tblGrid>
              <a:tr h="289480">
                <a:tc>
                  <a:txBody>
                    <a:bodyPr/>
                    <a:lstStyle/>
                    <a:p>
                      <a:pPr algn="ctr"/>
                      <a:r>
                        <a:rPr lang="en-US" dirty="0"/>
                        <a:t>Particulars</a:t>
                      </a:r>
                      <a:endParaRPr lang="en-IN" dirty="0"/>
                    </a:p>
                  </a:txBody>
                  <a:tcPr/>
                </a:tc>
                <a:tc>
                  <a:txBody>
                    <a:bodyPr/>
                    <a:lstStyle/>
                    <a:p>
                      <a:pPr algn="ctr"/>
                      <a:r>
                        <a:rPr lang="en-US" dirty="0"/>
                        <a:t>Amount</a:t>
                      </a:r>
                      <a:endParaRPr lang="en-IN" dirty="0"/>
                    </a:p>
                  </a:txBody>
                  <a:tcPr/>
                </a:tc>
                <a:tc>
                  <a:txBody>
                    <a:bodyPr/>
                    <a:lstStyle/>
                    <a:p>
                      <a:pPr algn="ctr"/>
                      <a:r>
                        <a:rPr lang="en-US" dirty="0"/>
                        <a:t>Particulars</a:t>
                      </a:r>
                      <a:endParaRPr lang="en-IN" dirty="0"/>
                    </a:p>
                  </a:txBody>
                  <a:tcPr/>
                </a:tc>
                <a:tc>
                  <a:txBody>
                    <a:bodyPr/>
                    <a:lstStyle/>
                    <a:p>
                      <a:pPr algn="ctr"/>
                      <a:r>
                        <a:rPr lang="en-US" dirty="0"/>
                        <a:t>Amount</a:t>
                      </a:r>
                      <a:endParaRPr lang="en-IN" dirty="0"/>
                    </a:p>
                  </a:txBody>
                  <a:tcPr/>
                </a:tc>
                <a:extLst>
                  <a:ext uri="{0D108BD9-81ED-4DB2-BD59-A6C34878D82A}">
                    <a16:rowId xmlns:a16="http://schemas.microsoft.com/office/drawing/2014/main" val="537647779"/>
                  </a:ext>
                </a:extLst>
              </a:tr>
              <a:tr h="289480">
                <a:tc>
                  <a:txBody>
                    <a:bodyPr/>
                    <a:lstStyle/>
                    <a:p>
                      <a:r>
                        <a:rPr lang="en-US" dirty="0"/>
                        <a:t>By   Bank / B/P (advance)</a:t>
                      </a:r>
                      <a:endParaRPr lang="en-IN" dirty="0"/>
                    </a:p>
                  </a:txBody>
                  <a:tcPr/>
                </a:tc>
                <a:tc>
                  <a:txBody>
                    <a:bodyPr/>
                    <a:lstStyle/>
                    <a:p>
                      <a:pPr algn="ctr"/>
                      <a:r>
                        <a:rPr lang="en-US" dirty="0" err="1"/>
                        <a:t>Xxxx</a:t>
                      </a:r>
                      <a:endParaRPr lang="en-IN" dirty="0"/>
                    </a:p>
                  </a:txBody>
                  <a:tcPr/>
                </a:tc>
                <a:tc>
                  <a:txBody>
                    <a:bodyPr/>
                    <a:lstStyle/>
                    <a:p>
                      <a:r>
                        <a:rPr lang="en-US" dirty="0"/>
                        <a:t>By Bank (sale)</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3163601882"/>
                  </a:ext>
                </a:extLst>
              </a:tr>
              <a:tr h="289480">
                <a:tc>
                  <a:txBody>
                    <a:bodyPr/>
                    <a:lstStyle/>
                    <a:p>
                      <a:r>
                        <a:rPr lang="en-US" dirty="0"/>
                        <a:t>By   Bank (expenses)</a:t>
                      </a:r>
                      <a:endParaRPr lang="en-IN" dirty="0"/>
                    </a:p>
                  </a:txBody>
                  <a:tcPr/>
                </a:tc>
                <a:tc>
                  <a:txBody>
                    <a:bodyPr/>
                    <a:lstStyle/>
                    <a:p>
                      <a:pPr algn="ctr"/>
                      <a:r>
                        <a:rPr lang="en-US"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4121345937"/>
                  </a:ext>
                </a:extLst>
              </a:tr>
              <a:tr h="183406">
                <a:tc>
                  <a:txBody>
                    <a:bodyPr/>
                    <a:lstStyle/>
                    <a:p>
                      <a:r>
                        <a:rPr lang="en-US" dirty="0"/>
                        <a:t>By   Commission</a:t>
                      </a:r>
                    </a:p>
                    <a:p>
                      <a:r>
                        <a:rPr lang="en-US" dirty="0"/>
                        <a:t>           </a:t>
                      </a:r>
                      <a:endParaRPr lang="en-IN" dirty="0"/>
                    </a:p>
                  </a:txBody>
                  <a:tcPr/>
                </a:tc>
                <a:tc>
                  <a:txBody>
                    <a:bodyPr/>
                    <a:lstStyle/>
                    <a:p>
                      <a:pPr algn="ctr"/>
                      <a:r>
                        <a:rPr lang="en-IN"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2667795405"/>
                  </a:ext>
                </a:extLst>
              </a:tr>
              <a:tr h="506589">
                <a:tc>
                  <a:txBody>
                    <a:bodyPr/>
                    <a:lstStyle/>
                    <a:p>
                      <a:r>
                        <a:rPr lang="en-US" dirty="0"/>
                        <a:t>By Bank / B/P </a:t>
                      </a:r>
                      <a:r>
                        <a:rPr lang="en-US" b="1" dirty="0"/>
                        <a:t>(final remittance)</a:t>
                      </a:r>
                      <a:endParaRPr lang="en-IN" dirty="0"/>
                    </a:p>
                  </a:txBody>
                  <a:tcPr/>
                </a:tc>
                <a:tc>
                  <a:txBody>
                    <a:bodyPr/>
                    <a:lstStyle/>
                    <a:p>
                      <a:pPr algn="ctr"/>
                      <a:r>
                        <a:rPr lang="en-US"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2168291337"/>
                  </a:ext>
                </a:extLst>
              </a:tr>
              <a:tr h="289480">
                <a:tc>
                  <a:txBody>
                    <a:bodyPr/>
                    <a:lstStyle/>
                    <a:p>
                      <a:endParaRPr lang="en-IN" dirty="0"/>
                    </a:p>
                  </a:txBody>
                  <a:tcPr/>
                </a:tc>
                <a:tc>
                  <a:txBody>
                    <a:bodyPr/>
                    <a:lstStyle/>
                    <a:p>
                      <a:pPr algn="ctr"/>
                      <a:r>
                        <a:rPr lang="en-US" dirty="0" err="1"/>
                        <a:t>xxxx</a:t>
                      </a:r>
                      <a:endParaRPr lang="en-IN" dirty="0"/>
                    </a:p>
                  </a:txBody>
                  <a:tcPr>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r>
                        <a:rPr lang="en-US" dirty="0" err="1"/>
                        <a:t>Xxxxx</a:t>
                      </a:r>
                      <a:endParaRPr lang="en-IN"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621852"/>
                  </a:ext>
                </a:extLst>
              </a:tr>
            </a:tbl>
          </a:graphicData>
        </a:graphic>
      </p:graphicFrame>
      <p:cxnSp>
        <p:nvCxnSpPr>
          <p:cNvPr id="5" name="Straight Connector 4">
            <a:extLst>
              <a:ext uri="{FF2B5EF4-FFF2-40B4-BE49-F238E27FC236}">
                <a16:creationId xmlns:a16="http://schemas.microsoft.com/office/drawing/2014/main" id="{260DD7A1-1291-4AE8-8EEE-99F8D6DCD5A7}"/>
              </a:ext>
            </a:extLst>
          </p:cNvPr>
          <p:cNvCxnSpPr/>
          <p:nvPr/>
        </p:nvCxnSpPr>
        <p:spPr>
          <a:xfrm>
            <a:off x="4873841" y="3595456"/>
            <a:ext cx="112746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53BE0D-7505-4939-8A17-C0EB60872C25}"/>
              </a:ext>
            </a:extLst>
          </p:cNvPr>
          <p:cNvCxnSpPr/>
          <p:nvPr/>
        </p:nvCxnSpPr>
        <p:spPr>
          <a:xfrm>
            <a:off x="8886548" y="3595456"/>
            <a:ext cx="120736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FFFEC04-4A62-48FE-94D2-24244332A98E}"/>
              </a:ext>
            </a:extLst>
          </p:cNvPr>
          <p:cNvSpPr txBox="1"/>
          <p:nvPr/>
        </p:nvSpPr>
        <p:spPr>
          <a:xfrm>
            <a:off x="3497802" y="4367814"/>
            <a:ext cx="5149048" cy="369332"/>
          </a:xfrm>
          <a:prstGeom prst="rect">
            <a:avLst/>
          </a:prstGeom>
          <a:noFill/>
        </p:spPr>
        <p:txBody>
          <a:bodyPr wrap="square" rtlCol="0">
            <a:spAutoFit/>
          </a:bodyPr>
          <a:lstStyle/>
          <a:p>
            <a:pPr algn="ctr"/>
            <a:r>
              <a:rPr lang="en-US" dirty="0"/>
              <a:t>Commission a/c</a:t>
            </a:r>
            <a:endParaRPr lang="en-IN" dirty="0"/>
          </a:p>
        </p:txBody>
      </p:sp>
      <p:graphicFrame>
        <p:nvGraphicFramePr>
          <p:cNvPr id="9" name="Table 8">
            <a:extLst>
              <a:ext uri="{FF2B5EF4-FFF2-40B4-BE49-F238E27FC236}">
                <a16:creationId xmlns:a16="http://schemas.microsoft.com/office/drawing/2014/main" id="{678F6DB7-ECF9-4071-B598-75BD7A75E681}"/>
              </a:ext>
            </a:extLst>
          </p:cNvPr>
          <p:cNvGraphicFramePr>
            <a:graphicFrameLocks noGrp="1"/>
          </p:cNvGraphicFramePr>
          <p:nvPr>
            <p:extLst>
              <p:ext uri="{D42A27DB-BD31-4B8C-83A1-F6EECF244321}">
                <p14:modId xmlns:p14="http://schemas.microsoft.com/office/powerpoint/2010/main" val="3896368801"/>
              </p:ext>
            </p:extLst>
          </p:nvPr>
        </p:nvGraphicFramePr>
        <p:xfrm>
          <a:off x="1637188" y="5040493"/>
          <a:ext cx="8870275" cy="1463040"/>
        </p:xfrm>
        <a:graphic>
          <a:graphicData uri="http://schemas.openxmlformats.org/drawingml/2006/table">
            <a:tbl>
              <a:tblPr firstRow="1" bandRow="1">
                <a:tableStyleId>{5C22544A-7EE6-4342-B048-85BDC9FD1C3A}</a:tableStyleId>
              </a:tblPr>
              <a:tblGrid>
                <a:gridCol w="3417311">
                  <a:extLst>
                    <a:ext uri="{9D8B030D-6E8A-4147-A177-3AD203B41FA5}">
                      <a16:colId xmlns:a16="http://schemas.microsoft.com/office/drawing/2014/main" val="847186834"/>
                    </a:ext>
                  </a:extLst>
                </a:gridCol>
                <a:gridCol w="1206652">
                  <a:extLst>
                    <a:ext uri="{9D8B030D-6E8A-4147-A177-3AD203B41FA5}">
                      <a16:colId xmlns:a16="http://schemas.microsoft.com/office/drawing/2014/main" val="1294563526"/>
                    </a:ext>
                  </a:extLst>
                </a:gridCol>
                <a:gridCol w="2978853">
                  <a:extLst>
                    <a:ext uri="{9D8B030D-6E8A-4147-A177-3AD203B41FA5}">
                      <a16:colId xmlns:a16="http://schemas.microsoft.com/office/drawing/2014/main" val="2828070840"/>
                    </a:ext>
                  </a:extLst>
                </a:gridCol>
                <a:gridCol w="1267459">
                  <a:extLst>
                    <a:ext uri="{9D8B030D-6E8A-4147-A177-3AD203B41FA5}">
                      <a16:colId xmlns:a16="http://schemas.microsoft.com/office/drawing/2014/main" val="2969237671"/>
                    </a:ext>
                  </a:extLst>
                </a:gridCol>
              </a:tblGrid>
              <a:tr h="0">
                <a:tc>
                  <a:txBody>
                    <a:bodyPr/>
                    <a:lstStyle/>
                    <a:p>
                      <a:pPr algn="ctr"/>
                      <a:r>
                        <a:rPr lang="en-US" dirty="0"/>
                        <a:t>Particulars</a:t>
                      </a:r>
                      <a:endParaRPr lang="en-IN" dirty="0"/>
                    </a:p>
                  </a:txBody>
                  <a:tcPr/>
                </a:tc>
                <a:tc>
                  <a:txBody>
                    <a:bodyPr/>
                    <a:lstStyle/>
                    <a:p>
                      <a:pPr algn="ctr"/>
                      <a:r>
                        <a:rPr lang="en-US" dirty="0"/>
                        <a:t>Amount</a:t>
                      </a:r>
                      <a:endParaRPr lang="en-IN" dirty="0"/>
                    </a:p>
                  </a:txBody>
                  <a:tcPr/>
                </a:tc>
                <a:tc>
                  <a:txBody>
                    <a:bodyPr/>
                    <a:lstStyle/>
                    <a:p>
                      <a:pPr algn="ctr"/>
                      <a:r>
                        <a:rPr lang="en-US" dirty="0"/>
                        <a:t>Particulars</a:t>
                      </a:r>
                      <a:endParaRPr lang="en-IN" dirty="0"/>
                    </a:p>
                  </a:txBody>
                  <a:tcPr/>
                </a:tc>
                <a:tc>
                  <a:txBody>
                    <a:bodyPr/>
                    <a:lstStyle/>
                    <a:p>
                      <a:pPr algn="ctr"/>
                      <a:r>
                        <a:rPr lang="en-US" dirty="0"/>
                        <a:t>Amount</a:t>
                      </a:r>
                      <a:endParaRPr lang="en-IN" dirty="0"/>
                    </a:p>
                  </a:txBody>
                  <a:tcPr/>
                </a:tc>
                <a:extLst>
                  <a:ext uri="{0D108BD9-81ED-4DB2-BD59-A6C34878D82A}">
                    <a16:rowId xmlns:a16="http://schemas.microsoft.com/office/drawing/2014/main" val="537647779"/>
                  </a:ext>
                </a:extLst>
              </a:tr>
              <a:tr h="0">
                <a:tc>
                  <a:txBody>
                    <a:bodyPr/>
                    <a:lstStyle/>
                    <a:p>
                      <a:r>
                        <a:rPr lang="en-US" dirty="0"/>
                        <a:t>By   Bad debts</a:t>
                      </a:r>
                      <a:endParaRPr lang="en-IN" dirty="0"/>
                    </a:p>
                  </a:txBody>
                  <a:tcPr/>
                </a:tc>
                <a:tc>
                  <a:txBody>
                    <a:bodyPr/>
                    <a:lstStyle/>
                    <a:p>
                      <a:pPr algn="ctr"/>
                      <a:r>
                        <a:rPr lang="en-US" dirty="0" err="1"/>
                        <a:t>Xxxx</a:t>
                      </a:r>
                      <a:endParaRPr lang="en-IN" dirty="0"/>
                    </a:p>
                  </a:txBody>
                  <a:tcPr/>
                </a:tc>
                <a:tc>
                  <a:txBody>
                    <a:bodyPr/>
                    <a:lstStyle/>
                    <a:p>
                      <a:r>
                        <a:rPr lang="en-US" dirty="0"/>
                        <a:t>By  consignor</a:t>
                      </a:r>
                      <a:endParaRPr lang="en-IN" dirty="0"/>
                    </a:p>
                  </a:txBody>
                  <a:tcPr/>
                </a:tc>
                <a:tc>
                  <a:txBody>
                    <a:bodyPr/>
                    <a:lstStyle/>
                    <a:p>
                      <a:pPr algn="ctr"/>
                      <a:r>
                        <a:rPr lang="en-US" dirty="0" err="1"/>
                        <a:t>xxxx</a:t>
                      </a:r>
                      <a:endParaRPr lang="en-IN" dirty="0"/>
                    </a:p>
                  </a:txBody>
                  <a:tcPr/>
                </a:tc>
                <a:extLst>
                  <a:ext uri="{0D108BD9-81ED-4DB2-BD59-A6C34878D82A}">
                    <a16:rowId xmlns:a16="http://schemas.microsoft.com/office/drawing/2014/main" val="3163601882"/>
                  </a:ext>
                </a:extLst>
              </a:tr>
              <a:tr h="0">
                <a:tc>
                  <a:txBody>
                    <a:bodyPr/>
                    <a:lstStyle/>
                    <a:p>
                      <a:r>
                        <a:rPr lang="en-US" dirty="0"/>
                        <a:t>By   profit / loss a/c</a:t>
                      </a:r>
                      <a:endParaRPr lang="en-IN" dirty="0"/>
                    </a:p>
                  </a:txBody>
                  <a:tcPr/>
                </a:tc>
                <a:tc>
                  <a:txBody>
                    <a:bodyPr/>
                    <a:lstStyle/>
                    <a:p>
                      <a:pPr algn="ctr"/>
                      <a:r>
                        <a:rPr lang="en-US" dirty="0" err="1"/>
                        <a:t>xxxx</a:t>
                      </a:r>
                      <a:endParaRPr lang="en-IN" dirty="0"/>
                    </a:p>
                  </a:txBody>
                  <a:tcPr/>
                </a:tc>
                <a:tc>
                  <a:txBody>
                    <a:bodyPr/>
                    <a:lstStyle/>
                    <a:p>
                      <a:endParaRPr lang="en-IN" dirty="0"/>
                    </a:p>
                  </a:txBody>
                  <a:tcPr/>
                </a:tc>
                <a:tc>
                  <a:txBody>
                    <a:bodyPr/>
                    <a:lstStyle/>
                    <a:p>
                      <a:pPr algn="ctr"/>
                      <a:endParaRPr lang="en-IN" dirty="0"/>
                    </a:p>
                  </a:txBody>
                  <a:tcPr/>
                </a:tc>
                <a:extLst>
                  <a:ext uri="{0D108BD9-81ED-4DB2-BD59-A6C34878D82A}">
                    <a16:rowId xmlns:a16="http://schemas.microsoft.com/office/drawing/2014/main" val="4121345937"/>
                  </a:ext>
                </a:extLst>
              </a:tr>
              <a:tr h="0">
                <a:tc>
                  <a:txBody>
                    <a:bodyPr/>
                    <a:lstStyle/>
                    <a:p>
                      <a:endParaRPr lang="en-IN" dirty="0"/>
                    </a:p>
                  </a:txBody>
                  <a:tcPr/>
                </a:tc>
                <a:tc>
                  <a:txBody>
                    <a:bodyPr/>
                    <a:lstStyle/>
                    <a:p>
                      <a:pPr algn="ctr"/>
                      <a:r>
                        <a:rPr lang="en-US" dirty="0" err="1"/>
                        <a:t>xxxx</a:t>
                      </a:r>
                      <a:endParaRPr lang="en-IN" dirty="0"/>
                    </a:p>
                  </a:txBody>
                  <a:tcPr>
                    <a:lnB w="12700" cap="flat" cmpd="sng" algn="ctr">
                      <a:solidFill>
                        <a:schemeClr val="tx1"/>
                      </a:solidFill>
                      <a:prstDash val="solid"/>
                      <a:round/>
                      <a:headEnd type="none" w="med" len="med"/>
                      <a:tailEnd type="none" w="med" len="med"/>
                    </a:lnB>
                  </a:tcPr>
                </a:tc>
                <a:tc>
                  <a:txBody>
                    <a:bodyPr/>
                    <a:lstStyle/>
                    <a:p>
                      <a:endParaRPr lang="en-IN" dirty="0"/>
                    </a:p>
                  </a:txBody>
                  <a:tcPr/>
                </a:tc>
                <a:tc>
                  <a:txBody>
                    <a:bodyPr/>
                    <a:lstStyle/>
                    <a:p>
                      <a:pPr algn="ctr"/>
                      <a:r>
                        <a:rPr lang="en-US" dirty="0" err="1"/>
                        <a:t>Xxxxx</a:t>
                      </a:r>
                      <a:endParaRPr lang="en-IN"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621852"/>
                  </a:ext>
                </a:extLst>
              </a:tr>
            </a:tbl>
          </a:graphicData>
        </a:graphic>
      </p:graphicFrame>
      <p:cxnSp>
        <p:nvCxnSpPr>
          <p:cNvPr id="11" name="Straight Connector 10">
            <a:extLst>
              <a:ext uri="{FF2B5EF4-FFF2-40B4-BE49-F238E27FC236}">
                <a16:creationId xmlns:a16="http://schemas.microsoft.com/office/drawing/2014/main" id="{8ACF4C21-76CB-493B-99E7-B416E47A1C33}"/>
              </a:ext>
            </a:extLst>
          </p:cNvPr>
          <p:cNvCxnSpPr/>
          <p:nvPr/>
        </p:nvCxnSpPr>
        <p:spPr>
          <a:xfrm>
            <a:off x="5060272" y="6134470"/>
            <a:ext cx="12162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2FAD15-87F4-4855-B74B-81B126579B81}"/>
              </a:ext>
            </a:extLst>
          </p:cNvPr>
          <p:cNvCxnSpPr/>
          <p:nvPr/>
        </p:nvCxnSpPr>
        <p:spPr>
          <a:xfrm>
            <a:off x="9250532" y="6169981"/>
            <a:ext cx="1145219"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93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2DB3F7-E428-482F-87BE-FA2A2C4F2367}"/>
              </a:ext>
            </a:extLst>
          </p:cNvPr>
          <p:cNvSpPr txBox="1"/>
          <p:nvPr/>
        </p:nvSpPr>
        <p:spPr>
          <a:xfrm>
            <a:off x="1384917" y="577048"/>
            <a:ext cx="9445840" cy="6278642"/>
          </a:xfrm>
          <a:prstGeom prst="rect">
            <a:avLst/>
          </a:prstGeom>
          <a:noFill/>
        </p:spPr>
        <p:txBody>
          <a:bodyPr wrap="square" rtlCol="0">
            <a:spAutoFit/>
          </a:bodyPr>
          <a:lstStyle/>
          <a:p>
            <a:pPr marL="609600" indent="-609600">
              <a:buFontTx/>
              <a:buAutoNum type="arabicPeriod"/>
            </a:pPr>
            <a:r>
              <a:rPr lang="en-US" altLang="zh-TW" sz="2400" u="sng" dirty="0"/>
              <a:t>Consignor</a:t>
            </a:r>
            <a:endParaRPr lang="en-US" altLang="zh-TW" sz="2400" dirty="0"/>
          </a:p>
          <a:p>
            <a:pPr marL="742950" lvl="1" indent="-285750">
              <a:buFont typeface="Wingdings" panose="05000000000000000000" pitchFamily="2" charset="2"/>
              <a:buChar char="Ø"/>
            </a:pPr>
            <a:r>
              <a:rPr lang="en-US" altLang="zh-TW" sz="2400" dirty="0"/>
              <a:t>The owner of the goods who sends the goods to an agent for sale.</a:t>
            </a:r>
          </a:p>
          <a:p>
            <a:pPr lvl="1"/>
            <a:endParaRPr lang="en-US" altLang="zh-TW" sz="2400" dirty="0"/>
          </a:p>
          <a:p>
            <a:pPr marL="342900" indent="-342900">
              <a:buAutoNum type="arabicPeriod" startAt="2"/>
            </a:pPr>
            <a:r>
              <a:rPr lang="en-US" altLang="zh-TW" sz="2400" u="sng" dirty="0"/>
              <a:t>Consignee</a:t>
            </a:r>
          </a:p>
          <a:p>
            <a:pPr marL="742950" lvl="1" indent="-285750">
              <a:buFont typeface="Wingdings" panose="05000000000000000000" pitchFamily="2" charset="2"/>
              <a:buChar char="Ø"/>
            </a:pPr>
            <a:r>
              <a:rPr lang="en-US" altLang="zh-TW" sz="2400" dirty="0"/>
              <a:t>Who sells the goods for the consignor.</a:t>
            </a:r>
          </a:p>
          <a:p>
            <a:pPr marL="742950" lvl="1" indent="-285750">
              <a:buFont typeface="Wingdings" panose="05000000000000000000" pitchFamily="2" charset="2"/>
              <a:buChar char="Ø"/>
            </a:pPr>
            <a:r>
              <a:rPr lang="en-US" altLang="zh-TW" sz="2400" dirty="0"/>
              <a:t>Sells the goods and collects the money from the customers.</a:t>
            </a:r>
          </a:p>
          <a:p>
            <a:pPr marL="742950" lvl="1" indent="-285750">
              <a:buFont typeface="Wingdings" panose="05000000000000000000" pitchFamily="2" charset="2"/>
              <a:buChar char="Ø"/>
            </a:pPr>
            <a:r>
              <a:rPr lang="en-US" altLang="zh-TW" sz="2400" dirty="0"/>
              <a:t>Will pay the consignor the net proceeds (Proceeds </a:t>
            </a:r>
            <a:r>
              <a:rPr lang="en-US" altLang="zh-TW" sz="2400" dirty="0">
                <a:latin typeface="Times New Roman" panose="02020603050405020304" pitchFamily="18" charset="0"/>
              </a:rPr>
              <a:t>–</a:t>
            </a:r>
            <a:r>
              <a:rPr lang="en-US" altLang="zh-TW" sz="2400" dirty="0"/>
              <a:t> Expenses </a:t>
            </a:r>
            <a:r>
              <a:rPr lang="en-US" altLang="zh-TW" sz="2400" dirty="0">
                <a:latin typeface="Times New Roman" panose="02020603050405020304" pitchFamily="18" charset="0"/>
              </a:rPr>
              <a:t>–</a:t>
            </a:r>
            <a:r>
              <a:rPr lang="en-US" altLang="zh-TW" sz="2400" dirty="0"/>
              <a:t> Commission) and provide the consignor an account sales showing all the proceeds and expenses.</a:t>
            </a:r>
          </a:p>
          <a:p>
            <a:pPr lvl="1"/>
            <a:endParaRPr lang="en-US" altLang="zh-TW" sz="2400" dirty="0"/>
          </a:p>
          <a:p>
            <a:pPr marL="609600" indent="-609600">
              <a:buFontTx/>
              <a:buAutoNum type="arabicPeriod" startAt="3"/>
            </a:pPr>
            <a:r>
              <a:rPr lang="en-US" altLang="zh-TW" sz="2400" u="sng" dirty="0"/>
              <a:t>Goods sent on consignment</a:t>
            </a:r>
          </a:p>
          <a:p>
            <a:pPr marL="742950" lvl="1" indent="-285750">
              <a:buFont typeface="Wingdings" panose="05000000000000000000" pitchFamily="2" charset="2"/>
              <a:buChar char="Ø"/>
            </a:pPr>
            <a:r>
              <a:rPr lang="en-US" altLang="zh-TW" sz="2400" dirty="0"/>
              <a:t>Goods sent on consignment are the property of the consignor until the goods are sold.</a:t>
            </a:r>
          </a:p>
          <a:p>
            <a:pPr marL="742950" lvl="1" indent="-285750">
              <a:buFont typeface="Wingdings" panose="05000000000000000000" pitchFamily="2" charset="2"/>
              <a:buChar char="Ø"/>
            </a:pPr>
            <a:r>
              <a:rPr lang="en-US" altLang="zh-TW" sz="2400" dirty="0"/>
              <a:t>The consignor should include all the unsold goods on consignment in his closing stock.</a:t>
            </a:r>
          </a:p>
          <a:p>
            <a:pPr lvl="1"/>
            <a:endParaRPr lang="en-US" altLang="zh-TW" sz="2400" dirty="0"/>
          </a:p>
          <a:p>
            <a:endParaRPr lang="en-IN" dirty="0"/>
          </a:p>
        </p:txBody>
      </p:sp>
    </p:spTree>
    <p:extLst>
      <p:ext uri="{BB962C8B-B14F-4D97-AF65-F5344CB8AC3E}">
        <p14:creationId xmlns:p14="http://schemas.microsoft.com/office/powerpoint/2010/main" val="319834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6478-F31E-4480-86AE-2339952ADD6F}"/>
              </a:ext>
            </a:extLst>
          </p:cNvPr>
          <p:cNvSpPr>
            <a:spLocks noGrp="1"/>
          </p:cNvSpPr>
          <p:nvPr>
            <p:ph type="title"/>
          </p:nvPr>
        </p:nvSpPr>
        <p:spPr>
          <a:xfrm>
            <a:off x="839788" y="365125"/>
            <a:ext cx="10515600" cy="1325563"/>
          </a:xfrm>
        </p:spPr>
        <p:txBody>
          <a:bodyPr/>
          <a:lstStyle/>
          <a:p>
            <a:pPr algn="ctr"/>
            <a:r>
              <a:rPr lang="en-US" altLang="zh-TW" dirty="0"/>
              <a:t>Consignment </a:t>
            </a:r>
            <a:endParaRPr lang="en-IN" dirty="0"/>
          </a:p>
        </p:txBody>
      </p:sp>
      <p:sp>
        <p:nvSpPr>
          <p:cNvPr id="3" name="Text Placeholder 2">
            <a:extLst>
              <a:ext uri="{FF2B5EF4-FFF2-40B4-BE49-F238E27FC236}">
                <a16:creationId xmlns:a16="http://schemas.microsoft.com/office/drawing/2014/main" id="{7C651A60-04EA-423A-893A-5FCFDDF91C93}"/>
              </a:ext>
            </a:extLst>
          </p:cNvPr>
          <p:cNvSpPr>
            <a:spLocks noGrp="1"/>
          </p:cNvSpPr>
          <p:nvPr>
            <p:ph type="body" idx="1"/>
          </p:nvPr>
        </p:nvSpPr>
        <p:spPr>
          <a:xfrm>
            <a:off x="839788" y="1681163"/>
            <a:ext cx="5157787" cy="823912"/>
          </a:xfrm>
        </p:spPr>
        <p:txBody>
          <a:bodyPr/>
          <a:lstStyle/>
          <a:p>
            <a:pPr algn="ctr"/>
            <a:r>
              <a:rPr lang="en-US" altLang="zh-TW" dirty="0"/>
              <a:t>Consignor</a:t>
            </a:r>
          </a:p>
          <a:p>
            <a:endParaRPr lang="en-IN" dirty="0"/>
          </a:p>
        </p:txBody>
      </p:sp>
      <p:sp>
        <p:nvSpPr>
          <p:cNvPr id="4" name="Content Placeholder 3">
            <a:extLst>
              <a:ext uri="{FF2B5EF4-FFF2-40B4-BE49-F238E27FC236}">
                <a16:creationId xmlns:a16="http://schemas.microsoft.com/office/drawing/2014/main" id="{B762F018-FF95-41B4-AFE3-D1A6217CDF1D}"/>
              </a:ext>
            </a:extLst>
          </p:cNvPr>
          <p:cNvSpPr>
            <a:spLocks noGrp="1"/>
          </p:cNvSpPr>
          <p:nvPr>
            <p:ph sz="half" idx="2"/>
          </p:nvPr>
        </p:nvSpPr>
        <p:spPr/>
        <p:txBody>
          <a:bodyPr/>
          <a:lstStyle/>
          <a:p>
            <a:r>
              <a:rPr lang="en-US" dirty="0"/>
              <a:t>Owner of the goods and also called as </a:t>
            </a:r>
            <a:r>
              <a:rPr lang="en-US" dirty="0">
                <a:solidFill>
                  <a:srgbClr val="FF0000"/>
                </a:solidFill>
              </a:rPr>
              <a:t>principal</a:t>
            </a:r>
            <a:endParaRPr lang="en-IN" dirty="0">
              <a:solidFill>
                <a:srgbClr val="FF0000"/>
              </a:solidFill>
            </a:endParaRPr>
          </a:p>
        </p:txBody>
      </p:sp>
      <p:sp>
        <p:nvSpPr>
          <p:cNvPr id="5" name="Text Placeholder 4">
            <a:extLst>
              <a:ext uri="{FF2B5EF4-FFF2-40B4-BE49-F238E27FC236}">
                <a16:creationId xmlns:a16="http://schemas.microsoft.com/office/drawing/2014/main" id="{91637C85-AD24-4E90-8462-0B0465B7D13C}"/>
              </a:ext>
            </a:extLst>
          </p:cNvPr>
          <p:cNvSpPr>
            <a:spLocks noGrp="1"/>
          </p:cNvSpPr>
          <p:nvPr>
            <p:ph type="body" sz="quarter" idx="3"/>
          </p:nvPr>
        </p:nvSpPr>
        <p:spPr>
          <a:xfrm>
            <a:off x="6172200" y="1681163"/>
            <a:ext cx="5183188" cy="823912"/>
          </a:xfrm>
        </p:spPr>
        <p:txBody>
          <a:bodyPr/>
          <a:lstStyle/>
          <a:p>
            <a:pPr algn="ctr"/>
            <a:r>
              <a:rPr lang="en-US" altLang="zh-TW" dirty="0"/>
              <a:t>Consignee</a:t>
            </a:r>
          </a:p>
          <a:p>
            <a:endParaRPr lang="en-IN" dirty="0"/>
          </a:p>
        </p:txBody>
      </p:sp>
      <p:sp>
        <p:nvSpPr>
          <p:cNvPr id="6" name="Content Placeholder 5">
            <a:extLst>
              <a:ext uri="{FF2B5EF4-FFF2-40B4-BE49-F238E27FC236}">
                <a16:creationId xmlns:a16="http://schemas.microsoft.com/office/drawing/2014/main" id="{FB0CE0FA-724A-4605-AAA2-69E2D523BC54}"/>
              </a:ext>
            </a:extLst>
          </p:cNvPr>
          <p:cNvSpPr>
            <a:spLocks noGrp="1"/>
          </p:cNvSpPr>
          <p:nvPr>
            <p:ph sz="quarter" idx="4"/>
          </p:nvPr>
        </p:nvSpPr>
        <p:spPr/>
        <p:txBody>
          <a:bodyPr/>
          <a:lstStyle/>
          <a:p>
            <a:r>
              <a:rPr lang="en-US" dirty="0"/>
              <a:t>Is the seller of the goods and also called as </a:t>
            </a:r>
            <a:r>
              <a:rPr lang="en-US" dirty="0">
                <a:solidFill>
                  <a:srgbClr val="FF0000"/>
                </a:solidFill>
              </a:rPr>
              <a:t>agent </a:t>
            </a:r>
            <a:endParaRPr lang="en-IN" dirty="0">
              <a:solidFill>
                <a:srgbClr val="FF0000"/>
              </a:solidFill>
            </a:endParaRPr>
          </a:p>
        </p:txBody>
      </p:sp>
      <p:cxnSp>
        <p:nvCxnSpPr>
          <p:cNvPr id="13" name="Straight Arrow Connector 12">
            <a:extLst>
              <a:ext uri="{FF2B5EF4-FFF2-40B4-BE49-F238E27FC236}">
                <a16:creationId xmlns:a16="http://schemas.microsoft.com/office/drawing/2014/main" id="{531EBF5C-7280-46C1-8613-C9401855282B}"/>
              </a:ext>
            </a:extLst>
          </p:cNvPr>
          <p:cNvCxnSpPr>
            <a:endCxn id="3" idx="0"/>
          </p:cNvCxnSpPr>
          <p:nvPr/>
        </p:nvCxnSpPr>
        <p:spPr>
          <a:xfrm flipH="1">
            <a:off x="3418682" y="1225118"/>
            <a:ext cx="2578893" cy="4560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563D987-F619-40C1-8277-56B579034216}"/>
              </a:ext>
            </a:extLst>
          </p:cNvPr>
          <p:cNvCxnSpPr/>
          <p:nvPr/>
        </p:nvCxnSpPr>
        <p:spPr>
          <a:xfrm>
            <a:off x="6019801" y="1189608"/>
            <a:ext cx="2582069" cy="49155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7E41151-313D-4DFF-B772-2148C56921AD}"/>
              </a:ext>
            </a:extLst>
          </p:cNvPr>
          <p:cNvCxnSpPr/>
          <p:nvPr/>
        </p:nvCxnSpPr>
        <p:spPr>
          <a:xfrm>
            <a:off x="3355759" y="2006353"/>
            <a:ext cx="0" cy="5948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87DD459-163E-40F0-B4CC-40A8712DF24A}"/>
              </a:ext>
            </a:extLst>
          </p:cNvPr>
          <p:cNvCxnSpPr>
            <a:cxnSpLocks/>
            <a:endCxn id="5" idx="2"/>
          </p:cNvCxnSpPr>
          <p:nvPr/>
        </p:nvCxnSpPr>
        <p:spPr>
          <a:xfrm flipH="1">
            <a:off x="8763794" y="2015231"/>
            <a:ext cx="16222" cy="4898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66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8519-7ACC-454F-AB9B-9E84AAEB1AFD}"/>
              </a:ext>
            </a:extLst>
          </p:cNvPr>
          <p:cNvSpPr>
            <a:spLocks noGrp="1"/>
          </p:cNvSpPr>
          <p:nvPr>
            <p:ph type="title"/>
          </p:nvPr>
        </p:nvSpPr>
        <p:spPr/>
        <p:txBody>
          <a:bodyPr/>
          <a:lstStyle/>
          <a:p>
            <a:r>
              <a:rPr lang="en-US" dirty="0"/>
              <a:t>                          </a:t>
            </a:r>
            <a:r>
              <a:rPr lang="en-US" dirty="0" err="1"/>
              <a:t>whats</a:t>
            </a:r>
            <a:r>
              <a:rPr lang="en-US" dirty="0"/>
              <a:t> does they do</a:t>
            </a:r>
            <a:endParaRPr lang="en-IN" dirty="0"/>
          </a:p>
        </p:txBody>
      </p:sp>
      <p:sp>
        <p:nvSpPr>
          <p:cNvPr id="3" name="Content Placeholder 2">
            <a:extLst>
              <a:ext uri="{FF2B5EF4-FFF2-40B4-BE49-F238E27FC236}">
                <a16:creationId xmlns:a16="http://schemas.microsoft.com/office/drawing/2014/main" id="{D0EAE16A-E84E-4BE9-BC29-2BFB42D11839}"/>
              </a:ext>
            </a:extLst>
          </p:cNvPr>
          <p:cNvSpPr>
            <a:spLocks noGrp="1"/>
          </p:cNvSpPr>
          <p:nvPr>
            <p:ph sz="half" idx="1"/>
          </p:nvPr>
        </p:nvSpPr>
        <p:spPr>
          <a:xfrm>
            <a:off x="838200" y="1825625"/>
            <a:ext cx="4328604" cy="4351338"/>
          </a:xfrm>
        </p:spPr>
        <p:txBody>
          <a:bodyPr/>
          <a:lstStyle/>
          <a:p>
            <a:pPr marL="0" indent="0">
              <a:buNone/>
            </a:pPr>
            <a:r>
              <a:rPr lang="en-US" u="sng" dirty="0"/>
              <a:t>Consignor does </a:t>
            </a:r>
          </a:p>
          <a:p>
            <a:r>
              <a:rPr lang="en-US" dirty="0"/>
              <a:t>Sends goods </a:t>
            </a:r>
          </a:p>
          <a:p>
            <a:r>
              <a:rPr lang="en-US" dirty="0"/>
              <a:t>to consignee </a:t>
            </a:r>
          </a:p>
          <a:p>
            <a:r>
              <a:rPr lang="en-US" dirty="0"/>
              <a:t>to sell them </a:t>
            </a:r>
          </a:p>
          <a:p>
            <a:r>
              <a:rPr lang="en-US" dirty="0"/>
              <a:t>On his behalf</a:t>
            </a:r>
          </a:p>
          <a:p>
            <a:r>
              <a:rPr lang="en-US" dirty="0"/>
              <a:t>On  commission basis</a:t>
            </a:r>
            <a:endParaRPr lang="en-IN" dirty="0"/>
          </a:p>
        </p:txBody>
      </p:sp>
      <p:sp>
        <p:nvSpPr>
          <p:cNvPr id="4" name="Content Placeholder 3">
            <a:extLst>
              <a:ext uri="{FF2B5EF4-FFF2-40B4-BE49-F238E27FC236}">
                <a16:creationId xmlns:a16="http://schemas.microsoft.com/office/drawing/2014/main" id="{8D3EB18F-BD83-4516-A5F4-20392BD1DB37}"/>
              </a:ext>
            </a:extLst>
          </p:cNvPr>
          <p:cNvSpPr>
            <a:spLocks noGrp="1"/>
          </p:cNvSpPr>
          <p:nvPr>
            <p:ph sz="half" idx="2"/>
          </p:nvPr>
        </p:nvSpPr>
        <p:spPr>
          <a:xfrm>
            <a:off x="6711518" y="1825625"/>
            <a:ext cx="4642282" cy="4351338"/>
          </a:xfrm>
        </p:spPr>
        <p:txBody>
          <a:bodyPr/>
          <a:lstStyle/>
          <a:p>
            <a:pPr marL="0" indent="0">
              <a:buNone/>
            </a:pPr>
            <a:r>
              <a:rPr lang="en-US" u="sng" dirty="0"/>
              <a:t>  Consignee does</a:t>
            </a:r>
          </a:p>
          <a:p>
            <a:r>
              <a:rPr lang="en-US" dirty="0"/>
              <a:t>Receive  goods</a:t>
            </a:r>
          </a:p>
          <a:p>
            <a:r>
              <a:rPr lang="en-US" dirty="0"/>
              <a:t>From consignor</a:t>
            </a:r>
          </a:p>
          <a:p>
            <a:r>
              <a:rPr lang="en-US" dirty="0"/>
              <a:t> sell them to customers</a:t>
            </a:r>
          </a:p>
          <a:p>
            <a:r>
              <a:rPr lang="en-US" dirty="0"/>
              <a:t>On cash or credit basis </a:t>
            </a:r>
          </a:p>
          <a:p>
            <a:r>
              <a:rPr lang="en-US" dirty="0"/>
              <a:t>gets commission and </a:t>
            </a:r>
            <a:r>
              <a:rPr lang="en-US" dirty="0" err="1"/>
              <a:t>reimbursemenr</a:t>
            </a:r>
            <a:r>
              <a:rPr lang="en-US" dirty="0"/>
              <a:t> of his  expense.</a:t>
            </a:r>
            <a:endParaRPr lang="en-IN" dirty="0"/>
          </a:p>
        </p:txBody>
      </p:sp>
    </p:spTree>
    <p:extLst>
      <p:ext uri="{BB962C8B-B14F-4D97-AF65-F5344CB8AC3E}">
        <p14:creationId xmlns:p14="http://schemas.microsoft.com/office/powerpoint/2010/main" val="22118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89F20-3A86-4D65-93E7-4A41EF45BE4C}"/>
              </a:ext>
            </a:extLst>
          </p:cNvPr>
          <p:cNvSpPr txBox="1"/>
          <p:nvPr/>
        </p:nvSpPr>
        <p:spPr>
          <a:xfrm>
            <a:off x="1260629" y="1189608"/>
            <a:ext cx="9179511" cy="6647974"/>
          </a:xfrm>
          <a:prstGeom prst="rect">
            <a:avLst/>
          </a:prstGeom>
          <a:noFill/>
        </p:spPr>
        <p:txBody>
          <a:bodyPr wrap="square" rtlCol="0">
            <a:spAutoFit/>
          </a:bodyPr>
          <a:lstStyle/>
          <a:p>
            <a:r>
              <a:rPr lang="en-US" sz="2400" b="1" u="sng" dirty="0"/>
              <a:t>Different types of commission given to consignee under consignment</a:t>
            </a:r>
          </a:p>
          <a:p>
            <a:endParaRPr lang="en-US" sz="2400" b="1" u="sng" dirty="0"/>
          </a:p>
          <a:p>
            <a:r>
              <a:rPr lang="en-US" dirty="0"/>
              <a:t>Such </a:t>
            </a:r>
            <a:r>
              <a:rPr lang="en-US" b="1" dirty="0"/>
              <a:t>commission</a:t>
            </a:r>
            <a:r>
              <a:rPr lang="en-US" dirty="0"/>
              <a:t> is paid in lieu of services rendered by the consignee in the form of selling the goods. Theoretically, there are three </a:t>
            </a:r>
            <a:r>
              <a:rPr lang="en-US" b="1" dirty="0"/>
              <a:t>types of commission</a:t>
            </a:r>
            <a:r>
              <a:rPr lang="en-US" dirty="0"/>
              <a:t>:</a:t>
            </a:r>
          </a:p>
          <a:p>
            <a:endParaRPr lang="en-US" dirty="0"/>
          </a:p>
          <a:p>
            <a:pPr marL="285750" indent="-285750">
              <a:buFont typeface="Wingdings" panose="05000000000000000000" pitchFamily="2" charset="2"/>
              <a:buChar char="v"/>
            </a:pPr>
            <a:r>
              <a:rPr lang="en-US" dirty="0"/>
              <a:t> </a:t>
            </a:r>
            <a:r>
              <a:rPr lang="en-US" dirty="0" err="1"/>
              <a:t>Ordinary</a:t>
            </a:r>
            <a:r>
              <a:rPr lang="en-US" b="1" dirty="0" err="1"/>
              <a:t>commission</a:t>
            </a:r>
            <a:r>
              <a:rPr lang="en-US" dirty="0"/>
              <a:t>: </a:t>
            </a:r>
          </a:p>
          <a:p>
            <a:endParaRPr lang="en-US" dirty="0"/>
          </a:p>
          <a:p>
            <a:pPr marL="285750" indent="-285750">
              <a:buFont typeface="Wingdings" panose="05000000000000000000" pitchFamily="2" charset="2"/>
              <a:buChar char="Ø"/>
            </a:pPr>
            <a:r>
              <a:rPr lang="en-US" dirty="0"/>
              <a:t>Ordinary </a:t>
            </a:r>
            <a:r>
              <a:rPr lang="en-US" b="1" dirty="0"/>
              <a:t>commission</a:t>
            </a:r>
            <a:r>
              <a:rPr lang="en-US" dirty="0"/>
              <a:t> is the fixed % of </a:t>
            </a:r>
            <a:r>
              <a:rPr lang="en-US" b="1" dirty="0"/>
              <a:t>commission</a:t>
            </a:r>
            <a:r>
              <a:rPr lang="en-US" dirty="0"/>
              <a:t> paid by the consignor to the consignee</a:t>
            </a:r>
          </a:p>
          <a:p>
            <a:pPr marL="285750" indent="-285750">
              <a:buFont typeface="Wingdings" panose="05000000000000000000" pitchFamily="2" charset="2"/>
              <a:buChar char="Ø"/>
            </a:pPr>
            <a:r>
              <a:rPr lang="en-US" dirty="0"/>
              <a:t>calculated on the total sales made by the consignee.</a:t>
            </a:r>
          </a:p>
          <a:p>
            <a:endParaRPr lang="en-US" dirty="0"/>
          </a:p>
          <a:p>
            <a:pPr marL="285750" indent="-285750">
              <a:buFont typeface="Wingdings" panose="05000000000000000000" pitchFamily="2" charset="2"/>
              <a:buChar char="v"/>
            </a:pPr>
            <a:r>
              <a:rPr lang="en-US" b="1" dirty="0"/>
              <a:t>Del Credere Commission:   </a:t>
            </a:r>
          </a:p>
          <a:p>
            <a:endParaRPr lang="en-US" b="1" dirty="0"/>
          </a:p>
          <a:p>
            <a:pPr marL="285750" indent="-285750">
              <a:buFont typeface="Wingdings" panose="05000000000000000000" pitchFamily="2" charset="2"/>
              <a:buChar char="Ø"/>
            </a:pPr>
            <a:r>
              <a:rPr lang="en-US" b="1" dirty="0"/>
              <a:t>  </a:t>
            </a:r>
            <a:r>
              <a:rPr lang="en-US" dirty="0"/>
              <a:t>It is a special </a:t>
            </a:r>
            <a:r>
              <a:rPr lang="en-US" b="1" dirty="0"/>
              <a:t>commission</a:t>
            </a:r>
            <a:r>
              <a:rPr lang="en-US" dirty="0"/>
              <a:t> given by the consignor to the consignee.</a:t>
            </a:r>
          </a:p>
          <a:p>
            <a:pPr marL="285750" indent="-285750">
              <a:buFont typeface="Wingdings" panose="05000000000000000000" pitchFamily="2" charset="2"/>
              <a:buChar char="Ø"/>
            </a:pPr>
            <a:r>
              <a:rPr lang="en-US" dirty="0"/>
              <a:t>generally consignee is not allowed to sale goods  on  credit basis.</a:t>
            </a:r>
          </a:p>
          <a:p>
            <a:pPr marL="285750" indent="-285750">
              <a:buFont typeface="Wingdings" panose="05000000000000000000" pitchFamily="2" charset="2"/>
              <a:buChar char="Ø"/>
            </a:pPr>
            <a:r>
              <a:rPr lang="en-US" dirty="0"/>
              <a:t>If he is allowed to sell goods on credit he is held responsible to collect money  from debtors</a:t>
            </a:r>
          </a:p>
          <a:p>
            <a:pPr marL="285750" indent="-285750">
              <a:buFont typeface="Wingdings" panose="05000000000000000000" pitchFamily="2" charset="2"/>
              <a:buChar char="Ø"/>
            </a:pPr>
            <a:r>
              <a:rPr lang="en-US" dirty="0"/>
              <a:t> When this </a:t>
            </a:r>
            <a:r>
              <a:rPr lang="en-US" b="1" dirty="0"/>
              <a:t>commission</a:t>
            </a:r>
            <a:r>
              <a:rPr lang="en-US" dirty="0"/>
              <a:t> is paid, the consignee has to bear the loss of bad debts</a:t>
            </a:r>
          </a:p>
          <a:p>
            <a:endParaRPr lang="en-US" dirty="0"/>
          </a:p>
          <a:p>
            <a:endParaRPr lang="en-US" dirty="0"/>
          </a:p>
          <a:p>
            <a:endParaRPr lang="en-US" dirty="0"/>
          </a:p>
          <a:p>
            <a:endParaRPr lang="en-US" u="sng" dirty="0"/>
          </a:p>
          <a:p>
            <a:endParaRPr lang="en-US" u="sng" dirty="0"/>
          </a:p>
          <a:p>
            <a:endParaRPr lang="en-US" u="sng" dirty="0"/>
          </a:p>
          <a:p>
            <a:endParaRPr lang="en-IN" dirty="0"/>
          </a:p>
        </p:txBody>
      </p:sp>
    </p:spTree>
    <p:extLst>
      <p:ext uri="{BB962C8B-B14F-4D97-AF65-F5344CB8AC3E}">
        <p14:creationId xmlns:p14="http://schemas.microsoft.com/office/powerpoint/2010/main" val="3085256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D1167-B208-44A6-A212-E95658C6B658}"/>
              </a:ext>
            </a:extLst>
          </p:cNvPr>
          <p:cNvSpPr txBox="1"/>
          <p:nvPr/>
        </p:nvSpPr>
        <p:spPr>
          <a:xfrm>
            <a:off x="1162975" y="932154"/>
            <a:ext cx="9552373" cy="2031325"/>
          </a:xfrm>
          <a:prstGeom prst="rect">
            <a:avLst/>
          </a:prstGeom>
          <a:noFill/>
        </p:spPr>
        <p:txBody>
          <a:bodyPr wrap="square" rtlCol="0">
            <a:spAutoFit/>
          </a:bodyPr>
          <a:lstStyle/>
          <a:p>
            <a:pPr marL="285750" indent="-285750">
              <a:buFont typeface="Wingdings" panose="05000000000000000000" pitchFamily="2" charset="2"/>
              <a:buChar char="v"/>
            </a:pPr>
            <a:r>
              <a:rPr lang="en-US" b="1" dirty="0"/>
              <a:t>Overriding Commission:  </a:t>
            </a:r>
          </a:p>
          <a:p>
            <a:endParaRPr lang="en-US" b="1" dirty="0"/>
          </a:p>
          <a:p>
            <a:pPr marL="285750" indent="-285750">
              <a:buFont typeface="Wingdings" panose="05000000000000000000" pitchFamily="2" charset="2"/>
              <a:buChar char="Ø"/>
            </a:pPr>
            <a:r>
              <a:rPr lang="en-US" dirty="0"/>
              <a:t>Commission given to the consignee in addition to the normal commission </a:t>
            </a:r>
          </a:p>
          <a:p>
            <a:pPr marL="285750" indent="-285750">
              <a:buFont typeface="Wingdings" panose="05000000000000000000" pitchFamily="2" charset="2"/>
              <a:buChar char="Ø"/>
            </a:pPr>
            <a:r>
              <a:rPr lang="en-US" dirty="0"/>
              <a:t>Purpose of such incentive is to motivate the consignee to create market for new products.</a:t>
            </a:r>
          </a:p>
          <a:p>
            <a:pPr marL="285750" indent="-285750">
              <a:buFont typeface="Wingdings" panose="05000000000000000000" pitchFamily="2" charset="2"/>
              <a:buChar char="Ø"/>
            </a:pPr>
            <a:r>
              <a:rPr lang="en-US" dirty="0"/>
              <a:t>Sometimes, this additional commission is allowed to consignee where certain sales limits have been exceeded.</a:t>
            </a:r>
          </a:p>
          <a:p>
            <a:endParaRPr lang="en-IN" dirty="0"/>
          </a:p>
        </p:txBody>
      </p:sp>
    </p:spTree>
    <p:extLst>
      <p:ext uri="{BB962C8B-B14F-4D97-AF65-F5344CB8AC3E}">
        <p14:creationId xmlns:p14="http://schemas.microsoft.com/office/powerpoint/2010/main" val="29747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EF4D-BDE5-40F7-B330-588060DE77CE}"/>
              </a:ext>
            </a:extLst>
          </p:cNvPr>
          <p:cNvSpPr>
            <a:spLocks noGrp="1"/>
          </p:cNvSpPr>
          <p:nvPr>
            <p:ph type="ctrTitle"/>
          </p:nvPr>
        </p:nvSpPr>
        <p:spPr>
          <a:xfrm>
            <a:off x="1524000" y="1122363"/>
            <a:ext cx="9144000" cy="937256"/>
          </a:xfrm>
        </p:spPr>
        <p:txBody>
          <a:bodyPr/>
          <a:lstStyle/>
          <a:p>
            <a:r>
              <a:rPr lang="en-US" dirty="0"/>
              <a:t>Pro-forma invoice</a:t>
            </a:r>
            <a:endParaRPr lang="en-IN" dirty="0"/>
          </a:p>
        </p:txBody>
      </p:sp>
      <p:sp>
        <p:nvSpPr>
          <p:cNvPr id="3" name="Subtitle 2">
            <a:extLst>
              <a:ext uri="{FF2B5EF4-FFF2-40B4-BE49-F238E27FC236}">
                <a16:creationId xmlns:a16="http://schemas.microsoft.com/office/drawing/2014/main" id="{2D1E6ABF-D59D-43FF-BA95-5C309D3B5D8A}"/>
              </a:ext>
            </a:extLst>
          </p:cNvPr>
          <p:cNvSpPr>
            <a:spLocks noGrp="1"/>
          </p:cNvSpPr>
          <p:nvPr>
            <p:ph type="subTitle" idx="1"/>
          </p:nvPr>
        </p:nvSpPr>
        <p:spPr>
          <a:xfrm>
            <a:off x="1524000" y="2130640"/>
            <a:ext cx="9144000" cy="3187746"/>
          </a:xfrm>
        </p:spPr>
        <p:txBody>
          <a:bodyPr>
            <a:normAutofit/>
          </a:bodyPr>
          <a:lstStyle/>
          <a:p>
            <a:r>
              <a:rPr lang="en-US" dirty="0"/>
              <a:t>A </a:t>
            </a:r>
            <a:r>
              <a:rPr lang="en-US" b="1" dirty="0"/>
              <a:t>Pro-forma invoice</a:t>
            </a:r>
            <a:r>
              <a:rPr lang="en-US" dirty="0"/>
              <a:t> is a document prepared by the consignor which is sent to the consignee along with the goods. It contains the details with respect to the quantity of goods sent, rates at which the goods are sent and other terms and conditions for sending the goods on </a:t>
            </a:r>
            <a:r>
              <a:rPr lang="en-US" b="1" dirty="0"/>
              <a:t>consignment</a:t>
            </a:r>
            <a:r>
              <a:rPr lang="en-US" dirty="0"/>
              <a:t>.</a:t>
            </a:r>
          </a:p>
          <a:p>
            <a:endParaRPr lang="en-IN" dirty="0"/>
          </a:p>
        </p:txBody>
      </p:sp>
    </p:spTree>
    <p:extLst>
      <p:ext uri="{BB962C8B-B14F-4D97-AF65-F5344CB8AC3E}">
        <p14:creationId xmlns:p14="http://schemas.microsoft.com/office/powerpoint/2010/main" val="307543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oforma Invoice Template">
            <a:extLst>
              <a:ext uri="{FF2B5EF4-FFF2-40B4-BE49-F238E27FC236}">
                <a16:creationId xmlns:a16="http://schemas.microsoft.com/office/drawing/2014/main" id="{87DF3C89-0886-4DC1-80F3-4494DD6CC0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4486" y="80142"/>
            <a:ext cx="5223028" cy="6777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144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1325</Words>
  <Application>Microsoft Office PowerPoint</Application>
  <PresentationFormat>Widescreen</PresentationFormat>
  <Paragraphs>311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Tahoma</vt:lpstr>
      <vt:lpstr>Times New Roman</vt:lpstr>
      <vt:lpstr>Wingdings</vt:lpstr>
      <vt:lpstr>Office Theme</vt:lpstr>
      <vt:lpstr>Unit- 2</vt:lpstr>
      <vt:lpstr>PowerPoint Presentation</vt:lpstr>
      <vt:lpstr>PowerPoint Presentation</vt:lpstr>
      <vt:lpstr>Consignment </vt:lpstr>
      <vt:lpstr>                          whats does they do</vt:lpstr>
      <vt:lpstr>PowerPoint Presentation</vt:lpstr>
      <vt:lpstr>PowerPoint Presentation</vt:lpstr>
      <vt:lpstr>Pro-forma invoice</vt:lpstr>
      <vt:lpstr>PowerPoint Presentation</vt:lpstr>
      <vt:lpstr>Account sale</vt:lpstr>
      <vt:lpstr> Difference</vt:lpstr>
      <vt:lpstr>   Format  of Account sale  Account sale statement of ……..   </vt:lpstr>
      <vt:lpstr>                                       Difference</vt:lpstr>
      <vt:lpstr>PowerPoint Presentation</vt:lpstr>
      <vt:lpstr>PowerPoint Presentation</vt:lpstr>
      <vt:lpstr>Valuation of consignment/closing/unsold  stock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PUSHPA LATHA</dc:creator>
  <cp:lastModifiedBy>PUSHPA LATHA</cp:lastModifiedBy>
  <cp:revision>39</cp:revision>
  <dcterms:created xsi:type="dcterms:W3CDTF">2019-06-10T16:55:20Z</dcterms:created>
  <dcterms:modified xsi:type="dcterms:W3CDTF">2019-06-11T07:19:57Z</dcterms:modified>
</cp:coreProperties>
</file>