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7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1404" cy="68595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71952" y="646252"/>
            <a:ext cx="6848094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1404" cy="68595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1404" cy="68595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1404" cy="68595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7394" y="808989"/>
            <a:ext cx="429514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7394" y="1116378"/>
            <a:ext cx="5835015" cy="1624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3994" y="302717"/>
            <a:ext cx="324612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dirty="0">
                <a:solidFill>
                  <a:srgbClr val="6E3E0C"/>
                </a:solidFill>
                <a:latin typeface="Times New Roman"/>
                <a:cs typeface="Times New Roman"/>
              </a:rPr>
              <a:t>LASER</a:t>
            </a:r>
            <a:endParaRPr sz="8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6994" y="2759786"/>
            <a:ext cx="6315710" cy="3141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26840" algn="l"/>
              </a:tabLst>
            </a:pPr>
            <a:r>
              <a:rPr sz="4000" spc="-5" dirty="0">
                <a:solidFill>
                  <a:srgbClr val="6E3E0C"/>
                </a:solidFill>
                <a:latin typeface="Times New Roman"/>
                <a:cs typeface="Times New Roman"/>
              </a:rPr>
              <a:t>PRESENTED</a:t>
            </a:r>
            <a:r>
              <a:rPr sz="4000" spc="20" dirty="0">
                <a:solidFill>
                  <a:srgbClr val="6E3E0C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6E3E0C"/>
                </a:solidFill>
                <a:latin typeface="Times New Roman"/>
                <a:cs typeface="Times New Roman"/>
              </a:rPr>
              <a:t>BY</a:t>
            </a:r>
            <a:r>
              <a:rPr sz="4000" spc="-5">
                <a:solidFill>
                  <a:srgbClr val="6E3E0C"/>
                </a:solidFill>
                <a:latin typeface="Times New Roman"/>
                <a:cs typeface="Times New Roman"/>
              </a:rPr>
              <a:t>	</a:t>
            </a:r>
            <a:endParaRPr lang="en-US" sz="4000" spc="-5" dirty="0" smtClean="0">
              <a:solidFill>
                <a:srgbClr val="6E3E0C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26840" algn="l"/>
              </a:tabLst>
            </a:pPr>
            <a:endParaRPr lang="en-US" sz="4000" spc="-5" dirty="0">
              <a:solidFill>
                <a:srgbClr val="6E3E0C"/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3926840" algn="l"/>
              </a:tabLst>
            </a:pPr>
            <a:r>
              <a:rPr lang="en-US" sz="4000" spc="-5" dirty="0" err="1" smtClean="0">
                <a:solidFill>
                  <a:srgbClr val="6E3E0C"/>
                </a:solidFill>
                <a:latin typeface="Times New Roman"/>
                <a:cs typeface="Times New Roman"/>
              </a:rPr>
              <a:t>Sanjeev</a:t>
            </a:r>
            <a:r>
              <a:rPr lang="en-US" sz="4000" spc="-5" dirty="0" smtClean="0">
                <a:solidFill>
                  <a:srgbClr val="6E3E0C"/>
                </a:solidFill>
                <a:latin typeface="Times New Roman"/>
                <a:cs typeface="Times New Roman"/>
              </a:rPr>
              <a:t> Kumar Singh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3926840" algn="l"/>
              </a:tabLst>
            </a:pPr>
            <a:r>
              <a:rPr lang="en-US" sz="4000" spc="-5" dirty="0" smtClean="0">
                <a:solidFill>
                  <a:srgbClr val="6E3E0C"/>
                </a:solidFill>
                <a:latin typeface="Times New Roman"/>
                <a:cs typeface="Times New Roman"/>
              </a:rPr>
              <a:t>Dept. of Physics</a:t>
            </a:r>
            <a:endParaRPr lang="en-US" sz="4000" spc="-5" dirty="0" smtClean="0">
              <a:solidFill>
                <a:srgbClr val="6E3E0C"/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3926840" algn="l"/>
              </a:tabLst>
            </a:pPr>
            <a:r>
              <a:rPr lang="en-US" sz="4000" spc="-5" dirty="0" err="1" smtClean="0">
                <a:solidFill>
                  <a:srgbClr val="6E3E0C"/>
                </a:solidFill>
                <a:latin typeface="Times New Roman"/>
                <a:cs typeface="Times New Roman"/>
              </a:rPr>
              <a:t>Avanthi</a:t>
            </a:r>
            <a:r>
              <a:rPr lang="en-US" sz="4000" spc="-5" dirty="0" smtClean="0">
                <a:solidFill>
                  <a:srgbClr val="6E3E0C"/>
                </a:solidFill>
                <a:latin typeface="Times New Roman"/>
                <a:cs typeface="Times New Roman"/>
              </a:rPr>
              <a:t> Degree &amp; P.G College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0467" y="796289"/>
            <a:ext cx="281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DFFFF"/>
                </a:solidFill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2594" y="605485"/>
            <a:ext cx="5866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Incandescent </a:t>
            </a:r>
            <a:r>
              <a:rPr sz="40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vs. Laser</a:t>
            </a:r>
            <a:r>
              <a:rPr sz="4000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Light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4000" y="2209800"/>
            <a:ext cx="3733800" cy="2406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02994" y="4503906"/>
            <a:ext cx="2599055" cy="153543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Many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wavelengths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3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Multidirectional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Incoherent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1429" y="4503906"/>
            <a:ext cx="2266315" cy="153543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Monochromatic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3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Directional</a:t>
            </a:r>
            <a:endParaRPr sz="2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Times New Roman"/>
                <a:cs typeface="Times New Roman"/>
              </a:rPr>
              <a:t>Coherent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19800" y="2209800"/>
            <a:ext cx="4648200" cy="2406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36709" y="3318412"/>
            <a:ext cx="564515" cy="2489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600" b="1" i="1" spc="-135" dirty="0">
                <a:latin typeface="Verdana"/>
                <a:cs typeface="Verdana"/>
              </a:rPr>
              <a:t>Radio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53005" y="1600961"/>
            <a:ext cx="8229600" cy="4114800"/>
          </a:xfrm>
          <a:custGeom>
            <a:avLst/>
            <a:gdLst/>
            <a:ahLst/>
            <a:cxnLst/>
            <a:rect l="l" t="t" r="r" b="b"/>
            <a:pathLst>
              <a:path w="8229600" h="4114800">
                <a:moveTo>
                  <a:pt x="0" y="4114800"/>
                </a:moveTo>
                <a:lnTo>
                  <a:pt x="8229600" y="4114800"/>
                </a:lnTo>
                <a:lnTo>
                  <a:pt x="82296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53005" y="1600961"/>
            <a:ext cx="8229600" cy="4114800"/>
          </a:xfrm>
          <a:custGeom>
            <a:avLst/>
            <a:gdLst/>
            <a:ahLst/>
            <a:cxnLst/>
            <a:rect l="l" t="t" r="r" b="b"/>
            <a:pathLst>
              <a:path w="8229600" h="4114800">
                <a:moveTo>
                  <a:pt x="0" y="4114800"/>
                </a:moveTo>
                <a:lnTo>
                  <a:pt x="8229600" y="4114800"/>
                </a:lnTo>
                <a:lnTo>
                  <a:pt x="82296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9400" y="4343400"/>
            <a:ext cx="6629400" cy="173990"/>
          </a:xfrm>
          <a:custGeom>
            <a:avLst/>
            <a:gdLst/>
            <a:ahLst/>
            <a:cxnLst/>
            <a:rect l="l" t="t" r="r" b="b"/>
            <a:pathLst>
              <a:path w="6629400" h="173989">
                <a:moveTo>
                  <a:pt x="6339840" y="0"/>
                </a:moveTo>
                <a:lnTo>
                  <a:pt x="6339840" y="173736"/>
                </a:lnTo>
                <a:lnTo>
                  <a:pt x="6532880" y="115824"/>
                </a:lnTo>
                <a:lnTo>
                  <a:pt x="6368796" y="115824"/>
                </a:lnTo>
                <a:lnTo>
                  <a:pt x="6368796" y="57912"/>
                </a:lnTo>
                <a:lnTo>
                  <a:pt x="6532880" y="57912"/>
                </a:lnTo>
                <a:lnTo>
                  <a:pt x="6339840" y="0"/>
                </a:lnTo>
                <a:close/>
              </a:path>
              <a:path w="6629400" h="173989">
                <a:moveTo>
                  <a:pt x="6339840" y="57912"/>
                </a:moveTo>
                <a:lnTo>
                  <a:pt x="0" y="57912"/>
                </a:lnTo>
                <a:lnTo>
                  <a:pt x="0" y="115824"/>
                </a:lnTo>
                <a:lnTo>
                  <a:pt x="6339840" y="115824"/>
                </a:lnTo>
                <a:lnTo>
                  <a:pt x="6339840" y="57912"/>
                </a:lnTo>
                <a:close/>
              </a:path>
              <a:path w="6629400" h="173989">
                <a:moveTo>
                  <a:pt x="6532880" y="57912"/>
                </a:moveTo>
                <a:lnTo>
                  <a:pt x="6368796" y="57912"/>
                </a:lnTo>
                <a:lnTo>
                  <a:pt x="6368796" y="115824"/>
                </a:lnTo>
                <a:lnTo>
                  <a:pt x="6532880" y="115824"/>
                </a:lnTo>
                <a:lnTo>
                  <a:pt x="6629400" y="86868"/>
                </a:lnTo>
                <a:lnTo>
                  <a:pt x="6532880" y="57912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331329" y="4720590"/>
            <a:ext cx="1936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180" dirty="0">
                <a:solidFill>
                  <a:srgbClr val="000066"/>
                </a:solidFill>
                <a:latin typeface="Verdana"/>
                <a:cs typeface="Verdana"/>
              </a:rPr>
              <a:t>Long</a:t>
            </a:r>
            <a:r>
              <a:rPr sz="1800" b="1" spc="-17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1800" b="1" spc="-165" dirty="0">
                <a:solidFill>
                  <a:srgbClr val="000066"/>
                </a:solidFill>
                <a:latin typeface="Verdana"/>
                <a:cs typeface="Verdana"/>
              </a:rPr>
              <a:t>Wavelength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11094" y="4720590"/>
            <a:ext cx="19456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000066"/>
                </a:solidFill>
                <a:latin typeface="Verdana"/>
                <a:cs typeface="Verdana"/>
              </a:rPr>
              <a:t>Short</a:t>
            </a:r>
            <a:r>
              <a:rPr sz="1800" b="1" spc="-17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1800" b="1" spc="-165" dirty="0">
                <a:solidFill>
                  <a:srgbClr val="000066"/>
                </a:solidFill>
                <a:latin typeface="Verdana"/>
                <a:cs typeface="Verdana"/>
              </a:rPr>
              <a:t>Wavelength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10561" y="3979926"/>
            <a:ext cx="7716520" cy="0"/>
          </a:xfrm>
          <a:custGeom>
            <a:avLst/>
            <a:gdLst/>
            <a:ahLst/>
            <a:cxnLst/>
            <a:rect l="l" t="t" r="r" b="b"/>
            <a:pathLst>
              <a:path w="7716520">
                <a:moveTo>
                  <a:pt x="0" y="0"/>
                </a:moveTo>
                <a:lnTo>
                  <a:pt x="7716011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15794" y="3683634"/>
            <a:ext cx="2000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447800" algn="l"/>
              </a:tabLst>
            </a:pPr>
            <a:r>
              <a:rPr sz="1600" b="1" i="1" spc="15" dirty="0">
                <a:latin typeface="Verdana"/>
                <a:cs typeface="Verdana"/>
              </a:rPr>
              <a:t>Ga</a:t>
            </a:r>
            <a:r>
              <a:rPr sz="1600" b="1" i="1" spc="-135" dirty="0">
                <a:latin typeface="Verdana"/>
                <a:cs typeface="Verdana"/>
              </a:rPr>
              <a:t>mma</a:t>
            </a:r>
            <a:r>
              <a:rPr sz="1600" b="1" i="1" spc="-80" dirty="0">
                <a:latin typeface="Verdana"/>
                <a:cs typeface="Verdana"/>
              </a:rPr>
              <a:t> </a:t>
            </a:r>
            <a:r>
              <a:rPr sz="1600" b="1" i="1" spc="-165" dirty="0">
                <a:latin typeface="Verdana"/>
                <a:cs typeface="Verdana"/>
              </a:rPr>
              <a:t>Ra</a:t>
            </a:r>
            <a:r>
              <a:rPr sz="1600" b="1" i="1" spc="-145" dirty="0">
                <a:latin typeface="Verdana"/>
                <a:cs typeface="Verdana"/>
              </a:rPr>
              <a:t>y</a:t>
            </a:r>
            <a:r>
              <a:rPr sz="1600" b="1" i="1" dirty="0">
                <a:latin typeface="Verdana"/>
                <a:cs typeface="Verdana"/>
              </a:rPr>
              <a:t>	</a:t>
            </a:r>
            <a:r>
              <a:rPr sz="1600" b="1" i="1" spc="-150" dirty="0">
                <a:latin typeface="Verdana"/>
                <a:cs typeface="Verdana"/>
              </a:rPr>
              <a:t>X</a:t>
            </a:r>
            <a:r>
              <a:rPr sz="1600" b="1" i="1" spc="-100" dirty="0">
                <a:latin typeface="Verdana"/>
                <a:cs typeface="Verdana"/>
              </a:rPr>
              <a:t>-</a:t>
            </a:r>
            <a:r>
              <a:rPr sz="1600" b="1" i="1" spc="-285" dirty="0">
                <a:latin typeface="Verdana"/>
                <a:cs typeface="Verdana"/>
              </a:rPr>
              <a:t>r</a:t>
            </a:r>
            <a:r>
              <a:rPr sz="1600" b="1" i="1" spc="-75" dirty="0">
                <a:latin typeface="Verdana"/>
                <a:cs typeface="Verdana"/>
              </a:rPr>
              <a:t>ay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1352" y="3683634"/>
            <a:ext cx="981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i="1" spc="-175" dirty="0">
                <a:latin typeface="Verdana"/>
                <a:cs typeface="Verdana"/>
              </a:rPr>
              <a:t>Ultraviolet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21552" y="3683634"/>
            <a:ext cx="7766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i="1" spc="-195" dirty="0">
                <a:latin typeface="Verdana"/>
                <a:cs typeface="Verdana"/>
              </a:rPr>
              <a:t>Infrared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98029" y="3683634"/>
            <a:ext cx="1198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i="1" spc="-130" dirty="0">
                <a:latin typeface="Verdana"/>
                <a:cs typeface="Verdana"/>
              </a:rPr>
              <a:t>Microwaves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10561" y="2711957"/>
            <a:ext cx="3601720" cy="1268095"/>
          </a:xfrm>
          <a:custGeom>
            <a:avLst/>
            <a:gdLst/>
            <a:ahLst/>
            <a:cxnLst/>
            <a:rect l="l" t="t" r="r" b="b"/>
            <a:pathLst>
              <a:path w="3601720" h="1268095">
                <a:moveTo>
                  <a:pt x="3601212" y="1267967"/>
                </a:moveTo>
                <a:lnTo>
                  <a:pt x="3601212" y="827151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49161" y="2730245"/>
            <a:ext cx="3601720" cy="1266825"/>
          </a:xfrm>
          <a:custGeom>
            <a:avLst/>
            <a:gdLst/>
            <a:ahLst/>
            <a:cxnLst/>
            <a:rect l="l" t="t" r="r" b="b"/>
            <a:pathLst>
              <a:path w="3601720" h="1266825">
                <a:moveTo>
                  <a:pt x="0" y="1266443"/>
                </a:moveTo>
                <a:lnTo>
                  <a:pt x="0" y="826134"/>
                </a:lnTo>
                <a:lnTo>
                  <a:pt x="36012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39129" y="3172460"/>
            <a:ext cx="6540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i="1" spc="-175" dirty="0">
                <a:latin typeface="Verdana"/>
                <a:cs typeface="Verdana"/>
              </a:rPr>
              <a:t>Vi</a:t>
            </a:r>
            <a:r>
              <a:rPr sz="1600" b="1" i="1" spc="-185" dirty="0">
                <a:latin typeface="Verdana"/>
                <a:cs typeface="Verdana"/>
              </a:rPr>
              <a:t>s</a:t>
            </a:r>
            <a:r>
              <a:rPr sz="1600" b="1" i="1" spc="-110" dirty="0">
                <a:latin typeface="Verdana"/>
                <a:cs typeface="Verdana"/>
              </a:rPr>
              <a:t>ible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09800" y="2014727"/>
            <a:ext cx="7629144" cy="661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054857" y="623443"/>
            <a:ext cx="59296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75" dirty="0">
                <a:solidFill>
                  <a:srgbClr val="FF3300"/>
                </a:solidFill>
                <a:latin typeface="Verdana"/>
                <a:cs typeface="Verdana"/>
              </a:rPr>
              <a:t>ELECTROMAGNETIC</a:t>
            </a:r>
            <a:r>
              <a:rPr sz="3200" b="1" spc="-260" dirty="0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sz="3200" b="1" spc="-465" dirty="0">
                <a:solidFill>
                  <a:srgbClr val="FF3300"/>
                </a:solidFill>
                <a:latin typeface="Verdana"/>
                <a:cs typeface="Verdana"/>
              </a:rPr>
              <a:t>SPECTRUM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26485" y="5840679"/>
            <a:ext cx="5822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0" dirty="0">
                <a:latin typeface="Verdana"/>
                <a:cs typeface="Verdana"/>
              </a:rPr>
              <a:t>Lasers </a:t>
            </a:r>
            <a:r>
              <a:rPr sz="1800" spc="20" dirty="0">
                <a:latin typeface="Verdana"/>
                <a:cs typeface="Verdana"/>
              </a:rPr>
              <a:t>operate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ultraviolet,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visible,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infrared.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0509" y="3688460"/>
            <a:ext cx="5765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i="1" spc="-135" dirty="0">
                <a:latin typeface="Verdana"/>
                <a:cs typeface="Verdana"/>
              </a:rPr>
              <a:t>Radio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98214" y="358266"/>
            <a:ext cx="32810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05" dirty="0">
                <a:solidFill>
                  <a:srgbClr val="CC3300"/>
                </a:solidFill>
                <a:latin typeface="Verdana"/>
                <a:cs typeface="Verdana"/>
              </a:rPr>
              <a:t>LASER</a:t>
            </a:r>
            <a:r>
              <a:rPr sz="3200" b="1" spc="-275" dirty="0">
                <a:solidFill>
                  <a:srgbClr val="CC3300"/>
                </a:solidFill>
                <a:latin typeface="Verdana"/>
                <a:cs typeface="Verdana"/>
              </a:rPr>
              <a:t> </a:t>
            </a:r>
            <a:r>
              <a:rPr sz="3200" b="1" spc="-465" dirty="0">
                <a:solidFill>
                  <a:srgbClr val="CC3300"/>
                </a:solidFill>
                <a:latin typeface="Verdana"/>
                <a:cs typeface="Verdana"/>
              </a:rPr>
              <a:t>SPECTRUM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8800" y="1295400"/>
            <a:ext cx="8458200" cy="5334000"/>
          </a:xfrm>
          <a:custGeom>
            <a:avLst/>
            <a:gdLst/>
            <a:ahLst/>
            <a:cxnLst/>
            <a:rect l="l" t="t" r="r" b="b"/>
            <a:pathLst>
              <a:path w="8458200" h="5334000">
                <a:moveTo>
                  <a:pt x="0" y="5334000"/>
                </a:moveTo>
                <a:lnTo>
                  <a:pt x="8458200" y="5334000"/>
                </a:lnTo>
                <a:lnTo>
                  <a:pt x="8458200" y="0"/>
                </a:lnTo>
                <a:lnTo>
                  <a:pt x="0" y="0"/>
                </a:lnTo>
                <a:lnTo>
                  <a:pt x="0" y="53340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0700" y="666115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7050" y="1270000"/>
            <a:ext cx="0" cy="5384800"/>
          </a:xfrm>
          <a:custGeom>
            <a:avLst/>
            <a:gdLst/>
            <a:ahLst/>
            <a:cxnLst/>
            <a:rect l="l" t="t" r="r" b="b"/>
            <a:pathLst>
              <a:path h="5384800">
                <a:moveTo>
                  <a:pt x="0" y="0"/>
                </a:moveTo>
                <a:lnTo>
                  <a:pt x="0" y="538480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0700" y="126365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18750" y="1270000"/>
            <a:ext cx="0" cy="5384800"/>
          </a:xfrm>
          <a:custGeom>
            <a:avLst/>
            <a:gdLst/>
            <a:ahLst/>
            <a:cxnLst/>
            <a:rect l="l" t="t" r="r" b="b"/>
            <a:pathLst>
              <a:path h="5384800">
                <a:moveTo>
                  <a:pt x="0" y="0"/>
                </a:moveTo>
                <a:lnTo>
                  <a:pt x="0" y="538480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16100" y="6629400"/>
            <a:ext cx="8483600" cy="0"/>
          </a:xfrm>
          <a:custGeom>
            <a:avLst/>
            <a:gdLst/>
            <a:ahLst/>
            <a:cxnLst/>
            <a:rect l="l" t="t" r="r" b="b"/>
            <a:pathLst>
              <a:path w="8483600">
                <a:moveTo>
                  <a:pt x="0" y="0"/>
                </a:moveTo>
                <a:lnTo>
                  <a:pt x="8483600" y="0"/>
                </a:lnTo>
              </a:path>
            </a:pathLst>
          </a:custGeom>
          <a:ln w="254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1308100"/>
            <a:ext cx="0" cy="5308600"/>
          </a:xfrm>
          <a:custGeom>
            <a:avLst/>
            <a:gdLst/>
            <a:ahLst/>
            <a:cxnLst/>
            <a:rect l="l" t="t" r="r" b="b"/>
            <a:pathLst>
              <a:path h="5308600">
                <a:moveTo>
                  <a:pt x="0" y="0"/>
                </a:moveTo>
                <a:lnTo>
                  <a:pt x="0" y="5308600"/>
                </a:lnTo>
              </a:path>
            </a:pathLst>
          </a:custGeom>
          <a:ln w="254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16100" y="1295400"/>
            <a:ext cx="8483600" cy="0"/>
          </a:xfrm>
          <a:custGeom>
            <a:avLst/>
            <a:gdLst/>
            <a:ahLst/>
            <a:cxnLst/>
            <a:rect l="l" t="t" r="r" b="b"/>
            <a:pathLst>
              <a:path w="8483600">
                <a:moveTo>
                  <a:pt x="0" y="0"/>
                </a:moveTo>
                <a:lnTo>
                  <a:pt x="8483600" y="0"/>
                </a:lnTo>
              </a:path>
            </a:pathLst>
          </a:custGeom>
          <a:ln w="254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87000" y="1308100"/>
            <a:ext cx="0" cy="5308600"/>
          </a:xfrm>
          <a:custGeom>
            <a:avLst/>
            <a:gdLst/>
            <a:ahLst/>
            <a:cxnLst/>
            <a:rect l="l" t="t" r="r" b="b"/>
            <a:pathLst>
              <a:path h="5308600">
                <a:moveTo>
                  <a:pt x="0" y="0"/>
                </a:moveTo>
                <a:lnTo>
                  <a:pt x="0" y="5308600"/>
                </a:lnTo>
              </a:path>
            </a:pathLst>
          </a:custGeom>
          <a:ln w="254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54200" y="6597650"/>
            <a:ext cx="8407400" cy="0"/>
          </a:xfrm>
          <a:custGeom>
            <a:avLst/>
            <a:gdLst/>
            <a:ahLst/>
            <a:cxnLst/>
            <a:rect l="l" t="t" r="r" b="b"/>
            <a:pathLst>
              <a:path w="8407400">
                <a:moveTo>
                  <a:pt x="0" y="0"/>
                </a:moveTo>
                <a:lnTo>
                  <a:pt x="8407400" y="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60550" y="1333500"/>
            <a:ext cx="0" cy="5257800"/>
          </a:xfrm>
          <a:custGeom>
            <a:avLst/>
            <a:gdLst/>
            <a:ahLst/>
            <a:cxnLst/>
            <a:rect l="l" t="t" r="r" b="b"/>
            <a:pathLst>
              <a:path h="5257800">
                <a:moveTo>
                  <a:pt x="0" y="0"/>
                </a:moveTo>
                <a:lnTo>
                  <a:pt x="0" y="525780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54200" y="1327150"/>
            <a:ext cx="8407400" cy="0"/>
          </a:xfrm>
          <a:custGeom>
            <a:avLst/>
            <a:gdLst/>
            <a:ahLst/>
            <a:cxnLst/>
            <a:rect l="l" t="t" r="r" b="b"/>
            <a:pathLst>
              <a:path w="8407400">
                <a:moveTo>
                  <a:pt x="0" y="0"/>
                </a:moveTo>
                <a:lnTo>
                  <a:pt x="8407400" y="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55250" y="1333500"/>
            <a:ext cx="0" cy="5257800"/>
          </a:xfrm>
          <a:custGeom>
            <a:avLst/>
            <a:gdLst/>
            <a:ahLst/>
            <a:cxnLst/>
            <a:rect l="l" t="t" r="r" b="b"/>
            <a:pathLst>
              <a:path h="5257800">
                <a:moveTo>
                  <a:pt x="0" y="0"/>
                </a:moveTo>
                <a:lnTo>
                  <a:pt x="0" y="5257800"/>
                </a:lnTo>
              </a:path>
            </a:pathLst>
          </a:custGeom>
          <a:ln w="1270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06294" y="2280030"/>
            <a:ext cx="57569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47675" algn="l"/>
                <a:tab pos="929640" algn="l"/>
                <a:tab pos="1377950" algn="l"/>
                <a:tab pos="1852930" algn="l"/>
                <a:tab pos="2324100" algn="l"/>
                <a:tab pos="2793365" algn="l"/>
                <a:tab pos="3234055" algn="l"/>
                <a:tab pos="3672840" algn="l"/>
                <a:tab pos="4144010" algn="l"/>
                <a:tab pos="4613275" algn="l"/>
                <a:tab pos="5082540" algn="l"/>
                <a:tab pos="5518785" algn="l"/>
              </a:tabLst>
            </a:pP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5" dirty="0">
                <a:latin typeface="Verdana"/>
                <a:cs typeface="Verdana"/>
              </a:rPr>
              <a:t>1</a:t>
            </a:r>
            <a:r>
              <a:rPr sz="650" b="1" spc="-90" dirty="0">
                <a:latin typeface="Verdana"/>
                <a:cs typeface="Verdana"/>
              </a:rPr>
              <a:t>3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5" dirty="0">
                <a:latin typeface="Verdana"/>
                <a:cs typeface="Verdana"/>
              </a:rPr>
              <a:t>1</a:t>
            </a:r>
            <a:r>
              <a:rPr sz="650" b="1" spc="-90" dirty="0">
                <a:latin typeface="Verdana"/>
                <a:cs typeface="Verdana"/>
              </a:rPr>
              <a:t>2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5" dirty="0">
                <a:latin typeface="Verdana"/>
                <a:cs typeface="Verdana"/>
              </a:rPr>
              <a:t>1</a:t>
            </a:r>
            <a:r>
              <a:rPr sz="650" b="1" spc="-90" dirty="0">
                <a:latin typeface="Verdana"/>
                <a:cs typeface="Verdana"/>
              </a:rPr>
              <a:t>1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5" dirty="0">
                <a:latin typeface="Verdana"/>
                <a:cs typeface="Verdana"/>
              </a:rPr>
              <a:t>1</a:t>
            </a:r>
            <a:r>
              <a:rPr sz="650" b="1" spc="-90" dirty="0">
                <a:latin typeface="Verdana"/>
                <a:cs typeface="Verdana"/>
              </a:rPr>
              <a:t>0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9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8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0" baseline="-16666" dirty="0">
                <a:latin typeface="Verdana"/>
                <a:cs typeface="Verdana"/>
              </a:rPr>
              <a:t>1</a:t>
            </a:r>
            <a:r>
              <a:rPr sz="1500" b="1" spc="-247" baseline="-16666" dirty="0">
                <a:latin typeface="Verdana"/>
                <a:cs typeface="Verdana"/>
              </a:rPr>
              <a:t>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7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6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5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4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3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0" baseline="-16666" dirty="0">
                <a:latin typeface="Verdana"/>
                <a:cs typeface="Verdana"/>
              </a:rPr>
              <a:t>1</a:t>
            </a:r>
            <a:r>
              <a:rPr sz="1500" b="1" spc="-247" baseline="-16666" dirty="0">
                <a:latin typeface="Verdana"/>
                <a:cs typeface="Verdana"/>
              </a:rPr>
              <a:t>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2</a:t>
            </a:r>
            <a:r>
              <a:rPr sz="650" b="1" dirty="0">
                <a:latin typeface="Verdana"/>
                <a:cs typeface="Verdana"/>
              </a:rPr>
              <a:t>	</a:t>
            </a:r>
            <a:r>
              <a:rPr sz="1500" b="1" spc="-247" baseline="-16666" dirty="0">
                <a:latin typeface="Verdana"/>
                <a:cs typeface="Verdana"/>
              </a:rPr>
              <a:t>10</a:t>
            </a:r>
            <a:r>
              <a:rPr sz="650" b="1" spc="-25" dirty="0">
                <a:latin typeface="Verdana"/>
                <a:cs typeface="Verdana"/>
              </a:rPr>
              <a:t>-</a:t>
            </a:r>
            <a:r>
              <a:rPr sz="650" b="1" spc="-90" dirty="0">
                <a:latin typeface="Verdana"/>
                <a:cs typeface="Verdana"/>
              </a:rPr>
              <a:t>1</a:t>
            </a:r>
            <a:endParaRPr sz="6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60638" y="2318130"/>
            <a:ext cx="83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155" dirty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41638" y="2318130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165" dirty="0">
                <a:latin typeface="Verdana"/>
                <a:cs typeface="Verdana"/>
              </a:rPr>
              <a:t>1</a:t>
            </a:r>
            <a:r>
              <a:rPr sz="1000" b="1" spc="-155" dirty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488169" y="2318130"/>
            <a:ext cx="201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165" dirty="0">
                <a:latin typeface="Verdana"/>
                <a:cs typeface="Verdana"/>
              </a:rPr>
              <a:t>10</a:t>
            </a:r>
            <a:r>
              <a:rPr sz="975" b="1" spc="-135" baseline="25641" dirty="0">
                <a:latin typeface="Verdana"/>
                <a:cs typeface="Verdana"/>
              </a:rPr>
              <a:t>2</a:t>
            </a:r>
            <a:endParaRPr sz="975" baseline="25641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39389" y="2210561"/>
            <a:ext cx="6863080" cy="1905"/>
          </a:xfrm>
          <a:custGeom>
            <a:avLst/>
            <a:gdLst/>
            <a:ahLst/>
            <a:cxnLst/>
            <a:rect l="l" t="t" r="r" b="b"/>
            <a:pathLst>
              <a:path w="6863080" h="1905">
                <a:moveTo>
                  <a:pt x="0" y="1524"/>
                </a:moveTo>
                <a:lnTo>
                  <a:pt x="6862571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443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871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155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011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83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299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27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439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159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587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015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875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2303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731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447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01961" y="22105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112128" y="2850007"/>
            <a:ext cx="518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200" dirty="0">
                <a:latin typeface="Verdana"/>
                <a:cs typeface="Verdana"/>
              </a:rPr>
              <a:t>LASERS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487161" y="2515361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15961" y="2515361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87161" y="2947161"/>
            <a:ext cx="457200" cy="50800"/>
          </a:xfrm>
          <a:custGeom>
            <a:avLst/>
            <a:gdLst/>
            <a:ahLst/>
            <a:cxnLst/>
            <a:rect l="l" t="t" r="r" b="b"/>
            <a:pathLst>
              <a:path w="457200" h="50800">
                <a:moveTo>
                  <a:pt x="50800" y="0"/>
                </a:moveTo>
                <a:lnTo>
                  <a:pt x="0" y="25400"/>
                </a:lnTo>
                <a:lnTo>
                  <a:pt x="50800" y="50800"/>
                </a:lnTo>
                <a:lnTo>
                  <a:pt x="50800" y="35305"/>
                </a:lnTo>
                <a:lnTo>
                  <a:pt x="38100" y="35305"/>
                </a:lnTo>
                <a:lnTo>
                  <a:pt x="38100" y="15493"/>
                </a:lnTo>
                <a:lnTo>
                  <a:pt x="50800" y="15493"/>
                </a:lnTo>
                <a:lnTo>
                  <a:pt x="50800" y="0"/>
                </a:lnTo>
                <a:close/>
              </a:path>
              <a:path w="457200" h="50800">
                <a:moveTo>
                  <a:pt x="50800" y="15493"/>
                </a:moveTo>
                <a:lnTo>
                  <a:pt x="38100" y="15493"/>
                </a:lnTo>
                <a:lnTo>
                  <a:pt x="38100" y="35305"/>
                </a:lnTo>
                <a:lnTo>
                  <a:pt x="50800" y="35305"/>
                </a:lnTo>
                <a:lnTo>
                  <a:pt x="50800" y="15493"/>
                </a:lnTo>
                <a:close/>
              </a:path>
              <a:path w="457200" h="50800">
                <a:moveTo>
                  <a:pt x="457200" y="15493"/>
                </a:moveTo>
                <a:lnTo>
                  <a:pt x="50800" y="15493"/>
                </a:lnTo>
                <a:lnTo>
                  <a:pt x="50800" y="35305"/>
                </a:lnTo>
                <a:lnTo>
                  <a:pt x="457200" y="35305"/>
                </a:lnTo>
                <a:lnTo>
                  <a:pt x="457200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858761" y="2947161"/>
            <a:ext cx="457200" cy="50800"/>
          </a:xfrm>
          <a:custGeom>
            <a:avLst/>
            <a:gdLst/>
            <a:ahLst/>
            <a:cxnLst/>
            <a:rect l="l" t="t" r="r" b="b"/>
            <a:pathLst>
              <a:path w="457200" h="50800">
                <a:moveTo>
                  <a:pt x="406400" y="0"/>
                </a:moveTo>
                <a:lnTo>
                  <a:pt x="406400" y="50800"/>
                </a:lnTo>
                <a:lnTo>
                  <a:pt x="437388" y="35305"/>
                </a:lnTo>
                <a:lnTo>
                  <a:pt x="419100" y="35305"/>
                </a:lnTo>
                <a:lnTo>
                  <a:pt x="419100" y="15493"/>
                </a:lnTo>
                <a:lnTo>
                  <a:pt x="437387" y="15493"/>
                </a:lnTo>
                <a:lnTo>
                  <a:pt x="406400" y="0"/>
                </a:lnTo>
                <a:close/>
              </a:path>
              <a:path w="457200" h="50800">
                <a:moveTo>
                  <a:pt x="406400" y="15493"/>
                </a:moveTo>
                <a:lnTo>
                  <a:pt x="0" y="15493"/>
                </a:lnTo>
                <a:lnTo>
                  <a:pt x="0" y="35305"/>
                </a:lnTo>
                <a:lnTo>
                  <a:pt x="406400" y="35305"/>
                </a:lnTo>
                <a:lnTo>
                  <a:pt x="406400" y="15493"/>
                </a:lnTo>
                <a:close/>
              </a:path>
              <a:path w="457200" h="50800">
                <a:moveTo>
                  <a:pt x="437387" y="15493"/>
                </a:moveTo>
                <a:lnTo>
                  <a:pt x="419100" y="15493"/>
                </a:lnTo>
                <a:lnTo>
                  <a:pt x="419100" y="35305"/>
                </a:lnTo>
                <a:lnTo>
                  <a:pt x="437388" y="35305"/>
                </a:lnTo>
                <a:lnTo>
                  <a:pt x="457200" y="25400"/>
                </a:lnTo>
                <a:lnTo>
                  <a:pt x="437387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606294" y="4528184"/>
            <a:ext cx="682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58470" algn="l"/>
              </a:tabLst>
            </a:pPr>
            <a:r>
              <a:rPr sz="1000" b="1" spc="-165" dirty="0">
                <a:latin typeface="Verdana"/>
                <a:cs typeface="Verdana"/>
              </a:rPr>
              <a:t>20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30</a:t>
            </a:r>
            <a:r>
              <a:rPr sz="1000" b="1" spc="-155" dirty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58146" y="4528184"/>
            <a:ext cx="5351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58470" algn="l"/>
                <a:tab pos="916305" algn="l"/>
                <a:tab pos="1374775" algn="l"/>
                <a:tab pos="1833880" algn="l"/>
                <a:tab pos="2256790" algn="l"/>
                <a:tab pos="2715260" algn="l"/>
                <a:tab pos="3175000" algn="l"/>
                <a:tab pos="3636645" algn="l"/>
                <a:tab pos="4096385" algn="l"/>
                <a:tab pos="4556125" algn="l"/>
                <a:tab pos="5056505" algn="l"/>
              </a:tabLst>
            </a:pPr>
            <a:r>
              <a:rPr sz="1000" b="1" spc="-165" dirty="0">
                <a:latin typeface="Verdana"/>
                <a:cs typeface="Verdana"/>
              </a:rPr>
              <a:t>40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50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60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70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80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90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100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110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120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130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140</a:t>
            </a:r>
            <a:r>
              <a:rPr sz="1000" b="1" spc="-155" dirty="0">
                <a:latin typeface="Verdana"/>
                <a:cs typeface="Verdana"/>
              </a:rPr>
              <a:t>0</a:t>
            </a:r>
            <a:r>
              <a:rPr sz="1000" b="1" dirty="0">
                <a:latin typeface="Verdana"/>
                <a:cs typeface="Verdana"/>
              </a:rPr>
              <a:t>	</a:t>
            </a:r>
            <a:r>
              <a:rPr sz="1000" b="1" spc="-165" dirty="0">
                <a:latin typeface="Verdana"/>
                <a:cs typeface="Verdana"/>
              </a:rPr>
              <a:t>150</a:t>
            </a:r>
            <a:r>
              <a:rPr sz="1000" b="1" spc="-155" dirty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493839" y="4528184"/>
            <a:ext cx="363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165" dirty="0">
                <a:latin typeface="Verdana"/>
                <a:cs typeface="Verdana"/>
              </a:rPr>
              <a:t>1060</a:t>
            </a:r>
            <a:r>
              <a:rPr sz="1000" b="1" spc="-155" dirty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948934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91734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20134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05733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62934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34534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77334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48533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320533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63333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06134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92133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234933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777733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144761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601961" y="4420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144761" y="4267961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152400" y="0"/>
                </a:moveTo>
                <a:lnTo>
                  <a:pt x="0" y="3048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220961" y="4267961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152400" y="0"/>
                </a:moveTo>
                <a:lnTo>
                  <a:pt x="0" y="3048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297161" y="442036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230361" y="4039361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100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43961" y="3124961"/>
            <a:ext cx="2743200" cy="838200"/>
          </a:xfrm>
          <a:custGeom>
            <a:avLst/>
            <a:gdLst/>
            <a:ahLst/>
            <a:cxnLst/>
            <a:rect l="l" t="t" r="r" b="b"/>
            <a:pathLst>
              <a:path w="2743200" h="838200">
                <a:moveTo>
                  <a:pt x="2743200" y="0"/>
                </a:moveTo>
                <a:lnTo>
                  <a:pt x="0" y="838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315961" y="3124961"/>
            <a:ext cx="2286000" cy="838200"/>
          </a:xfrm>
          <a:custGeom>
            <a:avLst/>
            <a:gdLst/>
            <a:ahLst/>
            <a:cxnLst/>
            <a:rect l="l" t="t" r="r" b="b"/>
            <a:pathLst>
              <a:path w="2286000" h="838200">
                <a:moveTo>
                  <a:pt x="0" y="0"/>
                </a:moveTo>
                <a:lnTo>
                  <a:pt x="2286000" y="8382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758694" y="3993260"/>
            <a:ext cx="741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Verdana"/>
                <a:cs typeface="Verdana"/>
              </a:rPr>
              <a:t>Ultraviolet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550909" y="3993260"/>
            <a:ext cx="851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45" dirty="0">
                <a:latin typeface="Verdana"/>
                <a:cs typeface="Verdana"/>
              </a:rPr>
              <a:t>Far</a:t>
            </a:r>
            <a:r>
              <a:rPr sz="1200" b="1" spc="-130" dirty="0">
                <a:latin typeface="Verdana"/>
                <a:cs typeface="Verdana"/>
              </a:rPr>
              <a:t> </a:t>
            </a:r>
            <a:r>
              <a:rPr sz="1200" b="1" spc="-145" dirty="0">
                <a:latin typeface="Verdana"/>
                <a:cs typeface="Verdana"/>
              </a:rPr>
              <a:t>Infrared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591561" y="4090161"/>
            <a:ext cx="152400" cy="50800"/>
          </a:xfrm>
          <a:custGeom>
            <a:avLst/>
            <a:gdLst/>
            <a:ahLst/>
            <a:cxnLst/>
            <a:rect l="l" t="t" r="r" b="b"/>
            <a:pathLst>
              <a:path w="152400" h="50800">
                <a:moveTo>
                  <a:pt x="50800" y="0"/>
                </a:moveTo>
                <a:lnTo>
                  <a:pt x="0" y="25400"/>
                </a:lnTo>
                <a:lnTo>
                  <a:pt x="50800" y="50800"/>
                </a:lnTo>
                <a:lnTo>
                  <a:pt x="50800" y="35306"/>
                </a:lnTo>
                <a:lnTo>
                  <a:pt x="38100" y="35306"/>
                </a:lnTo>
                <a:lnTo>
                  <a:pt x="38100" y="15493"/>
                </a:lnTo>
                <a:lnTo>
                  <a:pt x="50800" y="15493"/>
                </a:lnTo>
                <a:lnTo>
                  <a:pt x="50800" y="0"/>
                </a:lnTo>
                <a:close/>
              </a:path>
              <a:path w="152400" h="50800">
                <a:moveTo>
                  <a:pt x="50800" y="15493"/>
                </a:moveTo>
                <a:lnTo>
                  <a:pt x="38100" y="15493"/>
                </a:lnTo>
                <a:lnTo>
                  <a:pt x="38100" y="35306"/>
                </a:lnTo>
                <a:lnTo>
                  <a:pt x="50800" y="35306"/>
                </a:lnTo>
                <a:lnTo>
                  <a:pt x="50800" y="15493"/>
                </a:lnTo>
                <a:close/>
              </a:path>
              <a:path w="152400" h="50800">
                <a:moveTo>
                  <a:pt x="152400" y="15493"/>
                </a:moveTo>
                <a:lnTo>
                  <a:pt x="50800" y="15493"/>
                </a:lnTo>
                <a:lnTo>
                  <a:pt x="50800" y="35306"/>
                </a:lnTo>
                <a:lnTo>
                  <a:pt x="152400" y="35306"/>
                </a:lnTo>
                <a:lnTo>
                  <a:pt x="152400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05961" y="4090161"/>
            <a:ext cx="152400" cy="50800"/>
          </a:xfrm>
          <a:custGeom>
            <a:avLst/>
            <a:gdLst/>
            <a:ahLst/>
            <a:cxnLst/>
            <a:rect l="l" t="t" r="r" b="b"/>
            <a:pathLst>
              <a:path w="152400" h="50800">
                <a:moveTo>
                  <a:pt x="101600" y="0"/>
                </a:moveTo>
                <a:lnTo>
                  <a:pt x="101600" y="50800"/>
                </a:lnTo>
                <a:lnTo>
                  <a:pt x="132587" y="35306"/>
                </a:lnTo>
                <a:lnTo>
                  <a:pt x="114300" y="35306"/>
                </a:lnTo>
                <a:lnTo>
                  <a:pt x="114300" y="15493"/>
                </a:lnTo>
                <a:lnTo>
                  <a:pt x="132587" y="15493"/>
                </a:lnTo>
                <a:lnTo>
                  <a:pt x="101600" y="0"/>
                </a:lnTo>
                <a:close/>
              </a:path>
              <a:path w="152400" h="50800">
                <a:moveTo>
                  <a:pt x="101600" y="15493"/>
                </a:moveTo>
                <a:lnTo>
                  <a:pt x="0" y="15493"/>
                </a:lnTo>
                <a:lnTo>
                  <a:pt x="0" y="35306"/>
                </a:lnTo>
                <a:lnTo>
                  <a:pt x="101600" y="35306"/>
                </a:lnTo>
                <a:lnTo>
                  <a:pt x="101600" y="15493"/>
                </a:lnTo>
                <a:close/>
              </a:path>
              <a:path w="152400" h="50800">
                <a:moveTo>
                  <a:pt x="132587" y="15493"/>
                </a:moveTo>
                <a:lnTo>
                  <a:pt x="114300" y="15493"/>
                </a:lnTo>
                <a:lnTo>
                  <a:pt x="114300" y="35306"/>
                </a:lnTo>
                <a:lnTo>
                  <a:pt x="132587" y="35306"/>
                </a:lnTo>
                <a:lnTo>
                  <a:pt x="152400" y="25400"/>
                </a:lnTo>
                <a:lnTo>
                  <a:pt x="132587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62934" y="4090161"/>
            <a:ext cx="381000" cy="50800"/>
          </a:xfrm>
          <a:custGeom>
            <a:avLst/>
            <a:gdLst/>
            <a:ahLst/>
            <a:cxnLst/>
            <a:rect l="l" t="t" r="r" b="b"/>
            <a:pathLst>
              <a:path w="381000" h="50800">
                <a:moveTo>
                  <a:pt x="50800" y="0"/>
                </a:moveTo>
                <a:lnTo>
                  <a:pt x="0" y="25400"/>
                </a:lnTo>
                <a:lnTo>
                  <a:pt x="50800" y="50800"/>
                </a:lnTo>
                <a:lnTo>
                  <a:pt x="50800" y="35306"/>
                </a:lnTo>
                <a:lnTo>
                  <a:pt x="38100" y="35306"/>
                </a:lnTo>
                <a:lnTo>
                  <a:pt x="38100" y="15493"/>
                </a:lnTo>
                <a:lnTo>
                  <a:pt x="50800" y="15493"/>
                </a:lnTo>
                <a:lnTo>
                  <a:pt x="50800" y="0"/>
                </a:lnTo>
                <a:close/>
              </a:path>
              <a:path w="381000" h="50800">
                <a:moveTo>
                  <a:pt x="50800" y="15493"/>
                </a:moveTo>
                <a:lnTo>
                  <a:pt x="38100" y="15493"/>
                </a:lnTo>
                <a:lnTo>
                  <a:pt x="38100" y="35306"/>
                </a:lnTo>
                <a:lnTo>
                  <a:pt x="50800" y="35306"/>
                </a:lnTo>
                <a:lnTo>
                  <a:pt x="50800" y="15493"/>
                </a:lnTo>
                <a:close/>
              </a:path>
              <a:path w="381000" h="50800">
                <a:moveTo>
                  <a:pt x="381000" y="15493"/>
                </a:moveTo>
                <a:lnTo>
                  <a:pt x="50800" y="15493"/>
                </a:lnTo>
                <a:lnTo>
                  <a:pt x="50800" y="35306"/>
                </a:lnTo>
                <a:lnTo>
                  <a:pt x="381000" y="35306"/>
                </a:lnTo>
                <a:lnTo>
                  <a:pt x="381000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72761" y="4090161"/>
            <a:ext cx="457200" cy="50800"/>
          </a:xfrm>
          <a:custGeom>
            <a:avLst/>
            <a:gdLst/>
            <a:ahLst/>
            <a:cxnLst/>
            <a:rect l="l" t="t" r="r" b="b"/>
            <a:pathLst>
              <a:path w="457200" h="50800">
                <a:moveTo>
                  <a:pt x="406400" y="0"/>
                </a:moveTo>
                <a:lnTo>
                  <a:pt x="406400" y="50800"/>
                </a:lnTo>
                <a:lnTo>
                  <a:pt x="437388" y="35306"/>
                </a:lnTo>
                <a:lnTo>
                  <a:pt x="419100" y="35306"/>
                </a:lnTo>
                <a:lnTo>
                  <a:pt x="419100" y="15493"/>
                </a:lnTo>
                <a:lnTo>
                  <a:pt x="437388" y="15493"/>
                </a:lnTo>
                <a:lnTo>
                  <a:pt x="406400" y="0"/>
                </a:lnTo>
                <a:close/>
              </a:path>
              <a:path w="457200" h="50800">
                <a:moveTo>
                  <a:pt x="406400" y="15493"/>
                </a:moveTo>
                <a:lnTo>
                  <a:pt x="0" y="15493"/>
                </a:lnTo>
                <a:lnTo>
                  <a:pt x="0" y="35306"/>
                </a:lnTo>
                <a:lnTo>
                  <a:pt x="406400" y="35306"/>
                </a:lnTo>
                <a:lnTo>
                  <a:pt x="406400" y="15493"/>
                </a:lnTo>
                <a:close/>
              </a:path>
              <a:path w="457200" h="50800">
                <a:moveTo>
                  <a:pt x="437388" y="15493"/>
                </a:moveTo>
                <a:lnTo>
                  <a:pt x="419100" y="15493"/>
                </a:lnTo>
                <a:lnTo>
                  <a:pt x="419100" y="35306"/>
                </a:lnTo>
                <a:lnTo>
                  <a:pt x="437388" y="35306"/>
                </a:lnTo>
                <a:lnTo>
                  <a:pt x="457200" y="25400"/>
                </a:lnTo>
                <a:lnTo>
                  <a:pt x="437388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087361" y="4090161"/>
            <a:ext cx="1143000" cy="50800"/>
          </a:xfrm>
          <a:custGeom>
            <a:avLst/>
            <a:gdLst/>
            <a:ahLst/>
            <a:cxnLst/>
            <a:rect l="l" t="t" r="r" b="b"/>
            <a:pathLst>
              <a:path w="1143000" h="50800">
                <a:moveTo>
                  <a:pt x="1092200" y="0"/>
                </a:moveTo>
                <a:lnTo>
                  <a:pt x="1092200" y="50800"/>
                </a:lnTo>
                <a:lnTo>
                  <a:pt x="1123188" y="35306"/>
                </a:lnTo>
                <a:lnTo>
                  <a:pt x="1104900" y="35306"/>
                </a:lnTo>
                <a:lnTo>
                  <a:pt x="1104900" y="15493"/>
                </a:lnTo>
                <a:lnTo>
                  <a:pt x="1123188" y="15493"/>
                </a:lnTo>
                <a:lnTo>
                  <a:pt x="1092200" y="0"/>
                </a:lnTo>
                <a:close/>
              </a:path>
              <a:path w="1143000" h="50800">
                <a:moveTo>
                  <a:pt x="1092200" y="15493"/>
                </a:moveTo>
                <a:lnTo>
                  <a:pt x="0" y="15493"/>
                </a:lnTo>
                <a:lnTo>
                  <a:pt x="0" y="35306"/>
                </a:lnTo>
                <a:lnTo>
                  <a:pt x="1092200" y="35306"/>
                </a:lnTo>
                <a:lnTo>
                  <a:pt x="1092200" y="15493"/>
                </a:lnTo>
                <a:close/>
              </a:path>
              <a:path w="1143000" h="50800">
                <a:moveTo>
                  <a:pt x="1123188" y="15493"/>
                </a:moveTo>
                <a:lnTo>
                  <a:pt x="1104900" y="15493"/>
                </a:lnTo>
                <a:lnTo>
                  <a:pt x="1104900" y="35306"/>
                </a:lnTo>
                <a:lnTo>
                  <a:pt x="1123188" y="35306"/>
                </a:lnTo>
                <a:lnTo>
                  <a:pt x="1143000" y="25400"/>
                </a:lnTo>
                <a:lnTo>
                  <a:pt x="1123188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449561" y="4090161"/>
            <a:ext cx="304800" cy="50800"/>
          </a:xfrm>
          <a:custGeom>
            <a:avLst/>
            <a:gdLst/>
            <a:ahLst/>
            <a:cxnLst/>
            <a:rect l="l" t="t" r="r" b="b"/>
            <a:pathLst>
              <a:path w="304800" h="50800">
                <a:moveTo>
                  <a:pt x="254000" y="0"/>
                </a:moveTo>
                <a:lnTo>
                  <a:pt x="254000" y="50800"/>
                </a:lnTo>
                <a:lnTo>
                  <a:pt x="284987" y="35306"/>
                </a:lnTo>
                <a:lnTo>
                  <a:pt x="266700" y="35306"/>
                </a:lnTo>
                <a:lnTo>
                  <a:pt x="266700" y="15493"/>
                </a:lnTo>
                <a:lnTo>
                  <a:pt x="284988" y="15493"/>
                </a:lnTo>
                <a:lnTo>
                  <a:pt x="254000" y="0"/>
                </a:lnTo>
                <a:close/>
              </a:path>
              <a:path w="304800" h="50800">
                <a:moveTo>
                  <a:pt x="254000" y="15493"/>
                </a:moveTo>
                <a:lnTo>
                  <a:pt x="0" y="15493"/>
                </a:lnTo>
                <a:lnTo>
                  <a:pt x="0" y="35306"/>
                </a:lnTo>
                <a:lnTo>
                  <a:pt x="254000" y="35306"/>
                </a:lnTo>
                <a:lnTo>
                  <a:pt x="254000" y="15493"/>
                </a:lnTo>
                <a:close/>
              </a:path>
              <a:path w="304800" h="50800">
                <a:moveTo>
                  <a:pt x="284988" y="15493"/>
                </a:moveTo>
                <a:lnTo>
                  <a:pt x="266700" y="15493"/>
                </a:lnTo>
                <a:lnTo>
                  <a:pt x="266700" y="35306"/>
                </a:lnTo>
                <a:lnTo>
                  <a:pt x="284987" y="35306"/>
                </a:lnTo>
                <a:lnTo>
                  <a:pt x="304800" y="25400"/>
                </a:lnTo>
                <a:lnTo>
                  <a:pt x="284988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30361" y="4090161"/>
            <a:ext cx="304800" cy="50800"/>
          </a:xfrm>
          <a:custGeom>
            <a:avLst/>
            <a:gdLst/>
            <a:ahLst/>
            <a:cxnLst/>
            <a:rect l="l" t="t" r="r" b="b"/>
            <a:pathLst>
              <a:path w="304800" h="50800">
                <a:moveTo>
                  <a:pt x="50800" y="0"/>
                </a:moveTo>
                <a:lnTo>
                  <a:pt x="0" y="25400"/>
                </a:lnTo>
                <a:lnTo>
                  <a:pt x="50800" y="50800"/>
                </a:lnTo>
                <a:lnTo>
                  <a:pt x="50800" y="35306"/>
                </a:lnTo>
                <a:lnTo>
                  <a:pt x="38100" y="35306"/>
                </a:lnTo>
                <a:lnTo>
                  <a:pt x="38100" y="15493"/>
                </a:lnTo>
                <a:lnTo>
                  <a:pt x="50800" y="15493"/>
                </a:lnTo>
                <a:lnTo>
                  <a:pt x="50800" y="0"/>
                </a:lnTo>
                <a:close/>
              </a:path>
              <a:path w="304800" h="50800">
                <a:moveTo>
                  <a:pt x="50800" y="15493"/>
                </a:moveTo>
                <a:lnTo>
                  <a:pt x="38100" y="15493"/>
                </a:lnTo>
                <a:lnTo>
                  <a:pt x="38100" y="35306"/>
                </a:lnTo>
                <a:lnTo>
                  <a:pt x="50800" y="35306"/>
                </a:lnTo>
                <a:lnTo>
                  <a:pt x="50800" y="15493"/>
                </a:lnTo>
                <a:close/>
              </a:path>
              <a:path w="304800" h="50800">
                <a:moveTo>
                  <a:pt x="304800" y="15493"/>
                </a:moveTo>
                <a:lnTo>
                  <a:pt x="50800" y="15493"/>
                </a:lnTo>
                <a:lnTo>
                  <a:pt x="50800" y="35306"/>
                </a:lnTo>
                <a:lnTo>
                  <a:pt x="304800" y="35306"/>
                </a:lnTo>
                <a:lnTo>
                  <a:pt x="304800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34534" y="4090161"/>
            <a:ext cx="1066800" cy="50800"/>
          </a:xfrm>
          <a:custGeom>
            <a:avLst/>
            <a:gdLst/>
            <a:ahLst/>
            <a:cxnLst/>
            <a:rect l="l" t="t" r="r" b="b"/>
            <a:pathLst>
              <a:path w="1066800" h="50800">
                <a:moveTo>
                  <a:pt x="50800" y="0"/>
                </a:moveTo>
                <a:lnTo>
                  <a:pt x="0" y="25400"/>
                </a:lnTo>
                <a:lnTo>
                  <a:pt x="50800" y="50800"/>
                </a:lnTo>
                <a:lnTo>
                  <a:pt x="50800" y="35306"/>
                </a:lnTo>
                <a:lnTo>
                  <a:pt x="38100" y="35306"/>
                </a:lnTo>
                <a:lnTo>
                  <a:pt x="38100" y="15493"/>
                </a:lnTo>
                <a:lnTo>
                  <a:pt x="50800" y="15493"/>
                </a:lnTo>
                <a:lnTo>
                  <a:pt x="50800" y="0"/>
                </a:lnTo>
                <a:close/>
              </a:path>
              <a:path w="1066800" h="50800">
                <a:moveTo>
                  <a:pt x="50800" y="15493"/>
                </a:moveTo>
                <a:lnTo>
                  <a:pt x="38100" y="15493"/>
                </a:lnTo>
                <a:lnTo>
                  <a:pt x="38100" y="35306"/>
                </a:lnTo>
                <a:lnTo>
                  <a:pt x="50800" y="35306"/>
                </a:lnTo>
                <a:lnTo>
                  <a:pt x="50800" y="15493"/>
                </a:lnTo>
                <a:close/>
              </a:path>
              <a:path w="1066800" h="50800">
                <a:moveTo>
                  <a:pt x="1066800" y="15493"/>
                </a:moveTo>
                <a:lnTo>
                  <a:pt x="50800" y="15493"/>
                </a:lnTo>
                <a:lnTo>
                  <a:pt x="50800" y="35306"/>
                </a:lnTo>
                <a:lnTo>
                  <a:pt x="1066800" y="35306"/>
                </a:lnTo>
                <a:lnTo>
                  <a:pt x="1066800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834894" y="1554226"/>
            <a:ext cx="10147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55" dirty="0">
                <a:latin typeface="Verdana"/>
                <a:cs typeface="Verdana"/>
              </a:rPr>
              <a:t>Gamma</a:t>
            </a:r>
            <a:r>
              <a:rPr sz="1200" b="1" spc="-145" dirty="0">
                <a:latin typeface="Verdana"/>
                <a:cs typeface="Verdana"/>
              </a:rPr>
              <a:t> </a:t>
            </a:r>
            <a:r>
              <a:rPr sz="1200" b="1" spc="-140" dirty="0">
                <a:latin typeface="Verdana"/>
                <a:cs typeface="Verdana"/>
              </a:rPr>
              <a:t>Rays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79097" y="1554226"/>
            <a:ext cx="525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05" dirty="0">
                <a:latin typeface="Verdana"/>
                <a:cs typeface="Verdana"/>
              </a:rPr>
              <a:t>X</a:t>
            </a:r>
            <a:r>
              <a:rPr sz="1200" b="1" spc="-75" dirty="0">
                <a:latin typeface="Verdana"/>
                <a:cs typeface="Verdana"/>
              </a:rPr>
              <a:t>-</a:t>
            </a:r>
            <a:r>
              <a:rPr sz="1200" b="1" spc="-140" dirty="0">
                <a:latin typeface="Verdana"/>
                <a:cs typeface="Verdana"/>
              </a:rPr>
              <a:t>Rays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248669" y="1554226"/>
            <a:ext cx="586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45" dirty="0">
                <a:latin typeface="Verdana"/>
                <a:cs typeface="Verdana"/>
              </a:rPr>
              <a:t>Infrared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921630" y="1554226"/>
            <a:ext cx="1083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69850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Verdana"/>
                <a:cs typeface="Verdana"/>
              </a:rPr>
              <a:t>Ultra- </a:t>
            </a:r>
            <a:r>
              <a:rPr sz="1200" b="1" spc="-110" dirty="0">
                <a:latin typeface="Verdana"/>
                <a:cs typeface="Verdana"/>
              </a:rPr>
              <a:t>Visible  violet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292944" y="1554226"/>
            <a:ext cx="1188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4604">
              <a:lnSpc>
                <a:spcPct val="100000"/>
              </a:lnSpc>
              <a:spcBef>
                <a:spcPts val="100"/>
              </a:spcBef>
              <a:tabLst>
                <a:tab pos="699770" algn="l"/>
                <a:tab pos="736600" algn="l"/>
              </a:tabLst>
            </a:pPr>
            <a:r>
              <a:rPr sz="1200" b="1" spc="-80" dirty="0">
                <a:latin typeface="Verdana"/>
                <a:cs typeface="Verdana"/>
              </a:rPr>
              <a:t>Micro</a:t>
            </a:r>
            <a:r>
              <a:rPr sz="1200" b="1" spc="-75" dirty="0">
                <a:latin typeface="Verdana"/>
                <a:cs typeface="Verdana"/>
              </a:rPr>
              <a:t>-		</a:t>
            </a:r>
            <a:r>
              <a:rPr sz="1200" b="1" spc="-95" dirty="0">
                <a:latin typeface="Verdana"/>
                <a:cs typeface="Verdana"/>
              </a:rPr>
              <a:t>Radar  </a:t>
            </a:r>
            <a:r>
              <a:rPr sz="1200" b="1" spc="-110" dirty="0">
                <a:latin typeface="Verdana"/>
                <a:cs typeface="Verdana"/>
              </a:rPr>
              <a:t>waves</a:t>
            </a:r>
            <a:r>
              <a:rPr sz="1200" b="1" dirty="0">
                <a:latin typeface="Verdana"/>
                <a:cs typeface="Verdana"/>
              </a:rPr>
              <a:t>	</a:t>
            </a:r>
            <a:r>
              <a:rPr sz="1200" b="1" spc="-110" dirty="0">
                <a:latin typeface="Verdana"/>
                <a:cs typeface="Verdana"/>
              </a:rPr>
              <a:t>waves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765793" y="1554226"/>
            <a:ext cx="1129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87630">
              <a:lnSpc>
                <a:spcPct val="100000"/>
              </a:lnSpc>
              <a:spcBef>
                <a:spcPts val="100"/>
              </a:spcBef>
              <a:tabLst>
                <a:tab pos="642620" algn="l"/>
              </a:tabLst>
            </a:pPr>
            <a:r>
              <a:rPr sz="1200" b="1" spc="-200" dirty="0">
                <a:latin typeface="Verdana"/>
                <a:cs typeface="Verdana"/>
              </a:rPr>
              <a:t>TV	</a:t>
            </a:r>
            <a:r>
              <a:rPr sz="1200" b="1" spc="-105" dirty="0">
                <a:latin typeface="Verdana"/>
                <a:cs typeface="Verdana"/>
              </a:rPr>
              <a:t>Radio  </a:t>
            </a:r>
            <a:r>
              <a:rPr sz="1200" b="1" spc="-110" dirty="0">
                <a:latin typeface="Verdana"/>
                <a:cs typeface="Verdana"/>
              </a:rPr>
              <a:t>waves</a:t>
            </a:r>
            <a:r>
              <a:rPr sz="1200" b="1" dirty="0">
                <a:latin typeface="Verdana"/>
                <a:cs typeface="Verdana"/>
              </a:rPr>
              <a:t>	</a:t>
            </a:r>
            <a:r>
              <a:rPr sz="1200" b="1" spc="-110" dirty="0">
                <a:latin typeface="Verdana"/>
                <a:cs typeface="Verdana"/>
              </a:rPr>
              <a:t>waves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639561" y="1981961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791961" y="1981961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487161" y="17533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152400" y="22860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91961" y="17533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228600"/>
                </a:moveTo>
                <a:lnTo>
                  <a:pt x="1524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139694" y="2545207"/>
            <a:ext cx="1198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10" dirty="0">
                <a:latin typeface="Verdana"/>
                <a:cs typeface="Verdana"/>
              </a:rPr>
              <a:t>Wavelength</a:t>
            </a:r>
            <a:r>
              <a:rPr sz="1200" b="1" spc="-145" dirty="0">
                <a:latin typeface="Verdana"/>
                <a:cs typeface="Verdana"/>
              </a:rPr>
              <a:t> </a:t>
            </a:r>
            <a:r>
              <a:rPr sz="1200" b="1" spc="-180" dirty="0">
                <a:latin typeface="Verdana"/>
                <a:cs typeface="Verdana"/>
              </a:rPr>
              <a:t>(m)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995161" y="4648961"/>
            <a:ext cx="50800" cy="762000"/>
          </a:xfrm>
          <a:custGeom>
            <a:avLst/>
            <a:gdLst/>
            <a:ahLst/>
            <a:cxnLst/>
            <a:rect l="l" t="t" r="r" b="b"/>
            <a:pathLst>
              <a:path w="50800" h="762000">
                <a:moveTo>
                  <a:pt x="35305" y="38100"/>
                </a:moveTo>
                <a:lnTo>
                  <a:pt x="15493" y="38100"/>
                </a:lnTo>
                <a:lnTo>
                  <a:pt x="15493" y="762000"/>
                </a:lnTo>
                <a:lnTo>
                  <a:pt x="35305" y="762000"/>
                </a:lnTo>
                <a:lnTo>
                  <a:pt x="35305" y="38100"/>
                </a:lnTo>
                <a:close/>
              </a:path>
              <a:path w="50800" h="762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762000">
                <a:moveTo>
                  <a:pt x="44450" y="38100"/>
                </a:moveTo>
                <a:lnTo>
                  <a:pt x="35305" y="38100"/>
                </a:lnTo>
                <a:lnTo>
                  <a:pt x="35305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04761" y="4644390"/>
            <a:ext cx="50800" cy="759460"/>
          </a:xfrm>
          <a:custGeom>
            <a:avLst/>
            <a:gdLst/>
            <a:ahLst/>
            <a:cxnLst/>
            <a:rect l="l" t="t" r="r" b="b"/>
            <a:pathLst>
              <a:path w="50800" h="759460">
                <a:moveTo>
                  <a:pt x="35306" y="38100"/>
                </a:moveTo>
                <a:lnTo>
                  <a:pt x="15494" y="38100"/>
                </a:lnTo>
                <a:lnTo>
                  <a:pt x="15494" y="758952"/>
                </a:lnTo>
                <a:lnTo>
                  <a:pt x="35306" y="758952"/>
                </a:lnTo>
                <a:lnTo>
                  <a:pt x="35306" y="38100"/>
                </a:lnTo>
                <a:close/>
              </a:path>
              <a:path w="50800" h="759460">
                <a:moveTo>
                  <a:pt x="25400" y="0"/>
                </a:moveTo>
                <a:lnTo>
                  <a:pt x="0" y="50800"/>
                </a:lnTo>
                <a:lnTo>
                  <a:pt x="15494" y="50800"/>
                </a:lnTo>
                <a:lnTo>
                  <a:pt x="15494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759460">
                <a:moveTo>
                  <a:pt x="44450" y="38100"/>
                </a:moveTo>
                <a:lnTo>
                  <a:pt x="35306" y="38100"/>
                </a:lnTo>
                <a:lnTo>
                  <a:pt x="35306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47161" y="4648961"/>
            <a:ext cx="50800" cy="762000"/>
          </a:xfrm>
          <a:custGeom>
            <a:avLst/>
            <a:gdLst/>
            <a:ahLst/>
            <a:cxnLst/>
            <a:rect l="l" t="t" r="r" b="b"/>
            <a:pathLst>
              <a:path w="50800" h="762000">
                <a:moveTo>
                  <a:pt x="35306" y="38100"/>
                </a:moveTo>
                <a:lnTo>
                  <a:pt x="15493" y="38100"/>
                </a:lnTo>
                <a:lnTo>
                  <a:pt x="15493" y="762000"/>
                </a:lnTo>
                <a:lnTo>
                  <a:pt x="35306" y="762000"/>
                </a:lnTo>
                <a:lnTo>
                  <a:pt x="35306" y="38100"/>
                </a:lnTo>
                <a:close/>
              </a:path>
              <a:path w="50800" h="762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762000">
                <a:moveTo>
                  <a:pt x="44450" y="38100"/>
                </a:moveTo>
                <a:lnTo>
                  <a:pt x="35306" y="38100"/>
                </a:lnTo>
                <a:lnTo>
                  <a:pt x="35306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699761" y="4648961"/>
            <a:ext cx="50800" cy="381000"/>
          </a:xfrm>
          <a:custGeom>
            <a:avLst/>
            <a:gdLst/>
            <a:ahLst/>
            <a:cxnLst/>
            <a:rect l="l" t="t" r="r" b="b"/>
            <a:pathLst>
              <a:path w="50800" h="381000">
                <a:moveTo>
                  <a:pt x="35305" y="38100"/>
                </a:moveTo>
                <a:lnTo>
                  <a:pt x="15493" y="38100"/>
                </a:lnTo>
                <a:lnTo>
                  <a:pt x="15493" y="381000"/>
                </a:lnTo>
                <a:lnTo>
                  <a:pt x="35305" y="381000"/>
                </a:lnTo>
                <a:lnTo>
                  <a:pt x="35305" y="38100"/>
                </a:lnTo>
                <a:close/>
              </a:path>
              <a:path w="50800" h="381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81000">
                <a:moveTo>
                  <a:pt x="44450" y="38100"/>
                </a:moveTo>
                <a:lnTo>
                  <a:pt x="35305" y="38100"/>
                </a:lnTo>
                <a:lnTo>
                  <a:pt x="35305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6416928" y="5365241"/>
            <a:ext cx="604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635" marR="5080" indent="-128270">
              <a:lnSpc>
                <a:spcPct val="100000"/>
              </a:lnSpc>
              <a:spcBef>
                <a:spcPts val="100"/>
              </a:spcBef>
            </a:pPr>
            <a:r>
              <a:rPr sz="1200" b="1" spc="-70" dirty="0">
                <a:latin typeface="Verdana"/>
                <a:cs typeface="Verdana"/>
              </a:rPr>
              <a:t>Nd:YAG  </a:t>
            </a:r>
            <a:r>
              <a:rPr sz="1200" b="1" spc="-190" dirty="0">
                <a:latin typeface="Verdana"/>
                <a:cs typeface="Verdana"/>
              </a:rPr>
              <a:t>1064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389109" y="4984242"/>
            <a:ext cx="439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8509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Verdana"/>
                <a:cs typeface="Verdana"/>
              </a:rPr>
              <a:t>CO</a:t>
            </a:r>
            <a:r>
              <a:rPr sz="1200" b="1" spc="-37" baseline="-20833" dirty="0">
                <a:latin typeface="Verdana"/>
                <a:cs typeface="Verdana"/>
              </a:rPr>
              <a:t>2  </a:t>
            </a:r>
            <a:r>
              <a:rPr sz="1200" b="1" spc="-190" dirty="0">
                <a:latin typeface="Verdana"/>
                <a:cs typeface="Verdana"/>
              </a:rPr>
              <a:t>10600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139694" y="4984242"/>
            <a:ext cx="370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" marR="5080" indent="-43180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latin typeface="Verdana"/>
                <a:cs typeface="Verdana"/>
              </a:rPr>
              <a:t>XeCl  </a:t>
            </a:r>
            <a:r>
              <a:rPr sz="1200" b="1" spc="-185" dirty="0">
                <a:latin typeface="Verdana"/>
                <a:cs typeface="Verdana"/>
              </a:rPr>
              <a:t>308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834894" y="5365241"/>
            <a:ext cx="269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b="1" spc="-204" dirty="0">
                <a:latin typeface="Verdana"/>
                <a:cs typeface="Verdana"/>
              </a:rPr>
              <a:t>KrF  </a:t>
            </a:r>
            <a:r>
              <a:rPr sz="1200" b="1" spc="-190" dirty="0">
                <a:latin typeface="Verdana"/>
                <a:cs typeface="Verdana"/>
              </a:rPr>
              <a:t>248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444875" y="5365241"/>
            <a:ext cx="13144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342900">
              <a:lnSpc>
                <a:spcPct val="100000"/>
              </a:lnSpc>
              <a:spcBef>
                <a:spcPts val="100"/>
              </a:spcBef>
              <a:tabLst>
                <a:tab pos="837565" algn="l"/>
              </a:tabLst>
            </a:pPr>
            <a:r>
              <a:rPr sz="1200" b="1" spc="-130" dirty="0">
                <a:latin typeface="Verdana"/>
                <a:cs typeface="Verdana"/>
              </a:rPr>
              <a:t>Ar	</a:t>
            </a:r>
            <a:r>
              <a:rPr sz="1200" b="1" spc="-95" dirty="0">
                <a:latin typeface="Verdana"/>
                <a:cs typeface="Verdana"/>
              </a:rPr>
              <a:t>2</a:t>
            </a:r>
            <a:r>
              <a:rPr sz="1200" b="1" spc="-95" dirty="0">
                <a:latin typeface="Symbol"/>
                <a:cs typeface="Symbol"/>
              </a:rPr>
              <a:t></a:t>
            </a:r>
            <a:r>
              <a:rPr sz="1200" b="1" spc="-95" dirty="0">
                <a:latin typeface="Times New Roman"/>
                <a:cs typeface="Times New Roman"/>
              </a:rPr>
              <a:t> </a:t>
            </a:r>
            <a:r>
              <a:rPr sz="1200" b="1" spc="-200" dirty="0">
                <a:latin typeface="Verdana"/>
                <a:cs typeface="Verdana"/>
              </a:rPr>
              <a:t>488/515</a:t>
            </a:r>
            <a:r>
              <a:rPr sz="1200" b="1" dirty="0">
                <a:latin typeface="Verdana"/>
                <a:cs typeface="Verdana"/>
              </a:rPr>
              <a:t>	</a:t>
            </a:r>
            <a:r>
              <a:rPr sz="1200" b="1" spc="-105" dirty="0">
                <a:latin typeface="Verdana"/>
                <a:cs typeface="Verdana"/>
              </a:rPr>
              <a:t>Nd:YA</a:t>
            </a:r>
            <a:endParaRPr sz="1200">
              <a:latin typeface="Verdana"/>
              <a:cs typeface="Verdana"/>
            </a:endParaRPr>
          </a:p>
          <a:p>
            <a:pPr marL="838200">
              <a:lnSpc>
                <a:spcPct val="100000"/>
              </a:lnSpc>
            </a:pPr>
            <a:r>
              <a:rPr sz="1200" b="1" spc="30" dirty="0">
                <a:latin typeface="Verdana"/>
                <a:cs typeface="Verdana"/>
              </a:rPr>
              <a:t>G</a:t>
            </a:r>
            <a:endParaRPr sz="1200">
              <a:latin typeface="Verdana"/>
              <a:cs typeface="Verdana"/>
            </a:endParaRPr>
          </a:p>
          <a:p>
            <a:pPr marR="85090" algn="r">
              <a:lnSpc>
                <a:spcPct val="100000"/>
              </a:lnSpc>
            </a:pPr>
            <a:r>
              <a:rPr sz="1200" b="1" spc="-190" dirty="0">
                <a:latin typeface="Verdana"/>
                <a:cs typeface="Verdana"/>
              </a:rPr>
              <a:t>532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242561" y="4648961"/>
            <a:ext cx="50800" cy="762000"/>
          </a:xfrm>
          <a:custGeom>
            <a:avLst/>
            <a:gdLst/>
            <a:ahLst/>
            <a:cxnLst/>
            <a:rect l="l" t="t" r="r" b="b"/>
            <a:pathLst>
              <a:path w="50800" h="762000">
                <a:moveTo>
                  <a:pt x="35305" y="38100"/>
                </a:moveTo>
                <a:lnTo>
                  <a:pt x="15493" y="38100"/>
                </a:lnTo>
                <a:lnTo>
                  <a:pt x="15493" y="762000"/>
                </a:lnTo>
                <a:lnTo>
                  <a:pt x="35305" y="762000"/>
                </a:lnTo>
                <a:lnTo>
                  <a:pt x="35305" y="38100"/>
                </a:lnTo>
                <a:close/>
              </a:path>
              <a:path w="50800" h="762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762000">
                <a:moveTo>
                  <a:pt x="44450" y="38100"/>
                </a:moveTo>
                <a:lnTo>
                  <a:pt x="35305" y="38100"/>
                </a:lnTo>
                <a:lnTo>
                  <a:pt x="35305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36238" y="4644390"/>
            <a:ext cx="50800" cy="759460"/>
          </a:xfrm>
          <a:custGeom>
            <a:avLst/>
            <a:gdLst/>
            <a:ahLst/>
            <a:cxnLst/>
            <a:rect l="l" t="t" r="r" b="b"/>
            <a:pathLst>
              <a:path w="50800" h="759460">
                <a:moveTo>
                  <a:pt x="35306" y="38100"/>
                </a:moveTo>
                <a:lnTo>
                  <a:pt x="15494" y="38100"/>
                </a:lnTo>
                <a:lnTo>
                  <a:pt x="15494" y="758952"/>
                </a:lnTo>
                <a:lnTo>
                  <a:pt x="35306" y="758952"/>
                </a:lnTo>
                <a:lnTo>
                  <a:pt x="35306" y="38100"/>
                </a:lnTo>
                <a:close/>
              </a:path>
              <a:path w="50800" h="759460">
                <a:moveTo>
                  <a:pt x="25400" y="0"/>
                </a:moveTo>
                <a:lnTo>
                  <a:pt x="0" y="50800"/>
                </a:lnTo>
                <a:lnTo>
                  <a:pt x="15494" y="50800"/>
                </a:lnTo>
                <a:lnTo>
                  <a:pt x="15494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759460">
                <a:moveTo>
                  <a:pt x="44450" y="38100"/>
                </a:moveTo>
                <a:lnTo>
                  <a:pt x="35306" y="38100"/>
                </a:lnTo>
                <a:lnTo>
                  <a:pt x="35306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251961" y="4648961"/>
            <a:ext cx="50800" cy="381000"/>
          </a:xfrm>
          <a:custGeom>
            <a:avLst/>
            <a:gdLst/>
            <a:ahLst/>
            <a:cxnLst/>
            <a:rect l="l" t="t" r="r" b="b"/>
            <a:pathLst>
              <a:path w="50800" h="381000">
                <a:moveTo>
                  <a:pt x="35305" y="38100"/>
                </a:moveTo>
                <a:lnTo>
                  <a:pt x="15493" y="38100"/>
                </a:lnTo>
                <a:lnTo>
                  <a:pt x="15493" y="381000"/>
                </a:lnTo>
                <a:lnTo>
                  <a:pt x="35305" y="381000"/>
                </a:lnTo>
                <a:lnTo>
                  <a:pt x="35305" y="38100"/>
                </a:lnTo>
                <a:close/>
              </a:path>
              <a:path w="50800" h="381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81000">
                <a:moveTo>
                  <a:pt x="44450" y="38100"/>
                </a:moveTo>
                <a:lnTo>
                  <a:pt x="35305" y="38100"/>
                </a:lnTo>
                <a:lnTo>
                  <a:pt x="35305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662934" y="373456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320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230361" y="373456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320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054475" y="3606573"/>
            <a:ext cx="3046730" cy="59499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685800">
              <a:lnSpc>
                <a:spcPct val="100000"/>
              </a:lnSpc>
              <a:spcBef>
                <a:spcPts val="740"/>
              </a:spcBef>
            </a:pPr>
            <a:r>
              <a:rPr sz="1600" b="1" i="1" spc="-170" dirty="0">
                <a:solidFill>
                  <a:srgbClr val="FF3300"/>
                </a:solidFill>
                <a:latin typeface="Verdana"/>
                <a:cs typeface="Verdana"/>
              </a:rPr>
              <a:t>Retinal </a:t>
            </a:r>
            <a:r>
              <a:rPr sz="1600" b="1" i="1" spc="-150" dirty="0">
                <a:solidFill>
                  <a:srgbClr val="FF3300"/>
                </a:solidFill>
                <a:latin typeface="Verdana"/>
                <a:cs typeface="Verdana"/>
              </a:rPr>
              <a:t>Hazard</a:t>
            </a:r>
            <a:r>
              <a:rPr sz="1600" b="1" i="1" spc="5" dirty="0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sz="1600" b="1" i="1" spc="-150" dirty="0">
                <a:solidFill>
                  <a:srgbClr val="FF3300"/>
                </a:solidFill>
                <a:latin typeface="Verdana"/>
                <a:cs typeface="Verdana"/>
              </a:rPr>
              <a:t>Region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84"/>
              </a:spcBef>
              <a:tabLst>
                <a:tab pos="2057400" algn="l"/>
              </a:tabLst>
            </a:pPr>
            <a:r>
              <a:rPr sz="1200" b="1" spc="-105" dirty="0">
                <a:latin typeface="Verdana"/>
                <a:cs typeface="Verdana"/>
              </a:rPr>
              <a:t>Visible	</a:t>
            </a:r>
            <a:r>
              <a:rPr sz="1200" b="1" spc="-95" dirty="0">
                <a:latin typeface="Verdana"/>
                <a:cs typeface="Verdana"/>
              </a:rPr>
              <a:t>Near</a:t>
            </a:r>
            <a:r>
              <a:rPr sz="1200" b="1" spc="-135" dirty="0">
                <a:latin typeface="Verdana"/>
                <a:cs typeface="Verdana"/>
              </a:rPr>
              <a:t> </a:t>
            </a:r>
            <a:r>
              <a:rPr sz="1200" b="1" spc="-145" dirty="0">
                <a:latin typeface="Verdana"/>
                <a:cs typeface="Verdana"/>
              </a:rPr>
              <a:t>Infrared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672078" y="3772661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7150"/>
                </a:lnTo>
                <a:lnTo>
                  <a:pt x="57150" y="57150"/>
                </a:lnTo>
                <a:lnTo>
                  <a:pt x="57150" y="19050"/>
                </a:lnTo>
                <a:lnTo>
                  <a:pt x="76200" y="19050"/>
                </a:lnTo>
                <a:lnTo>
                  <a:pt x="76200" y="0"/>
                </a:lnTo>
                <a:close/>
              </a:path>
              <a:path w="990600" h="76200">
                <a:moveTo>
                  <a:pt x="76200" y="19050"/>
                </a:moveTo>
                <a:lnTo>
                  <a:pt x="57150" y="19050"/>
                </a:lnTo>
                <a:lnTo>
                  <a:pt x="57150" y="57150"/>
                </a:lnTo>
                <a:lnTo>
                  <a:pt x="76200" y="57150"/>
                </a:lnTo>
                <a:lnTo>
                  <a:pt x="76200" y="19050"/>
                </a:lnTo>
                <a:close/>
              </a:path>
              <a:path w="990600" h="76200">
                <a:moveTo>
                  <a:pt x="990600" y="19050"/>
                </a:moveTo>
                <a:lnTo>
                  <a:pt x="76200" y="19050"/>
                </a:lnTo>
                <a:lnTo>
                  <a:pt x="76200" y="57150"/>
                </a:lnTo>
                <a:lnTo>
                  <a:pt x="990600" y="57150"/>
                </a:lnTo>
                <a:lnTo>
                  <a:pt x="990600" y="190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002018" y="3772661"/>
            <a:ext cx="1219200" cy="76200"/>
          </a:xfrm>
          <a:custGeom>
            <a:avLst/>
            <a:gdLst/>
            <a:ahLst/>
            <a:cxnLst/>
            <a:rect l="l" t="t" r="r" b="b"/>
            <a:pathLst>
              <a:path w="1219200" h="76200">
                <a:moveTo>
                  <a:pt x="1143000" y="0"/>
                </a:moveTo>
                <a:lnTo>
                  <a:pt x="1143000" y="76200"/>
                </a:lnTo>
                <a:lnTo>
                  <a:pt x="1181100" y="57150"/>
                </a:lnTo>
                <a:lnTo>
                  <a:pt x="1162050" y="57150"/>
                </a:lnTo>
                <a:lnTo>
                  <a:pt x="1162050" y="19050"/>
                </a:lnTo>
                <a:lnTo>
                  <a:pt x="1181100" y="19050"/>
                </a:lnTo>
                <a:lnTo>
                  <a:pt x="1143000" y="0"/>
                </a:lnTo>
                <a:close/>
              </a:path>
              <a:path w="1219200" h="76200">
                <a:moveTo>
                  <a:pt x="1143000" y="19050"/>
                </a:moveTo>
                <a:lnTo>
                  <a:pt x="0" y="19050"/>
                </a:lnTo>
                <a:lnTo>
                  <a:pt x="0" y="57150"/>
                </a:lnTo>
                <a:lnTo>
                  <a:pt x="1143000" y="57150"/>
                </a:lnTo>
                <a:lnTo>
                  <a:pt x="1143000" y="19050"/>
                </a:lnTo>
                <a:close/>
              </a:path>
              <a:path w="1219200" h="76200">
                <a:moveTo>
                  <a:pt x="1181100" y="19050"/>
                </a:moveTo>
                <a:lnTo>
                  <a:pt x="1162050" y="19050"/>
                </a:lnTo>
                <a:lnTo>
                  <a:pt x="1162050" y="57150"/>
                </a:lnTo>
                <a:lnTo>
                  <a:pt x="1181100" y="57150"/>
                </a:lnTo>
                <a:lnTo>
                  <a:pt x="1219200" y="38100"/>
                </a:lnTo>
                <a:lnTo>
                  <a:pt x="1181100" y="190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66361" y="4648961"/>
            <a:ext cx="50800" cy="609600"/>
          </a:xfrm>
          <a:custGeom>
            <a:avLst/>
            <a:gdLst/>
            <a:ahLst/>
            <a:cxnLst/>
            <a:rect l="l" t="t" r="r" b="b"/>
            <a:pathLst>
              <a:path w="50800" h="609600">
                <a:moveTo>
                  <a:pt x="35305" y="38100"/>
                </a:moveTo>
                <a:lnTo>
                  <a:pt x="15493" y="38100"/>
                </a:lnTo>
                <a:lnTo>
                  <a:pt x="15493" y="609600"/>
                </a:lnTo>
                <a:lnTo>
                  <a:pt x="35305" y="609600"/>
                </a:lnTo>
                <a:lnTo>
                  <a:pt x="35305" y="38100"/>
                </a:lnTo>
                <a:close/>
              </a:path>
              <a:path w="50800" h="6096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609600">
                <a:moveTo>
                  <a:pt x="44450" y="38100"/>
                </a:moveTo>
                <a:lnTo>
                  <a:pt x="35305" y="38100"/>
                </a:lnTo>
                <a:lnTo>
                  <a:pt x="35305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2530094" y="4984242"/>
            <a:ext cx="269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200" b="1" spc="-155" dirty="0">
                <a:latin typeface="Verdana"/>
                <a:cs typeface="Verdana"/>
              </a:rPr>
              <a:t>ArF  </a:t>
            </a:r>
            <a:r>
              <a:rPr sz="1200" b="1" spc="-190" dirty="0">
                <a:latin typeface="Verdana"/>
                <a:cs typeface="Verdana"/>
              </a:rPr>
              <a:t>193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642361" y="4648961"/>
            <a:ext cx="50800" cy="381000"/>
          </a:xfrm>
          <a:custGeom>
            <a:avLst/>
            <a:gdLst/>
            <a:ahLst/>
            <a:cxnLst/>
            <a:rect l="l" t="t" r="r" b="b"/>
            <a:pathLst>
              <a:path w="50800" h="381000">
                <a:moveTo>
                  <a:pt x="35306" y="38100"/>
                </a:moveTo>
                <a:lnTo>
                  <a:pt x="15493" y="38100"/>
                </a:lnTo>
                <a:lnTo>
                  <a:pt x="15493" y="381000"/>
                </a:lnTo>
                <a:lnTo>
                  <a:pt x="35306" y="381000"/>
                </a:lnTo>
                <a:lnTo>
                  <a:pt x="35306" y="38100"/>
                </a:lnTo>
                <a:close/>
              </a:path>
              <a:path w="50800" h="381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81000">
                <a:moveTo>
                  <a:pt x="44450" y="38100"/>
                </a:moveTo>
                <a:lnTo>
                  <a:pt x="35306" y="38100"/>
                </a:lnTo>
                <a:lnTo>
                  <a:pt x="35306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576561" y="4648961"/>
            <a:ext cx="50800" cy="381000"/>
          </a:xfrm>
          <a:custGeom>
            <a:avLst/>
            <a:gdLst/>
            <a:ahLst/>
            <a:cxnLst/>
            <a:rect l="l" t="t" r="r" b="b"/>
            <a:pathLst>
              <a:path w="50800" h="381000">
                <a:moveTo>
                  <a:pt x="35306" y="38100"/>
                </a:moveTo>
                <a:lnTo>
                  <a:pt x="15494" y="38100"/>
                </a:lnTo>
                <a:lnTo>
                  <a:pt x="15494" y="381000"/>
                </a:lnTo>
                <a:lnTo>
                  <a:pt x="35306" y="381000"/>
                </a:lnTo>
                <a:lnTo>
                  <a:pt x="35306" y="38100"/>
                </a:lnTo>
                <a:close/>
              </a:path>
              <a:path w="50800" h="381000">
                <a:moveTo>
                  <a:pt x="25400" y="0"/>
                </a:moveTo>
                <a:lnTo>
                  <a:pt x="0" y="50800"/>
                </a:lnTo>
                <a:lnTo>
                  <a:pt x="15494" y="50800"/>
                </a:lnTo>
                <a:lnTo>
                  <a:pt x="15494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81000">
                <a:moveTo>
                  <a:pt x="44450" y="38100"/>
                </a:moveTo>
                <a:lnTo>
                  <a:pt x="35306" y="38100"/>
                </a:lnTo>
                <a:lnTo>
                  <a:pt x="35306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950329" y="4754956"/>
            <a:ext cx="2348865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14" dirty="0">
                <a:latin typeface="Verdana"/>
                <a:cs typeface="Verdana"/>
              </a:rPr>
              <a:t>Wavelength</a:t>
            </a:r>
            <a:r>
              <a:rPr sz="1200" b="1" spc="-95" dirty="0">
                <a:latin typeface="Verdana"/>
                <a:cs typeface="Verdana"/>
              </a:rPr>
              <a:t> </a:t>
            </a:r>
            <a:r>
              <a:rPr sz="1200" b="1" spc="-170" dirty="0">
                <a:latin typeface="Verdana"/>
                <a:cs typeface="Verdana"/>
              </a:rPr>
              <a:t>(nm)</a:t>
            </a:r>
            <a:endParaRPr sz="1200">
              <a:latin typeface="Verdana"/>
              <a:cs typeface="Verdana"/>
            </a:endParaRPr>
          </a:p>
          <a:p>
            <a:pPr marL="1571625" marR="5080" indent="-428625">
              <a:lnSpc>
                <a:spcPct val="100000"/>
              </a:lnSpc>
              <a:spcBef>
                <a:spcPts val="965"/>
              </a:spcBef>
            </a:pPr>
            <a:r>
              <a:rPr sz="1200" b="1" spc="-80" dirty="0">
                <a:latin typeface="Verdana"/>
                <a:cs typeface="Verdana"/>
              </a:rPr>
              <a:t>Communication  </a:t>
            </a:r>
            <a:r>
              <a:rPr sz="1200" b="1" spc="-90" dirty="0">
                <a:latin typeface="Verdana"/>
                <a:cs typeface="Verdana"/>
              </a:rPr>
              <a:t>Diode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564626" y="5426150"/>
            <a:ext cx="354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90" dirty="0">
                <a:latin typeface="Verdana"/>
                <a:cs typeface="Verdana"/>
              </a:rPr>
              <a:t>1550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890761" y="4648961"/>
            <a:ext cx="50800" cy="457200"/>
          </a:xfrm>
          <a:custGeom>
            <a:avLst/>
            <a:gdLst/>
            <a:ahLst/>
            <a:cxnLst/>
            <a:rect l="l" t="t" r="r" b="b"/>
            <a:pathLst>
              <a:path w="50800" h="457200">
                <a:moveTo>
                  <a:pt x="35306" y="38100"/>
                </a:moveTo>
                <a:lnTo>
                  <a:pt x="15494" y="38100"/>
                </a:lnTo>
                <a:lnTo>
                  <a:pt x="15494" y="457200"/>
                </a:lnTo>
                <a:lnTo>
                  <a:pt x="35306" y="457200"/>
                </a:lnTo>
                <a:lnTo>
                  <a:pt x="35306" y="38100"/>
                </a:lnTo>
                <a:close/>
              </a:path>
              <a:path w="50800" h="457200">
                <a:moveTo>
                  <a:pt x="25400" y="0"/>
                </a:moveTo>
                <a:lnTo>
                  <a:pt x="0" y="50800"/>
                </a:lnTo>
                <a:lnTo>
                  <a:pt x="15494" y="50800"/>
                </a:lnTo>
                <a:lnTo>
                  <a:pt x="15494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457200">
                <a:moveTo>
                  <a:pt x="44450" y="38100"/>
                </a:moveTo>
                <a:lnTo>
                  <a:pt x="35306" y="38100"/>
                </a:lnTo>
                <a:lnTo>
                  <a:pt x="35306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04561" y="4648961"/>
            <a:ext cx="50800" cy="381000"/>
          </a:xfrm>
          <a:custGeom>
            <a:avLst/>
            <a:gdLst/>
            <a:ahLst/>
            <a:cxnLst/>
            <a:rect l="l" t="t" r="r" b="b"/>
            <a:pathLst>
              <a:path w="50800" h="381000">
                <a:moveTo>
                  <a:pt x="35305" y="38100"/>
                </a:moveTo>
                <a:lnTo>
                  <a:pt x="15493" y="38100"/>
                </a:lnTo>
                <a:lnTo>
                  <a:pt x="15493" y="381000"/>
                </a:lnTo>
                <a:lnTo>
                  <a:pt x="35305" y="381000"/>
                </a:lnTo>
                <a:lnTo>
                  <a:pt x="35305" y="38100"/>
                </a:lnTo>
                <a:close/>
              </a:path>
              <a:path w="50800" h="381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81000">
                <a:moveTo>
                  <a:pt x="44450" y="38100"/>
                </a:moveTo>
                <a:lnTo>
                  <a:pt x="35305" y="38100"/>
                </a:lnTo>
                <a:lnTo>
                  <a:pt x="35305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3963161" y="4984242"/>
            <a:ext cx="1235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67335" algn="l"/>
                <a:tab pos="395605" algn="l"/>
              </a:tabLst>
            </a:pPr>
            <a:r>
              <a:rPr sz="1200" b="1" u="heavy" spc="-7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</a:t>
            </a:r>
            <a:r>
              <a:rPr sz="1200" b="1" spc="-75" dirty="0">
                <a:latin typeface="Verdana"/>
                <a:cs typeface="Verdana"/>
              </a:rPr>
              <a:t>	</a:t>
            </a:r>
            <a:r>
              <a:rPr sz="1200" b="1" spc="-100" dirty="0">
                <a:latin typeface="Verdana"/>
                <a:cs typeface="Verdana"/>
              </a:rPr>
              <a:t>HeNe</a:t>
            </a:r>
            <a:r>
              <a:rPr sz="1200" b="1" spc="-110" dirty="0">
                <a:latin typeface="Verdana"/>
                <a:cs typeface="Verdana"/>
              </a:rPr>
              <a:t> </a:t>
            </a:r>
            <a:r>
              <a:rPr sz="1200" b="1" spc="-135" dirty="0">
                <a:latin typeface="Verdana"/>
                <a:cs typeface="Verdana"/>
              </a:rPr>
              <a:t>Ruby</a:t>
            </a:r>
            <a:endParaRPr sz="1200">
              <a:latin typeface="Verdana"/>
              <a:cs typeface="Verdana"/>
            </a:endParaRPr>
          </a:p>
          <a:p>
            <a:pPr marL="438784">
              <a:lnSpc>
                <a:spcPct val="100000"/>
              </a:lnSpc>
              <a:tabLst>
                <a:tab pos="895350" algn="l"/>
              </a:tabLst>
            </a:pPr>
            <a:r>
              <a:rPr sz="1200" b="1" spc="-185" dirty="0">
                <a:latin typeface="Verdana"/>
                <a:cs typeface="Verdana"/>
              </a:rPr>
              <a:t>633	</a:t>
            </a:r>
            <a:r>
              <a:rPr sz="1200" b="1" spc="-190" dirty="0">
                <a:latin typeface="Verdana"/>
                <a:cs typeface="Verdana"/>
              </a:rPr>
              <a:t>694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8230361" y="4852161"/>
            <a:ext cx="228600" cy="50800"/>
          </a:xfrm>
          <a:custGeom>
            <a:avLst/>
            <a:gdLst/>
            <a:ahLst/>
            <a:cxnLst/>
            <a:rect l="l" t="t" r="r" b="b"/>
            <a:pathLst>
              <a:path w="228600" h="50800">
                <a:moveTo>
                  <a:pt x="177800" y="0"/>
                </a:moveTo>
                <a:lnTo>
                  <a:pt x="177800" y="50800"/>
                </a:lnTo>
                <a:lnTo>
                  <a:pt x="208788" y="35306"/>
                </a:lnTo>
                <a:lnTo>
                  <a:pt x="190500" y="35306"/>
                </a:lnTo>
                <a:lnTo>
                  <a:pt x="190500" y="15493"/>
                </a:lnTo>
                <a:lnTo>
                  <a:pt x="208788" y="15493"/>
                </a:lnTo>
                <a:lnTo>
                  <a:pt x="177800" y="0"/>
                </a:lnTo>
                <a:close/>
              </a:path>
              <a:path w="228600" h="50800">
                <a:moveTo>
                  <a:pt x="177800" y="15493"/>
                </a:moveTo>
                <a:lnTo>
                  <a:pt x="0" y="15493"/>
                </a:lnTo>
                <a:lnTo>
                  <a:pt x="0" y="35306"/>
                </a:lnTo>
                <a:lnTo>
                  <a:pt x="177800" y="35306"/>
                </a:lnTo>
                <a:lnTo>
                  <a:pt x="177800" y="15493"/>
                </a:lnTo>
                <a:close/>
              </a:path>
              <a:path w="228600" h="50800">
                <a:moveTo>
                  <a:pt x="208788" y="15493"/>
                </a:moveTo>
                <a:lnTo>
                  <a:pt x="190500" y="15493"/>
                </a:lnTo>
                <a:lnTo>
                  <a:pt x="190500" y="35306"/>
                </a:lnTo>
                <a:lnTo>
                  <a:pt x="208788" y="35306"/>
                </a:lnTo>
                <a:lnTo>
                  <a:pt x="228600" y="25400"/>
                </a:lnTo>
                <a:lnTo>
                  <a:pt x="208788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344161" y="2642361"/>
            <a:ext cx="228600" cy="50800"/>
          </a:xfrm>
          <a:custGeom>
            <a:avLst/>
            <a:gdLst/>
            <a:ahLst/>
            <a:cxnLst/>
            <a:rect l="l" t="t" r="r" b="b"/>
            <a:pathLst>
              <a:path w="228600" h="50800">
                <a:moveTo>
                  <a:pt x="177800" y="0"/>
                </a:moveTo>
                <a:lnTo>
                  <a:pt x="177800" y="50800"/>
                </a:lnTo>
                <a:lnTo>
                  <a:pt x="208788" y="35305"/>
                </a:lnTo>
                <a:lnTo>
                  <a:pt x="190500" y="35305"/>
                </a:lnTo>
                <a:lnTo>
                  <a:pt x="190500" y="15493"/>
                </a:lnTo>
                <a:lnTo>
                  <a:pt x="208787" y="15493"/>
                </a:lnTo>
                <a:lnTo>
                  <a:pt x="177800" y="0"/>
                </a:lnTo>
                <a:close/>
              </a:path>
              <a:path w="228600" h="50800">
                <a:moveTo>
                  <a:pt x="177800" y="15493"/>
                </a:moveTo>
                <a:lnTo>
                  <a:pt x="0" y="15493"/>
                </a:lnTo>
                <a:lnTo>
                  <a:pt x="0" y="35305"/>
                </a:lnTo>
                <a:lnTo>
                  <a:pt x="177800" y="35305"/>
                </a:lnTo>
                <a:lnTo>
                  <a:pt x="177800" y="15493"/>
                </a:lnTo>
                <a:close/>
              </a:path>
              <a:path w="228600" h="50800">
                <a:moveTo>
                  <a:pt x="208787" y="15493"/>
                </a:moveTo>
                <a:lnTo>
                  <a:pt x="190500" y="15493"/>
                </a:lnTo>
                <a:lnTo>
                  <a:pt x="190500" y="35305"/>
                </a:lnTo>
                <a:lnTo>
                  <a:pt x="208788" y="35305"/>
                </a:lnTo>
                <a:lnTo>
                  <a:pt x="228600" y="25400"/>
                </a:lnTo>
                <a:lnTo>
                  <a:pt x="208787" y="15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1602994" y="6630111"/>
            <a:ext cx="1529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Laser-Professionals.com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233161" y="4648961"/>
            <a:ext cx="50800" cy="762000"/>
          </a:xfrm>
          <a:custGeom>
            <a:avLst/>
            <a:gdLst/>
            <a:ahLst/>
            <a:cxnLst/>
            <a:rect l="l" t="t" r="r" b="b"/>
            <a:pathLst>
              <a:path w="50800" h="762000">
                <a:moveTo>
                  <a:pt x="35305" y="38100"/>
                </a:moveTo>
                <a:lnTo>
                  <a:pt x="15493" y="38100"/>
                </a:lnTo>
                <a:lnTo>
                  <a:pt x="15493" y="762000"/>
                </a:lnTo>
                <a:lnTo>
                  <a:pt x="35305" y="762000"/>
                </a:lnTo>
                <a:lnTo>
                  <a:pt x="35305" y="38100"/>
                </a:lnTo>
                <a:close/>
              </a:path>
              <a:path w="50800" h="762000">
                <a:moveTo>
                  <a:pt x="25400" y="0"/>
                </a:moveTo>
                <a:lnTo>
                  <a:pt x="0" y="50800"/>
                </a:lnTo>
                <a:lnTo>
                  <a:pt x="15493" y="50800"/>
                </a:lnTo>
                <a:lnTo>
                  <a:pt x="15493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762000">
                <a:moveTo>
                  <a:pt x="44450" y="38100"/>
                </a:moveTo>
                <a:lnTo>
                  <a:pt x="35305" y="38100"/>
                </a:lnTo>
                <a:lnTo>
                  <a:pt x="35305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34534" y="4039361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100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881371" y="5365241"/>
            <a:ext cx="13474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9405" marR="5080" indent="-320040">
              <a:lnSpc>
                <a:spcPct val="100000"/>
              </a:lnSpc>
              <a:spcBef>
                <a:spcPts val="100"/>
              </a:spcBef>
              <a:tabLst>
                <a:tab pos="1010919" algn="l"/>
              </a:tabLst>
            </a:pPr>
            <a:r>
              <a:rPr sz="1200" b="1" spc="-100" dirty="0">
                <a:latin typeface="Verdana"/>
                <a:cs typeface="Verdana"/>
              </a:rPr>
              <a:t>Alexandrite </a:t>
            </a:r>
            <a:r>
              <a:rPr sz="1200" b="1" spc="-55" dirty="0">
                <a:latin typeface="Verdana"/>
                <a:cs typeface="Verdana"/>
              </a:rPr>
              <a:t>GaAs  </a:t>
            </a:r>
            <a:r>
              <a:rPr sz="1200" b="1" spc="-185" dirty="0">
                <a:latin typeface="Verdana"/>
                <a:cs typeface="Verdana"/>
              </a:rPr>
              <a:t>755	</a:t>
            </a:r>
            <a:r>
              <a:rPr sz="1200" b="1" spc="-190" dirty="0">
                <a:latin typeface="Verdana"/>
                <a:cs typeface="Verdana"/>
              </a:rPr>
              <a:t>905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5105400" y="4267200"/>
            <a:ext cx="4572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62600" y="4267200"/>
            <a:ext cx="2667000" cy="152400"/>
          </a:xfrm>
          <a:custGeom>
            <a:avLst/>
            <a:gdLst/>
            <a:ahLst/>
            <a:cxnLst/>
            <a:rect l="l" t="t" r="r" b="b"/>
            <a:pathLst>
              <a:path w="2667000" h="152400">
                <a:moveTo>
                  <a:pt x="0" y="152400"/>
                </a:moveTo>
                <a:lnTo>
                  <a:pt x="2667000" y="152400"/>
                </a:lnTo>
                <a:lnTo>
                  <a:pt x="26670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657600" y="4267200"/>
            <a:ext cx="12192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876800" y="4267200"/>
            <a:ext cx="228600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033771" y="42672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766E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662934" y="4039361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100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667761" y="4420361"/>
            <a:ext cx="6553200" cy="0"/>
          </a:xfrm>
          <a:custGeom>
            <a:avLst/>
            <a:gdLst/>
            <a:ahLst/>
            <a:cxnLst/>
            <a:rect l="l" t="t" r="r" b="b"/>
            <a:pathLst>
              <a:path w="6553200">
                <a:moveTo>
                  <a:pt x="0" y="0"/>
                </a:moveTo>
                <a:lnTo>
                  <a:pt x="65532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15283" y="224155"/>
            <a:ext cx="40735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spc="-50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LASER</a:t>
            </a:r>
            <a:r>
              <a:rPr sz="3200" b="1" u="heavy" spc="-2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 </a:t>
            </a:r>
            <a:r>
              <a:rPr sz="3200" b="1" u="heavy" spc="-3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COMPONENTS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967" y="1201508"/>
            <a:ext cx="2606040" cy="164274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426720">
              <a:lnSpc>
                <a:spcPct val="100000"/>
              </a:lnSpc>
              <a:spcBef>
                <a:spcPts val="1065"/>
              </a:spcBef>
            </a:pPr>
            <a:r>
              <a:rPr sz="1800" b="1" u="heavy" spc="-22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Verdana"/>
                <a:cs typeface="Verdana"/>
              </a:rPr>
              <a:t>ACTIVE</a:t>
            </a:r>
            <a:r>
              <a:rPr sz="1800" b="1" u="heavy" spc="-13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Verdana"/>
                <a:cs typeface="Verdana"/>
              </a:rPr>
              <a:t> </a:t>
            </a:r>
            <a:r>
              <a:rPr sz="1800" b="1" u="heavy" spc="-25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Verdana"/>
                <a:cs typeface="Verdana"/>
              </a:rPr>
              <a:t>MEDIUM</a:t>
            </a:r>
            <a:endParaRPr sz="1800">
              <a:latin typeface="Verdana"/>
              <a:cs typeface="Verdana"/>
            </a:endParaRPr>
          </a:p>
          <a:p>
            <a:pPr marL="541020">
              <a:lnSpc>
                <a:spcPct val="100000"/>
              </a:lnSpc>
              <a:spcBef>
                <a:spcPts val="975"/>
              </a:spcBef>
            </a:pPr>
            <a:r>
              <a:rPr sz="1800" b="1" i="1" spc="-180" dirty="0">
                <a:solidFill>
                  <a:srgbClr val="000066"/>
                </a:solidFill>
                <a:latin typeface="Verdana"/>
                <a:cs typeface="Verdana"/>
              </a:rPr>
              <a:t>Solid</a:t>
            </a:r>
            <a:r>
              <a:rPr sz="1800" b="1" i="1" spc="-12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1800" b="1" i="1" spc="-195" dirty="0">
                <a:solidFill>
                  <a:srgbClr val="000066"/>
                </a:solidFill>
                <a:latin typeface="Verdana"/>
                <a:cs typeface="Verdana"/>
              </a:rPr>
              <a:t>(Crystal)</a:t>
            </a:r>
            <a:endParaRPr sz="1800">
              <a:latin typeface="Verdana"/>
              <a:cs typeface="Verdana"/>
            </a:endParaRPr>
          </a:p>
          <a:p>
            <a:pPr marL="12700" marR="5080" indent="1068070">
              <a:lnSpc>
                <a:spcPct val="100000"/>
              </a:lnSpc>
            </a:pPr>
            <a:r>
              <a:rPr sz="1800" b="1" i="1" spc="-80" dirty="0">
                <a:solidFill>
                  <a:srgbClr val="000066"/>
                </a:solidFill>
                <a:latin typeface="Verdana"/>
                <a:cs typeface="Verdana"/>
              </a:rPr>
              <a:t>Gas  </a:t>
            </a:r>
            <a:r>
              <a:rPr sz="1800" b="1" i="1" spc="-150" dirty="0">
                <a:solidFill>
                  <a:srgbClr val="000066"/>
                </a:solidFill>
                <a:latin typeface="Verdana"/>
                <a:cs typeface="Verdana"/>
              </a:rPr>
              <a:t>Semiconductor</a:t>
            </a:r>
            <a:r>
              <a:rPr sz="1800" b="1" i="1" spc="-15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1800" b="1" i="1" spc="-175" dirty="0">
                <a:solidFill>
                  <a:srgbClr val="000066"/>
                </a:solidFill>
                <a:latin typeface="Verdana"/>
                <a:cs typeface="Verdana"/>
              </a:rPr>
              <a:t>(Diode)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ts val="2150"/>
              </a:lnSpc>
            </a:pPr>
            <a:r>
              <a:rPr sz="1800" b="1" i="1" spc="-180" dirty="0">
                <a:solidFill>
                  <a:srgbClr val="000066"/>
                </a:solidFill>
                <a:latin typeface="Verdana"/>
                <a:cs typeface="Verdana"/>
              </a:rPr>
              <a:t>Liquid</a:t>
            </a:r>
            <a:r>
              <a:rPr sz="1800" b="1" i="1" spc="-12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1800" b="1" i="1" spc="-200" dirty="0">
                <a:solidFill>
                  <a:srgbClr val="000066"/>
                </a:solidFill>
                <a:latin typeface="Verdana"/>
                <a:cs typeface="Verdana"/>
              </a:rPr>
              <a:t>(Dye)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5375" y="3092272"/>
            <a:ext cx="1410970" cy="152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sz="1800" b="1" u="heavy" spc="-26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Verdana"/>
                <a:cs typeface="Verdana"/>
              </a:rPr>
              <a:t>EXCITATION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u="heavy" spc="-19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Verdana"/>
                <a:cs typeface="Verdana"/>
              </a:rPr>
              <a:t>MECHANISM</a:t>
            </a:r>
            <a:endParaRPr sz="1800">
              <a:latin typeface="Verdana"/>
              <a:cs typeface="Verdana"/>
            </a:endParaRPr>
          </a:p>
          <a:p>
            <a:pPr marL="163195" marR="155575" algn="ctr">
              <a:lnSpc>
                <a:spcPct val="100000"/>
              </a:lnSpc>
              <a:spcBef>
                <a:spcPts val="969"/>
              </a:spcBef>
            </a:pPr>
            <a:r>
              <a:rPr sz="1800" b="1" i="1" spc="-95" dirty="0">
                <a:solidFill>
                  <a:srgbClr val="000066"/>
                </a:solidFill>
                <a:latin typeface="Verdana"/>
                <a:cs typeface="Verdana"/>
              </a:rPr>
              <a:t>Optical  </a:t>
            </a:r>
            <a:r>
              <a:rPr sz="1800" b="1" i="1" spc="-135" dirty="0">
                <a:solidFill>
                  <a:srgbClr val="000066"/>
                </a:solidFill>
                <a:latin typeface="Verdana"/>
                <a:cs typeface="Verdana"/>
              </a:rPr>
              <a:t>Electrical  </a:t>
            </a:r>
            <a:r>
              <a:rPr sz="1800" b="1" i="1" spc="-85" dirty="0">
                <a:solidFill>
                  <a:srgbClr val="000066"/>
                </a:solidFill>
                <a:latin typeface="Verdana"/>
                <a:cs typeface="Verdana"/>
              </a:rPr>
              <a:t>Chemical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6879" y="4861052"/>
            <a:ext cx="172910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565" marR="196215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u="heavy" spc="-229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Verdana"/>
                <a:cs typeface="Verdana"/>
              </a:rPr>
              <a:t>OPTICAL </a:t>
            </a:r>
            <a:r>
              <a:rPr sz="1800" b="1" spc="-229" dirty="0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sz="1800" b="1" u="heavy" spc="-24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Verdana"/>
                <a:cs typeface="Verdana"/>
              </a:rPr>
              <a:t>RESONATOR</a:t>
            </a:r>
            <a:endParaRPr sz="1800">
              <a:latin typeface="Verdana"/>
              <a:cs typeface="Verdana"/>
            </a:endParaRPr>
          </a:p>
          <a:p>
            <a:pPr marL="12700" marR="5080" indent="-2540" algn="ctr">
              <a:lnSpc>
                <a:spcPts val="2150"/>
              </a:lnSpc>
              <a:spcBef>
                <a:spcPts val="1050"/>
              </a:spcBef>
            </a:pPr>
            <a:r>
              <a:rPr sz="1800" b="1" i="1" spc="-330" dirty="0">
                <a:solidFill>
                  <a:srgbClr val="000066"/>
                </a:solidFill>
                <a:latin typeface="Verdana"/>
                <a:cs typeface="Verdana"/>
              </a:rPr>
              <a:t>HR </a:t>
            </a:r>
            <a:r>
              <a:rPr sz="1800" b="1" i="1" spc="-220" dirty="0">
                <a:solidFill>
                  <a:srgbClr val="000066"/>
                </a:solidFill>
                <a:latin typeface="Verdana"/>
                <a:cs typeface="Verdana"/>
              </a:rPr>
              <a:t>Mirror </a:t>
            </a:r>
            <a:r>
              <a:rPr sz="1800" b="1" i="1" spc="-105" dirty="0">
                <a:solidFill>
                  <a:srgbClr val="000066"/>
                </a:solidFill>
                <a:latin typeface="Verdana"/>
                <a:cs typeface="Verdana"/>
              </a:rPr>
              <a:t>and  </a:t>
            </a:r>
            <a:r>
              <a:rPr sz="1800" b="1" i="1" spc="-180" dirty="0">
                <a:solidFill>
                  <a:srgbClr val="000066"/>
                </a:solidFill>
                <a:latin typeface="Verdana"/>
                <a:cs typeface="Verdana"/>
              </a:rPr>
              <a:t>Output</a:t>
            </a:r>
            <a:r>
              <a:rPr sz="1800" b="1" i="1" spc="-204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1800" b="1" i="1" spc="-114" dirty="0">
                <a:solidFill>
                  <a:srgbClr val="000066"/>
                </a:solidFill>
                <a:latin typeface="Verdana"/>
                <a:cs typeface="Verdana"/>
              </a:rPr>
              <a:t>Coupler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575" y="4595621"/>
            <a:ext cx="62426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solidFill>
                  <a:srgbClr val="FF3300"/>
                </a:solidFill>
                <a:latin typeface="Times New Roman"/>
                <a:cs typeface="Times New Roman"/>
              </a:rPr>
              <a:t>Active </a:t>
            </a:r>
            <a:r>
              <a:rPr sz="18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Medium </a:t>
            </a:r>
            <a:r>
              <a:rPr sz="1800" b="1" spc="-5" dirty="0">
                <a:latin typeface="Times New Roman"/>
                <a:cs typeface="Times New Roman"/>
              </a:rPr>
              <a:t>contains </a:t>
            </a:r>
            <a:r>
              <a:rPr sz="1800" b="1" dirty="0">
                <a:latin typeface="Times New Roman"/>
                <a:cs typeface="Times New Roman"/>
              </a:rPr>
              <a:t>atoms </a:t>
            </a:r>
            <a:r>
              <a:rPr sz="1800" b="1" spc="-5" dirty="0">
                <a:latin typeface="Times New Roman"/>
                <a:cs typeface="Times New Roman"/>
              </a:rPr>
              <a:t>which can </a:t>
            </a:r>
            <a:r>
              <a:rPr sz="1800" b="1" dirty="0">
                <a:latin typeface="Times New Roman"/>
                <a:cs typeface="Times New Roman"/>
              </a:rPr>
              <a:t>emit light</a:t>
            </a:r>
            <a:r>
              <a:rPr sz="1800" b="1" spc="-1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by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stimulated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emission.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7575" y="5418835"/>
            <a:ext cx="6244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solidFill>
                  <a:srgbClr val="FF3300"/>
                </a:solidFill>
                <a:latin typeface="Times New Roman"/>
                <a:cs typeface="Times New Roman"/>
              </a:rPr>
              <a:t>Excitation </a:t>
            </a:r>
            <a:r>
              <a:rPr sz="18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Mechanism </a:t>
            </a:r>
            <a:r>
              <a:rPr sz="1800" b="1" spc="-5" dirty="0">
                <a:latin typeface="Times New Roman"/>
                <a:cs typeface="Times New Roman"/>
              </a:rPr>
              <a:t>is </a:t>
            </a:r>
            <a:r>
              <a:rPr sz="1800" b="1" dirty="0">
                <a:latin typeface="Times New Roman"/>
                <a:cs typeface="Times New Roman"/>
              </a:rPr>
              <a:t>a </a:t>
            </a:r>
            <a:r>
              <a:rPr sz="1800" b="1" spc="-10" dirty="0">
                <a:latin typeface="Times New Roman"/>
                <a:cs typeface="Times New Roman"/>
              </a:rPr>
              <a:t>source </a:t>
            </a:r>
            <a:r>
              <a:rPr sz="1800" b="1" dirty="0">
                <a:latin typeface="Times New Roman"/>
                <a:cs typeface="Times New Roman"/>
              </a:rPr>
              <a:t>of </a:t>
            </a:r>
            <a:r>
              <a:rPr sz="1800" b="1" spc="-5" dirty="0">
                <a:latin typeface="Times New Roman"/>
                <a:cs typeface="Times New Roman"/>
              </a:rPr>
              <a:t>energy </a:t>
            </a:r>
            <a:r>
              <a:rPr sz="1800" b="1" dirty="0">
                <a:latin typeface="Times New Roman"/>
                <a:cs typeface="Times New Roman"/>
              </a:rPr>
              <a:t>to </a:t>
            </a:r>
            <a:r>
              <a:rPr sz="1800" b="1" spc="-5" dirty="0">
                <a:latin typeface="Times New Roman"/>
                <a:cs typeface="Times New Roman"/>
              </a:rPr>
              <a:t>excite the  atoms </a:t>
            </a:r>
            <a:r>
              <a:rPr sz="1800" b="1" dirty="0">
                <a:latin typeface="Times New Roman"/>
                <a:cs typeface="Times New Roman"/>
              </a:rPr>
              <a:t>to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spc="-10" dirty="0">
                <a:latin typeface="Times New Roman"/>
                <a:cs typeface="Times New Roman"/>
              </a:rPr>
              <a:t>proper </a:t>
            </a:r>
            <a:r>
              <a:rPr sz="1800" b="1" dirty="0">
                <a:latin typeface="Times New Roman"/>
                <a:cs typeface="Times New Roman"/>
              </a:rPr>
              <a:t>energy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state.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7575" y="6241491"/>
            <a:ext cx="6243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1334" algn="l"/>
                <a:tab pos="1372235" algn="l"/>
                <a:tab pos="3332479" algn="l"/>
                <a:tab pos="3763645" algn="l"/>
                <a:tab pos="5016500" algn="l"/>
                <a:tab pos="5926455" algn="l"/>
              </a:tabLst>
            </a:pPr>
            <a:r>
              <a:rPr sz="1800" b="1" dirty="0">
                <a:latin typeface="Times New Roman"/>
                <a:cs typeface="Times New Roman"/>
              </a:rPr>
              <a:t>T</a:t>
            </a:r>
            <a:r>
              <a:rPr sz="1800" b="1" spc="-10" dirty="0">
                <a:latin typeface="Times New Roman"/>
                <a:cs typeface="Times New Roman"/>
              </a:rPr>
              <a:t>h</a:t>
            </a:r>
            <a:r>
              <a:rPr sz="1800" b="1" dirty="0">
                <a:latin typeface="Times New Roman"/>
                <a:cs typeface="Times New Roman"/>
              </a:rPr>
              <a:t>e	</a:t>
            </a:r>
            <a:r>
              <a:rPr sz="1800" b="1" dirty="0">
                <a:solidFill>
                  <a:srgbClr val="FF3300"/>
                </a:solidFill>
                <a:latin typeface="Times New Roman"/>
                <a:cs typeface="Times New Roman"/>
              </a:rPr>
              <a:t>Opt</a:t>
            </a:r>
            <a:r>
              <a:rPr sz="1800" b="1" spc="-15" dirty="0">
                <a:solidFill>
                  <a:srgbClr val="FF3300"/>
                </a:solidFill>
                <a:latin typeface="Times New Roman"/>
                <a:cs typeface="Times New Roman"/>
              </a:rPr>
              <a:t>i</a:t>
            </a:r>
            <a:r>
              <a:rPr sz="1800" b="1" dirty="0">
                <a:solidFill>
                  <a:srgbClr val="FF3300"/>
                </a:solidFill>
                <a:latin typeface="Times New Roman"/>
                <a:cs typeface="Times New Roman"/>
              </a:rPr>
              <a:t>cal	Re</a:t>
            </a:r>
            <a:r>
              <a:rPr sz="1800" b="1" spc="-10" dirty="0">
                <a:solidFill>
                  <a:srgbClr val="FF3300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FF3300"/>
                </a:solidFill>
                <a:latin typeface="Times New Roman"/>
                <a:cs typeface="Times New Roman"/>
              </a:rPr>
              <a:t>o</a:t>
            </a:r>
            <a:r>
              <a:rPr sz="1800" b="1" spc="-10" dirty="0">
                <a:solidFill>
                  <a:srgbClr val="FF3300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FF3300"/>
                </a:solidFill>
                <a:latin typeface="Times New Roman"/>
                <a:cs typeface="Times New Roman"/>
              </a:rPr>
              <a:t>ator </a:t>
            </a:r>
            <a:r>
              <a:rPr sz="1800" b="1" spc="7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ef</a:t>
            </a:r>
            <a:r>
              <a:rPr sz="1800" b="1" spc="-10" dirty="0">
                <a:latin typeface="Times New Roman"/>
                <a:cs typeface="Times New Roman"/>
              </a:rPr>
              <a:t>l</a:t>
            </a:r>
            <a:r>
              <a:rPr sz="1800" b="1" dirty="0">
                <a:latin typeface="Times New Roman"/>
                <a:cs typeface="Times New Roman"/>
              </a:rPr>
              <a:t>ects	t</a:t>
            </a:r>
            <a:r>
              <a:rPr sz="1800" b="1" spc="-10" dirty="0">
                <a:latin typeface="Times New Roman"/>
                <a:cs typeface="Times New Roman"/>
              </a:rPr>
              <a:t>h</a:t>
            </a:r>
            <a:r>
              <a:rPr sz="1800" b="1" dirty="0">
                <a:latin typeface="Times New Roman"/>
                <a:cs typeface="Times New Roman"/>
              </a:rPr>
              <a:t>e	laser 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be</a:t>
            </a:r>
            <a:r>
              <a:rPr sz="1800" b="1" dirty="0">
                <a:latin typeface="Times New Roman"/>
                <a:cs typeface="Times New Roman"/>
              </a:rPr>
              <a:t>am	t</a:t>
            </a:r>
            <a:r>
              <a:rPr sz="1800" b="1" spc="-10" dirty="0">
                <a:latin typeface="Times New Roman"/>
                <a:cs typeface="Times New Roman"/>
              </a:rPr>
              <a:t>h</a:t>
            </a:r>
            <a:r>
              <a:rPr sz="1800" b="1" spc="-35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o</a:t>
            </a:r>
            <a:r>
              <a:rPr sz="1800" b="1" spc="-10" dirty="0">
                <a:latin typeface="Times New Roman"/>
                <a:cs typeface="Times New Roman"/>
              </a:rPr>
              <a:t>u</a:t>
            </a:r>
            <a:r>
              <a:rPr sz="1800" b="1" dirty="0">
                <a:latin typeface="Times New Roman"/>
                <a:cs typeface="Times New Roman"/>
              </a:rPr>
              <a:t>gh	t</a:t>
            </a:r>
            <a:r>
              <a:rPr sz="1800" b="1" spc="-10" dirty="0">
                <a:latin typeface="Times New Roman"/>
                <a:cs typeface="Times New Roman"/>
              </a:rPr>
              <a:t>h</a:t>
            </a:r>
            <a:r>
              <a:rPr sz="1800" b="1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active medium for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amplification.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00600" y="1295400"/>
            <a:ext cx="6248400" cy="3048000"/>
          </a:xfrm>
          <a:custGeom>
            <a:avLst/>
            <a:gdLst/>
            <a:ahLst/>
            <a:cxnLst/>
            <a:rect l="l" t="t" r="r" b="b"/>
            <a:pathLst>
              <a:path w="6248400" h="3048000">
                <a:moveTo>
                  <a:pt x="0" y="3048000"/>
                </a:moveTo>
                <a:lnTo>
                  <a:pt x="6248400" y="3048000"/>
                </a:lnTo>
                <a:lnTo>
                  <a:pt x="6248400" y="0"/>
                </a:lnTo>
                <a:lnTo>
                  <a:pt x="0" y="0"/>
                </a:lnTo>
                <a:lnTo>
                  <a:pt x="0" y="304800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71644" y="4354829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311" y="0"/>
                </a:lnTo>
              </a:path>
            </a:pathLst>
          </a:custGeom>
          <a:ln w="35559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89042" y="1301750"/>
            <a:ext cx="0" cy="3035300"/>
          </a:xfrm>
          <a:custGeom>
            <a:avLst/>
            <a:gdLst/>
            <a:ahLst/>
            <a:cxnLst/>
            <a:rect l="l" t="t" r="r" b="b"/>
            <a:pathLst>
              <a:path h="3035300">
                <a:moveTo>
                  <a:pt x="0" y="0"/>
                </a:moveTo>
                <a:lnTo>
                  <a:pt x="0" y="3035300"/>
                </a:lnTo>
              </a:path>
            </a:pathLst>
          </a:custGeom>
          <a:ln w="34797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71644" y="1283969"/>
            <a:ext cx="6306820" cy="0"/>
          </a:xfrm>
          <a:custGeom>
            <a:avLst/>
            <a:gdLst/>
            <a:ahLst/>
            <a:cxnLst/>
            <a:rect l="l" t="t" r="r" b="b"/>
            <a:pathLst>
              <a:path w="6306820">
                <a:moveTo>
                  <a:pt x="0" y="0"/>
                </a:moveTo>
                <a:lnTo>
                  <a:pt x="6306311" y="0"/>
                </a:lnTo>
              </a:path>
            </a:pathLst>
          </a:custGeom>
          <a:ln w="35560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60556" y="1301241"/>
            <a:ext cx="0" cy="3036570"/>
          </a:xfrm>
          <a:custGeom>
            <a:avLst/>
            <a:gdLst/>
            <a:ahLst/>
            <a:cxnLst/>
            <a:rect l="l" t="t" r="r" b="b"/>
            <a:pathLst>
              <a:path h="3036570">
                <a:moveTo>
                  <a:pt x="0" y="0"/>
                </a:moveTo>
                <a:lnTo>
                  <a:pt x="0" y="3036316"/>
                </a:lnTo>
              </a:path>
            </a:pathLst>
          </a:custGeom>
          <a:ln w="34798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7998" y="4319904"/>
            <a:ext cx="6214110" cy="0"/>
          </a:xfrm>
          <a:custGeom>
            <a:avLst/>
            <a:gdLst/>
            <a:ahLst/>
            <a:cxnLst/>
            <a:rect l="l" t="t" r="r" b="b"/>
            <a:pathLst>
              <a:path w="6214109">
                <a:moveTo>
                  <a:pt x="0" y="0"/>
                </a:moveTo>
                <a:lnTo>
                  <a:pt x="6213602" y="0"/>
                </a:lnTo>
              </a:path>
            </a:pathLst>
          </a:custGeom>
          <a:ln w="11430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23777" y="1324610"/>
            <a:ext cx="0" cy="2989580"/>
          </a:xfrm>
          <a:custGeom>
            <a:avLst/>
            <a:gdLst/>
            <a:ahLst/>
            <a:cxnLst/>
            <a:rect l="l" t="t" r="r" b="b"/>
            <a:pathLst>
              <a:path h="2989579">
                <a:moveTo>
                  <a:pt x="0" y="0"/>
                </a:moveTo>
                <a:lnTo>
                  <a:pt x="0" y="2989580"/>
                </a:lnTo>
              </a:path>
            </a:pathLst>
          </a:custGeom>
          <a:ln w="11556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17998" y="1318894"/>
            <a:ext cx="6214110" cy="0"/>
          </a:xfrm>
          <a:custGeom>
            <a:avLst/>
            <a:gdLst/>
            <a:ahLst/>
            <a:cxnLst/>
            <a:rect l="l" t="t" r="r" b="b"/>
            <a:pathLst>
              <a:path w="6214109">
                <a:moveTo>
                  <a:pt x="0" y="0"/>
                </a:moveTo>
                <a:lnTo>
                  <a:pt x="6213602" y="0"/>
                </a:lnTo>
              </a:path>
            </a:pathLst>
          </a:custGeom>
          <a:ln w="11429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025822" y="1324355"/>
            <a:ext cx="0" cy="2990215"/>
          </a:xfrm>
          <a:custGeom>
            <a:avLst/>
            <a:gdLst/>
            <a:ahLst/>
            <a:cxnLst/>
            <a:rect l="l" t="t" r="r" b="b"/>
            <a:pathLst>
              <a:path h="2990215">
                <a:moveTo>
                  <a:pt x="0" y="0"/>
                </a:moveTo>
                <a:lnTo>
                  <a:pt x="0" y="2990088"/>
                </a:lnTo>
              </a:path>
            </a:pathLst>
          </a:custGeom>
          <a:ln w="11556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39306" y="2239517"/>
            <a:ext cx="2293620" cy="725805"/>
          </a:xfrm>
          <a:custGeom>
            <a:avLst/>
            <a:gdLst/>
            <a:ahLst/>
            <a:cxnLst/>
            <a:rect l="l" t="t" r="r" b="b"/>
            <a:pathLst>
              <a:path w="2293620" h="725805">
                <a:moveTo>
                  <a:pt x="0" y="725424"/>
                </a:moveTo>
                <a:lnTo>
                  <a:pt x="2293620" y="725424"/>
                </a:lnTo>
                <a:lnTo>
                  <a:pt x="2293620" y="0"/>
                </a:lnTo>
                <a:lnTo>
                  <a:pt x="0" y="0"/>
                </a:lnTo>
                <a:lnTo>
                  <a:pt x="0" y="725424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39306" y="2239517"/>
            <a:ext cx="2293620" cy="725805"/>
          </a:xfrm>
          <a:custGeom>
            <a:avLst/>
            <a:gdLst/>
            <a:ahLst/>
            <a:cxnLst/>
            <a:rect l="l" t="t" r="r" b="b"/>
            <a:pathLst>
              <a:path w="2293620" h="725805">
                <a:moveTo>
                  <a:pt x="0" y="725424"/>
                </a:moveTo>
                <a:lnTo>
                  <a:pt x="2293620" y="725424"/>
                </a:lnTo>
                <a:lnTo>
                  <a:pt x="2293620" y="0"/>
                </a:lnTo>
                <a:lnTo>
                  <a:pt x="0" y="0"/>
                </a:lnTo>
                <a:lnTo>
                  <a:pt x="0" y="725424"/>
                </a:lnTo>
                <a:close/>
              </a:path>
            </a:pathLst>
          </a:custGeom>
          <a:ln w="32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487661" y="2094738"/>
            <a:ext cx="276225" cy="1015365"/>
          </a:xfrm>
          <a:custGeom>
            <a:avLst/>
            <a:gdLst/>
            <a:ahLst/>
            <a:cxnLst/>
            <a:rect l="l" t="t" r="r" b="b"/>
            <a:pathLst>
              <a:path w="276225" h="1015364">
                <a:moveTo>
                  <a:pt x="0" y="1014984"/>
                </a:moveTo>
                <a:lnTo>
                  <a:pt x="275844" y="1014984"/>
                </a:lnTo>
                <a:lnTo>
                  <a:pt x="275844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87661" y="2094738"/>
            <a:ext cx="276225" cy="1015365"/>
          </a:xfrm>
          <a:custGeom>
            <a:avLst/>
            <a:gdLst/>
            <a:ahLst/>
            <a:cxnLst/>
            <a:rect l="l" t="t" r="r" b="b"/>
            <a:pathLst>
              <a:path w="276225" h="1015364">
                <a:moveTo>
                  <a:pt x="0" y="1014984"/>
                </a:moveTo>
                <a:lnTo>
                  <a:pt x="275844" y="1014984"/>
                </a:lnTo>
                <a:lnTo>
                  <a:pt x="275844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ln w="320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1773" y="2094738"/>
            <a:ext cx="276225" cy="1015365"/>
          </a:xfrm>
          <a:custGeom>
            <a:avLst/>
            <a:gdLst/>
            <a:ahLst/>
            <a:cxnLst/>
            <a:rect l="l" t="t" r="r" b="b"/>
            <a:pathLst>
              <a:path w="276225" h="1015364">
                <a:moveTo>
                  <a:pt x="0" y="1014984"/>
                </a:moveTo>
                <a:lnTo>
                  <a:pt x="275844" y="1014984"/>
                </a:lnTo>
                <a:lnTo>
                  <a:pt x="275844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11773" y="2094738"/>
            <a:ext cx="276225" cy="1015365"/>
          </a:xfrm>
          <a:custGeom>
            <a:avLst/>
            <a:gdLst/>
            <a:ahLst/>
            <a:cxnLst/>
            <a:rect l="l" t="t" r="r" b="b"/>
            <a:pathLst>
              <a:path w="276225" h="1015364">
                <a:moveTo>
                  <a:pt x="0" y="1014984"/>
                </a:moveTo>
                <a:lnTo>
                  <a:pt x="275844" y="1014984"/>
                </a:lnTo>
                <a:lnTo>
                  <a:pt x="275844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ln w="320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92040" y="3182111"/>
            <a:ext cx="1955800" cy="370840"/>
          </a:xfrm>
          <a:custGeom>
            <a:avLst/>
            <a:gdLst/>
            <a:ahLst/>
            <a:cxnLst/>
            <a:rect l="l" t="t" r="r" b="b"/>
            <a:pathLst>
              <a:path w="1955800" h="370839">
                <a:moveTo>
                  <a:pt x="0" y="370332"/>
                </a:moveTo>
                <a:lnTo>
                  <a:pt x="1955291" y="370332"/>
                </a:lnTo>
                <a:lnTo>
                  <a:pt x="1955291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235194" y="3176778"/>
            <a:ext cx="1283335" cy="3549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50190" marR="5080" indent="-250825">
              <a:lnSpc>
                <a:spcPct val="80000"/>
              </a:lnSpc>
              <a:spcBef>
                <a:spcPts val="385"/>
              </a:spcBef>
            </a:pPr>
            <a:r>
              <a:rPr sz="1200" b="1" spc="-130" dirty="0">
                <a:solidFill>
                  <a:srgbClr val="CC3300"/>
                </a:solidFill>
                <a:latin typeface="Verdana"/>
                <a:cs typeface="Verdana"/>
              </a:rPr>
              <a:t>High </a:t>
            </a:r>
            <a:r>
              <a:rPr sz="1200" b="1" spc="-80" dirty="0">
                <a:solidFill>
                  <a:srgbClr val="CC3300"/>
                </a:solidFill>
                <a:latin typeface="Verdana"/>
                <a:cs typeface="Verdana"/>
              </a:rPr>
              <a:t>Reflectance  </a:t>
            </a:r>
            <a:r>
              <a:rPr sz="1200" b="1" spc="-150" dirty="0">
                <a:solidFill>
                  <a:srgbClr val="CC3300"/>
                </a:solidFill>
                <a:latin typeface="Verdana"/>
                <a:cs typeface="Verdana"/>
              </a:rPr>
              <a:t>Mirror</a:t>
            </a:r>
            <a:r>
              <a:rPr sz="1200" b="1" spc="-85" dirty="0">
                <a:solidFill>
                  <a:srgbClr val="CC3300"/>
                </a:solidFill>
                <a:latin typeface="Verdana"/>
                <a:cs typeface="Verdana"/>
              </a:rPr>
              <a:t> </a:t>
            </a:r>
            <a:r>
              <a:rPr sz="1200" b="1" spc="-210" dirty="0">
                <a:solidFill>
                  <a:srgbClr val="CC3300"/>
                </a:solidFill>
                <a:latin typeface="Verdana"/>
                <a:cs typeface="Verdana"/>
              </a:rPr>
              <a:t>(HR)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32164" y="3182111"/>
            <a:ext cx="1609725" cy="370840"/>
          </a:xfrm>
          <a:custGeom>
            <a:avLst/>
            <a:gdLst/>
            <a:ahLst/>
            <a:cxnLst/>
            <a:rect l="l" t="t" r="r" b="b"/>
            <a:pathLst>
              <a:path w="1609725" h="370839">
                <a:moveTo>
                  <a:pt x="0" y="370332"/>
                </a:moveTo>
                <a:lnTo>
                  <a:pt x="1609344" y="370332"/>
                </a:lnTo>
                <a:lnTo>
                  <a:pt x="1609344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168383" y="3176778"/>
            <a:ext cx="1151890" cy="3549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56845" marR="5080" indent="-157480">
              <a:lnSpc>
                <a:spcPct val="80000"/>
              </a:lnSpc>
              <a:spcBef>
                <a:spcPts val="385"/>
              </a:spcBef>
            </a:pPr>
            <a:r>
              <a:rPr sz="1200" b="1" spc="-120" dirty="0">
                <a:solidFill>
                  <a:srgbClr val="CC3300"/>
                </a:solidFill>
                <a:latin typeface="Verdana"/>
                <a:cs typeface="Verdana"/>
              </a:rPr>
              <a:t>Output </a:t>
            </a:r>
            <a:r>
              <a:rPr sz="1200" b="1" spc="-80" dirty="0">
                <a:solidFill>
                  <a:srgbClr val="CC3300"/>
                </a:solidFill>
                <a:latin typeface="Verdana"/>
                <a:cs typeface="Verdana"/>
              </a:rPr>
              <a:t>Coupler  </a:t>
            </a:r>
            <a:r>
              <a:rPr sz="1200" b="1" spc="-150" dirty="0">
                <a:solidFill>
                  <a:srgbClr val="CC3300"/>
                </a:solidFill>
                <a:latin typeface="Verdana"/>
                <a:cs typeface="Verdana"/>
              </a:rPr>
              <a:t>Mirror</a:t>
            </a:r>
            <a:r>
              <a:rPr sz="1200" b="1" spc="-90" dirty="0">
                <a:solidFill>
                  <a:srgbClr val="CC3300"/>
                </a:solidFill>
                <a:latin typeface="Verdana"/>
                <a:cs typeface="Verdana"/>
              </a:rPr>
              <a:t> </a:t>
            </a:r>
            <a:r>
              <a:rPr sz="1200" b="1" spc="-85" dirty="0">
                <a:solidFill>
                  <a:srgbClr val="CC3300"/>
                </a:solidFill>
                <a:latin typeface="Verdana"/>
                <a:cs typeface="Verdana"/>
              </a:rPr>
              <a:t>(OC)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67269" y="2285746"/>
            <a:ext cx="922655" cy="5194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R="5080" indent="97155">
              <a:lnSpc>
                <a:spcPct val="80000"/>
              </a:lnSpc>
              <a:spcBef>
                <a:spcPts val="530"/>
              </a:spcBef>
            </a:pPr>
            <a:r>
              <a:rPr sz="1800" b="1" spc="-110" dirty="0">
                <a:solidFill>
                  <a:srgbClr val="CC3300"/>
                </a:solidFill>
                <a:latin typeface="Verdana"/>
                <a:cs typeface="Verdana"/>
              </a:rPr>
              <a:t>Active  </a:t>
            </a:r>
            <a:r>
              <a:rPr sz="1800" b="1" spc="-135" dirty="0">
                <a:solidFill>
                  <a:srgbClr val="CC3300"/>
                </a:solidFill>
                <a:latin typeface="Verdana"/>
                <a:cs typeface="Verdana"/>
              </a:rPr>
              <a:t>Medium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753093" y="2464307"/>
            <a:ext cx="734695" cy="132715"/>
          </a:xfrm>
          <a:custGeom>
            <a:avLst/>
            <a:gdLst/>
            <a:ahLst/>
            <a:cxnLst/>
            <a:rect l="l" t="t" r="r" b="b"/>
            <a:pathLst>
              <a:path w="734695" h="132714">
                <a:moveTo>
                  <a:pt x="646176" y="66293"/>
                </a:moveTo>
                <a:lnTo>
                  <a:pt x="601979" y="132587"/>
                </a:lnTo>
                <a:lnTo>
                  <a:pt x="690371" y="88391"/>
                </a:lnTo>
                <a:lnTo>
                  <a:pt x="646176" y="88391"/>
                </a:lnTo>
                <a:lnTo>
                  <a:pt x="646176" y="66293"/>
                </a:lnTo>
                <a:close/>
              </a:path>
              <a:path w="734695" h="132714">
                <a:moveTo>
                  <a:pt x="631444" y="44195"/>
                </a:moveTo>
                <a:lnTo>
                  <a:pt x="0" y="44195"/>
                </a:lnTo>
                <a:lnTo>
                  <a:pt x="0" y="88391"/>
                </a:lnTo>
                <a:lnTo>
                  <a:pt x="631444" y="88391"/>
                </a:lnTo>
                <a:lnTo>
                  <a:pt x="646176" y="66293"/>
                </a:lnTo>
                <a:lnTo>
                  <a:pt x="631444" y="44195"/>
                </a:lnTo>
                <a:close/>
              </a:path>
              <a:path w="734695" h="132714">
                <a:moveTo>
                  <a:pt x="690371" y="44195"/>
                </a:moveTo>
                <a:lnTo>
                  <a:pt x="646176" y="44195"/>
                </a:lnTo>
                <a:lnTo>
                  <a:pt x="646176" y="88391"/>
                </a:lnTo>
                <a:lnTo>
                  <a:pt x="690371" y="88391"/>
                </a:lnTo>
                <a:lnTo>
                  <a:pt x="734567" y="66293"/>
                </a:lnTo>
                <a:lnTo>
                  <a:pt x="690371" y="44195"/>
                </a:lnTo>
                <a:close/>
              </a:path>
              <a:path w="734695" h="132714">
                <a:moveTo>
                  <a:pt x="601979" y="0"/>
                </a:moveTo>
                <a:lnTo>
                  <a:pt x="646176" y="66293"/>
                </a:lnTo>
                <a:lnTo>
                  <a:pt x="646176" y="44195"/>
                </a:lnTo>
                <a:lnTo>
                  <a:pt x="690371" y="44195"/>
                </a:lnTo>
                <a:lnTo>
                  <a:pt x="601979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81521" y="2459735"/>
            <a:ext cx="828040" cy="132715"/>
          </a:xfrm>
          <a:custGeom>
            <a:avLst/>
            <a:gdLst/>
            <a:ahLst/>
            <a:cxnLst/>
            <a:rect l="l" t="t" r="r" b="b"/>
            <a:pathLst>
              <a:path w="828040" h="132714">
                <a:moveTo>
                  <a:pt x="739139" y="66293"/>
                </a:moveTo>
                <a:lnTo>
                  <a:pt x="694944" y="132587"/>
                </a:lnTo>
                <a:lnTo>
                  <a:pt x="783335" y="88391"/>
                </a:lnTo>
                <a:lnTo>
                  <a:pt x="739139" y="88391"/>
                </a:lnTo>
                <a:lnTo>
                  <a:pt x="739139" y="66293"/>
                </a:lnTo>
                <a:close/>
              </a:path>
              <a:path w="828040" h="132714">
                <a:moveTo>
                  <a:pt x="724407" y="44196"/>
                </a:moveTo>
                <a:lnTo>
                  <a:pt x="0" y="44196"/>
                </a:lnTo>
                <a:lnTo>
                  <a:pt x="0" y="88391"/>
                </a:lnTo>
                <a:lnTo>
                  <a:pt x="724407" y="88391"/>
                </a:lnTo>
                <a:lnTo>
                  <a:pt x="739139" y="66293"/>
                </a:lnTo>
                <a:lnTo>
                  <a:pt x="724407" y="44196"/>
                </a:lnTo>
                <a:close/>
              </a:path>
              <a:path w="828040" h="132714">
                <a:moveTo>
                  <a:pt x="783336" y="44196"/>
                </a:moveTo>
                <a:lnTo>
                  <a:pt x="739139" y="44196"/>
                </a:lnTo>
                <a:lnTo>
                  <a:pt x="739139" y="88391"/>
                </a:lnTo>
                <a:lnTo>
                  <a:pt x="783335" y="88391"/>
                </a:lnTo>
                <a:lnTo>
                  <a:pt x="827531" y="66293"/>
                </a:lnTo>
                <a:lnTo>
                  <a:pt x="783336" y="44196"/>
                </a:lnTo>
                <a:close/>
              </a:path>
              <a:path w="828040" h="132714">
                <a:moveTo>
                  <a:pt x="694944" y="0"/>
                </a:moveTo>
                <a:lnTo>
                  <a:pt x="739139" y="66293"/>
                </a:lnTo>
                <a:lnTo>
                  <a:pt x="739139" y="44196"/>
                </a:lnTo>
                <a:lnTo>
                  <a:pt x="783336" y="44196"/>
                </a:lnTo>
                <a:lnTo>
                  <a:pt x="694944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87617" y="2609088"/>
            <a:ext cx="919480" cy="132715"/>
          </a:xfrm>
          <a:custGeom>
            <a:avLst/>
            <a:gdLst/>
            <a:ahLst/>
            <a:cxnLst/>
            <a:rect l="l" t="t" r="r" b="b"/>
            <a:pathLst>
              <a:path w="919479" h="132714">
                <a:moveTo>
                  <a:pt x="132587" y="0"/>
                </a:moveTo>
                <a:lnTo>
                  <a:pt x="0" y="66294"/>
                </a:lnTo>
                <a:lnTo>
                  <a:pt x="132587" y="132587"/>
                </a:lnTo>
                <a:lnTo>
                  <a:pt x="103124" y="88391"/>
                </a:lnTo>
                <a:lnTo>
                  <a:pt x="88392" y="88391"/>
                </a:lnTo>
                <a:lnTo>
                  <a:pt x="88392" y="44196"/>
                </a:lnTo>
                <a:lnTo>
                  <a:pt x="103124" y="44196"/>
                </a:lnTo>
                <a:lnTo>
                  <a:pt x="132587" y="0"/>
                </a:lnTo>
                <a:close/>
              </a:path>
              <a:path w="919479" h="132714">
                <a:moveTo>
                  <a:pt x="88392" y="66294"/>
                </a:moveTo>
                <a:lnTo>
                  <a:pt x="88392" y="88391"/>
                </a:lnTo>
                <a:lnTo>
                  <a:pt x="103124" y="88391"/>
                </a:lnTo>
                <a:lnTo>
                  <a:pt x="88392" y="66294"/>
                </a:lnTo>
                <a:close/>
              </a:path>
              <a:path w="919479" h="132714">
                <a:moveTo>
                  <a:pt x="918972" y="44196"/>
                </a:moveTo>
                <a:lnTo>
                  <a:pt x="103124" y="44196"/>
                </a:lnTo>
                <a:lnTo>
                  <a:pt x="88392" y="66294"/>
                </a:lnTo>
                <a:lnTo>
                  <a:pt x="103124" y="88391"/>
                </a:lnTo>
                <a:lnTo>
                  <a:pt x="918972" y="88391"/>
                </a:lnTo>
                <a:lnTo>
                  <a:pt x="918972" y="44196"/>
                </a:lnTo>
                <a:close/>
              </a:path>
              <a:path w="919479" h="132714">
                <a:moveTo>
                  <a:pt x="103124" y="44196"/>
                </a:moveTo>
                <a:lnTo>
                  <a:pt x="88392" y="44196"/>
                </a:lnTo>
                <a:lnTo>
                  <a:pt x="88392" y="66294"/>
                </a:lnTo>
                <a:lnTo>
                  <a:pt x="103124" y="44196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68690" y="2609088"/>
            <a:ext cx="919480" cy="132715"/>
          </a:xfrm>
          <a:custGeom>
            <a:avLst/>
            <a:gdLst/>
            <a:ahLst/>
            <a:cxnLst/>
            <a:rect l="l" t="t" r="r" b="b"/>
            <a:pathLst>
              <a:path w="919479" h="132714">
                <a:moveTo>
                  <a:pt x="132587" y="0"/>
                </a:moveTo>
                <a:lnTo>
                  <a:pt x="0" y="66294"/>
                </a:lnTo>
                <a:lnTo>
                  <a:pt x="132587" y="132587"/>
                </a:lnTo>
                <a:lnTo>
                  <a:pt x="103123" y="88391"/>
                </a:lnTo>
                <a:lnTo>
                  <a:pt x="88391" y="88391"/>
                </a:lnTo>
                <a:lnTo>
                  <a:pt x="88391" y="44196"/>
                </a:lnTo>
                <a:lnTo>
                  <a:pt x="103123" y="44196"/>
                </a:lnTo>
                <a:lnTo>
                  <a:pt x="132587" y="0"/>
                </a:lnTo>
                <a:close/>
              </a:path>
              <a:path w="919479" h="132714">
                <a:moveTo>
                  <a:pt x="88391" y="66294"/>
                </a:moveTo>
                <a:lnTo>
                  <a:pt x="88391" y="88391"/>
                </a:lnTo>
                <a:lnTo>
                  <a:pt x="103123" y="88391"/>
                </a:lnTo>
                <a:lnTo>
                  <a:pt x="88391" y="66294"/>
                </a:lnTo>
                <a:close/>
              </a:path>
              <a:path w="919479" h="132714">
                <a:moveTo>
                  <a:pt x="918971" y="44196"/>
                </a:moveTo>
                <a:lnTo>
                  <a:pt x="103123" y="44196"/>
                </a:lnTo>
                <a:lnTo>
                  <a:pt x="88391" y="66294"/>
                </a:lnTo>
                <a:lnTo>
                  <a:pt x="103123" y="88391"/>
                </a:lnTo>
                <a:lnTo>
                  <a:pt x="918971" y="88391"/>
                </a:lnTo>
                <a:lnTo>
                  <a:pt x="918971" y="44196"/>
                </a:lnTo>
                <a:close/>
              </a:path>
              <a:path w="919479" h="132714">
                <a:moveTo>
                  <a:pt x="103123" y="44196"/>
                </a:moveTo>
                <a:lnTo>
                  <a:pt x="88391" y="44196"/>
                </a:lnTo>
                <a:lnTo>
                  <a:pt x="88391" y="66294"/>
                </a:lnTo>
                <a:lnTo>
                  <a:pt x="103123" y="44196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63461" y="3400805"/>
            <a:ext cx="2848610" cy="725805"/>
          </a:xfrm>
          <a:custGeom>
            <a:avLst/>
            <a:gdLst/>
            <a:ahLst/>
            <a:cxnLst/>
            <a:rect l="l" t="t" r="r" b="b"/>
            <a:pathLst>
              <a:path w="2848609" h="725804">
                <a:moveTo>
                  <a:pt x="1424178" y="0"/>
                </a:moveTo>
                <a:lnTo>
                  <a:pt x="1350893" y="472"/>
                </a:lnTo>
                <a:lnTo>
                  <a:pt x="1278570" y="1873"/>
                </a:lnTo>
                <a:lnTo>
                  <a:pt x="1207299" y="4180"/>
                </a:lnTo>
                <a:lnTo>
                  <a:pt x="1137168" y="7370"/>
                </a:lnTo>
                <a:lnTo>
                  <a:pt x="1068267" y="11421"/>
                </a:lnTo>
                <a:lnTo>
                  <a:pt x="1000686" y="16310"/>
                </a:lnTo>
                <a:lnTo>
                  <a:pt x="934514" y="22013"/>
                </a:lnTo>
                <a:lnTo>
                  <a:pt x="869840" y="28509"/>
                </a:lnTo>
                <a:lnTo>
                  <a:pt x="806755" y="35774"/>
                </a:lnTo>
                <a:lnTo>
                  <a:pt x="745348" y="43785"/>
                </a:lnTo>
                <a:lnTo>
                  <a:pt x="685708" y="52520"/>
                </a:lnTo>
                <a:lnTo>
                  <a:pt x="627924" y="61956"/>
                </a:lnTo>
                <a:lnTo>
                  <a:pt x="572087" y="72070"/>
                </a:lnTo>
                <a:lnTo>
                  <a:pt x="518285" y="82839"/>
                </a:lnTo>
                <a:lnTo>
                  <a:pt x="466609" y="94240"/>
                </a:lnTo>
                <a:lnTo>
                  <a:pt x="417147" y="106251"/>
                </a:lnTo>
                <a:lnTo>
                  <a:pt x="369989" y="118849"/>
                </a:lnTo>
                <a:lnTo>
                  <a:pt x="325226" y="132010"/>
                </a:lnTo>
                <a:lnTo>
                  <a:pt x="282945" y="145713"/>
                </a:lnTo>
                <a:lnTo>
                  <a:pt x="243237" y="159934"/>
                </a:lnTo>
                <a:lnTo>
                  <a:pt x="206192" y="174650"/>
                </a:lnTo>
                <a:lnTo>
                  <a:pt x="140446" y="205479"/>
                </a:lnTo>
                <a:lnTo>
                  <a:pt x="86423" y="238015"/>
                </a:lnTo>
                <a:lnTo>
                  <a:pt x="44839" y="272078"/>
                </a:lnTo>
                <a:lnTo>
                  <a:pt x="16410" y="307484"/>
                </a:lnTo>
                <a:lnTo>
                  <a:pt x="1853" y="344050"/>
                </a:lnTo>
                <a:lnTo>
                  <a:pt x="0" y="362712"/>
                </a:lnTo>
                <a:lnTo>
                  <a:pt x="1853" y="381373"/>
                </a:lnTo>
                <a:lnTo>
                  <a:pt x="16410" y="417939"/>
                </a:lnTo>
                <a:lnTo>
                  <a:pt x="44839" y="453345"/>
                </a:lnTo>
                <a:lnTo>
                  <a:pt x="86423" y="487408"/>
                </a:lnTo>
                <a:lnTo>
                  <a:pt x="140446" y="519944"/>
                </a:lnTo>
                <a:lnTo>
                  <a:pt x="206192" y="550773"/>
                </a:lnTo>
                <a:lnTo>
                  <a:pt x="243237" y="565489"/>
                </a:lnTo>
                <a:lnTo>
                  <a:pt x="282945" y="579710"/>
                </a:lnTo>
                <a:lnTo>
                  <a:pt x="325226" y="593413"/>
                </a:lnTo>
                <a:lnTo>
                  <a:pt x="369989" y="606574"/>
                </a:lnTo>
                <a:lnTo>
                  <a:pt x="417147" y="619172"/>
                </a:lnTo>
                <a:lnTo>
                  <a:pt x="466609" y="631183"/>
                </a:lnTo>
                <a:lnTo>
                  <a:pt x="518285" y="642584"/>
                </a:lnTo>
                <a:lnTo>
                  <a:pt x="572087" y="653353"/>
                </a:lnTo>
                <a:lnTo>
                  <a:pt x="627924" y="663467"/>
                </a:lnTo>
                <a:lnTo>
                  <a:pt x="685708" y="672903"/>
                </a:lnTo>
                <a:lnTo>
                  <a:pt x="745348" y="681638"/>
                </a:lnTo>
                <a:lnTo>
                  <a:pt x="806755" y="689649"/>
                </a:lnTo>
                <a:lnTo>
                  <a:pt x="869840" y="696914"/>
                </a:lnTo>
                <a:lnTo>
                  <a:pt x="934514" y="703410"/>
                </a:lnTo>
                <a:lnTo>
                  <a:pt x="1000686" y="709113"/>
                </a:lnTo>
                <a:lnTo>
                  <a:pt x="1068267" y="714002"/>
                </a:lnTo>
                <a:lnTo>
                  <a:pt x="1137168" y="718053"/>
                </a:lnTo>
                <a:lnTo>
                  <a:pt x="1207299" y="721243"/>
                </a:lnTo>
                <a:lnTo>
                  <a:pt x="1278570" y="723550"/>
                </a:lnTo>
                <a:lnTo>
                  <a:pt x="1350893" y="724951"/>
                </a:lnTo>
                <a:lnTo>
                  <a:pt x="1424178" y="725424"/>
                </a:lnTo>
                <a:lnTo>
                  <a:pt x="1497462" y="724951"/>
                </a:lnTo>
                <a:lnTo>
                  <a:pt x="1569785" y="723550"/>
                </a:lnTo>
                <a:lnTo>
                  <a:pt x="1641056" y="721243"/>
                </a:lnTo>
                <a:lnTo>
                  <a:pt x="1711187" y="718053"/>
                </a:lnTo>
                <a:lnTo>
                  <a:pt x="1780088" y="714002"/>
                </a:lnTo>
                <a:lnTo>
                  <a:pt x="1847669" y="709113"/>
                </a:lnTo>
                <a:lnTo>
                  <a:pt x="1913841" y="703410"/>
                </a:lnTo>
                <a:lnTo>
                  <a:pt x="1978515" y="696914"/>
                </a:lnTo>
                <a:lnTo>
                  <a:pt x="2041600" y="689649"/>
                </a:lnTo>
                <a:lnTo>
                  <a:pt x="2103007" y="681638"/>
                </a:lnTo>
                <a:lnTo>
                  <a:pt x="2162647" y="672903"/>
                </a:lnTo>
                <a:lnTo>
                  <a:pt x="2220431" y="663467"/>
                </a:lnTo>
                <a:lnTo>
                  <a:pt x="2276268" y="653353"/>
                </a:lnTo>
                <a:lnTo>
                  <a:pt x="2330070" y="642584"/>
                </a:lnTo>
                <a:lnTo>
                  <a:pt x="2381746" y="631183"/>
                </a:lnTo>
                <a:lnTo>
                  <a:pt x="2431208" y="619172"/>
                </a:lnTo>
                <a:lnTo>
                  <a:pt x="2478366" y="606574"/>
                </a:lnTo>
                <a:lnTo>
                  <a:pt x="2523129" y="593413"/>
                </a:lnTo>
                <a:lnTo>
                  <a:pt x="2565410" y="579710"/>
                </a:lnTo>
                <a:lnTo>
                  <a:pt x="2605118" y="565489"/>
                </a:lnTo>
                <a:lnTo>
                  <a:pt x="2642163" y="550773"/>
                </a:lnTo>
                <a:lnTo>
                  <a:pt x="2707909" y="519944"/>
                </a:lnTo>
                <a:lnTo>
                  <a:pt x="2761932" y="487408"/>
                </a:lnTo>
                <a:lnTo>
                  <a:pt x="2803516" y="453345"/>
                </a:lnTo>
                <a:lnTo>
                  <a:pt x="2831945" y="417939"/>
                </a:lnTo>
                <a:lnTo>
                  <a:pt x="2846502" y="381373"/>
                </a:lnTo>
                <a:lnTo>
                  <a:pt x="2848356" y="362712"/>
                </a:lnTo>
                <a:lnTo>
                  <a:pt x="2846502" y="344050"/>
                </a:lnTo>
                <a:lnTo>
                  <a:pt x="2831945" y="307484"/>
                </a:lnTo>
                <a:lnTo>
                  <a:pt x="2803516" y="272078"/>
                </a:lnTo>
                <a:lnTo>
                  <a:pt x="2761932" y="238015"/>
                </a:lnTo>
                <a:lnTo>
                  <a:pt x="2707909" y="205479"/>
                </a:lnTo>
                <a:lnTo>
                  <a:pt x="2642163" y="174650"/>
                </a:lnTo>
                <a:lnTo>
                  <a:pt x="2605118" y="159934"/>
                </a:lnTo>
                <a:lnTo>
                  <a:pt x="2565410" y="145713"/>
                </a:lnTo>
                <a:lnTo>
                  <a:pt x="2523129" y="132010"/>
                </a:lnTo>
                <a:lnTo>
                  <a:pt x="2478366" y="118849"/>
                </a:lnTo>
                <a:lnTo>
                  <a:pt x="2431208" y="106251"/>
                </a:lnTo>
                <a:lnTo>
                  <a:pt x="2381746" y="94240"/>
                </a:lnTo>
                <a:lnTo>
                  <a:pt x="2330070" y="82839"/>
                </a:lnTo>
                <a:lnTo>
                  <a:pt x="2276268" y="72070"/>
                </a:lnTo>
                <a:lnTo>
                  <a:pt x="2220431" y="61956"/>
                </a:lnTo>
                <a:lnTo>
                  <a:pt x="2162647" y="52520"/>
                </a:lnTo>
                <a:lnTo>
                  <a:pt x="2103007" y="43785"/>
                </a:lnTo>
                <a:lnTo>
                  <a:pt x="2041600" y="35774"/>
                </a:lnTo>
                <a:lnTo>
                  <a:pt x="1978515" y="28509"/>
                </a:lnTo>
                <a:lnTo>
                  <a:pt x="1913841" y="22013"/>
                </a:lnTo>
                <a:lnTo>
                  <a:pt x="1847669" y="16310"/>
                </a:lnTo>
                <a:lnTo>
                  <a:pt x="1780088" y="11421"/>
                </a:lnTo>
                <a:lnTo>
                  <a:pt x="1711187" y="7370"/>
                </a:lnTo>
                <a:lnTo>
                  <a:pt x="1641056" y="4180"/>
                </a:lnTo>
                <a:lnTo>
                  <a:pt x="1569785" y="1873"/>
                </a:lnTo>
                <a:lnTo>
                  <a:pt x="1497462" y="472"/>
                </a:lnTo>
                <a:lnTo>
                  <a:pt x="1424178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63461" y="3400805"/>
            <a:ext cx="2848610" cy="725805"/>
          </a:xfrm>
          <a:custGeom>
            <a:avLst/>
            <a:gdLst/>
            <a:ahLst/>
            <a:cxnLst/>
            <a:rect l="l" t="t" r="r" b="b"/>
            <a:pathLst>
              <a:path w="2848609" h="725804">
                <a:moveTo>
                  <a:pt x="0" y="362712"/>
                </a:moveTo>
                <a:lnTo>
                  <a:pt x="16410" y="307484"/>
                </a:lnTo>
                <a:lnTo>
                  <a:pt x="44839" y="272078"/>
                </a:lnTo>
                <a:lnTo>
                  <a:pt x="86423" y="238015"/>
                </a:lnTo>
                <a:lnTo>
                  <a:pt x="140446" y="205479"/>
                </a:lnTo>
                <a:lnTo>
                  <a:pt x="206192" y="174650"/>
                </a:lnTo>
                <a:lnTo>
                  <a:pt x="243237" y="159934"/>
                </a:lnTo>
                <a:lnTo>
                  <a:pt x="282945" y="145713"/>
                </a:lnTo>
                <a:lnTo>
                  <a:pt x="325226" y="132010"/>
                </a:lnTo>
                <a:lnTo>
                  <a:pt x="369989" y="118849"/>
                </a:lnTo>
                <a:lnTo>
                  <a:pt x="417147" y="106251"/>
                </a:lnTo>
                <a:lnTo>
                  <a:pt x="466609" y="94240"/>
                </a:lnTo>
                <a:lnTo>
                  <a:pt x="518285" y="82839"/>
                </a:lnTo>
                <a:lnTo>
                  <a:pt x="572087" y="72070"/>
                </a:lnTo>
                <a:lnTo>
                  <a:pt x="627924" y="61956"/>
                </a:lnTo>
                <a:lnTo>
                  <a:pt x="685708" y="52520"/>
                </a:lnTo>
                <a:lnTo>
                  <a:pt x="745348" y="43785"/>
                </a:lnTo>
                <a:lnTo>
                  <a:pt x="806755" y="35774"/>
                </a:lnTo>
                <a:lnTo>
                  <a:pt x="869840" y="28509"/>
                </a:lnTo>
                <a:lnTo>
                  <a:pt x="934514" y="22013"/>
                </a:lnTo>
                <a:lnTo>
                  <a:pt x="1000686" y="16310"/>
                </a:lnTo>
                <a:lnTo>
                  <a:pt x="1068267" y="11421"/>
                </a:lnTo>
                <a:lnTo>
                  <a:pt x="1137168" y="7370"/>
                </a:lnTo>
                <a:lnTo>
                  <a:pt x="1207299" y="4180"/>
                </a:lnTo>
                <a:lnTo>
                  <a:pt x="1278570" y="1873"/>
                </a:lnTo>
                <a:lnTo>
                  <a:pt x="1350893" y="472"/>
                </a:lnTo>
                <a:lnTo>
                  <a:pt x="1424178" y="0"/>
                </a:lnTo>
                <a:lnTo>
                  <a:pt x="1497462" y="472"/>
                </a:lnTo>
                <a:lnTo>
                  <a:pt x="1569785" y="1873"/>
                </a:lnTo>
                <a:lnTo>
                  <a:pt x="1641056" y="4180"/>
                </a:lnTo>
                <a:lnTo>
                  <a:pt x="1711187" y="7370"/>
                </a:lnTo>
                <a:lnTo>
                  <a:pt x="1780088" y="11421"/>
                </a:lnTo>
                <a:lnTo>
                  <a:pt x="1847669" y="16310"/>
                </a:lnTo>
                <a:lnTo>
                  <a:pt x="1913841" y="22013"/>
                </a:lnTo>
                <a:lnTo>
                  <a:pt x="1978515" y="28509"/>
                </a:lnTo>
                <a:lnTo>
                  <a:pt x="2041600" y="35774"/>
                </a:lnTo>
                <a:lnTo>
                  <a:pt x="2103007" y="43785"/>
                </a:lnTo>
                <a:lnTo>
                  <a:pt x="2162647" y="52520"/>
                </a:lnTo>
                <a:lnTo>
                  <a:pt x="2220431" y="61956"/>
                </a:lnTo>
                <a:lnTo>
                  <a:pt x="2276268" y="72070"/>
                </a:lnTo>
                <a:lnTo>
                  <a:pt x="2330070" y="82839"/>
                </a:lnTo>
                <a:lnTo>
                  <a:pt x="2381746" y="94240"/>
                </a:lnTo>
                <a:lnTo>
                  <a:pt x="2431208" y="106251"/>
                </a:lnTo>
                <a:lnTo>
                  <a:pt x="2478366" y="118849"/>
                </a:lnTo>
                <a:lnTo>
                  <a:pt x="2523129" y="132010"/>
                </a:lnTo>
                <a:lnTo>
                  <a:pt x="2565410" y="145713"/>
                </a:lnTo>
                <a:lnTo>
                  <a:pt x="2605118" y="159934"/>
                </a:lnTo>
                <a:lnTo>
                  <a:pt x="2642163" y="174650"/>
                </a:lnTo>
                <a:lnTo>
                  <a:pt x="2707909" y="205479"/>
                </a:lnTo>
                <a:lnTo>
                  <a:pt x="2761932" y="238015"/>
                </a:lnTo>
                <a:lnTo>
                  <a:pt x="2803516" y="272078"/>
                </a:lnTo>
                <a:lnTo>
                  <a:pt x="2831945" y="307484"/>
                </a:lnTo>
                <a:lnTo>
                  <a:pt x="2846502" y="344050"/>
                </a:lnTo>
                <a:lnTo>
                  <a:pt x="2848356" y="362712"/>
                </a:lnTo>
                <a:lnTo>
                  <a:pt x="2846502" y="381373"/>
                </a:lnTo>
                <a:lnTo>
                  <a:pt x="2831945" y="417939"/>
                </a:lnTo>
                <a:lnTo>
                  <a:pt x="2803516" y="453345"/>
                </a:lnTo>
                <a:lnTo>
                  <a:pt x="2761932" y="487408"/>
                </a:lnTo>
                <a:lnTo>
                  <a:pt x="2707909" y="519944"/>
                </a:lnTo>
                <a:lnTo>
                  <a:pt x="2642163" y="550773"/>
                </a:lnTo>
                <a:lnTo>
                  <a:pt x="2605118" y="565489"/>
                </a:lnTo>
                <a:lnTo>
                  <a:pt x="2565410" y="579710"/>
                </a:lnTo>
                <a:lnTo>
                  <a:pt x="2523129" y="593413"/>
                </a:lnTo>
                <a:lnTo>
                  <a:pt x="2478366" y="606574"/>
                </a:lnTo>
                <a:lnTo>
                  <a:pt x="2431208" y="619172"/>
                </a:lnTo>
                <a:lnTo>
                  <a:pt x="2381746" y="631183"/>
                </a:lnTo>
                <a:lnTo>
                  <a:pt x="2330070" y="642584"/>
                </a:lnTo>
                <a:lnTo>
                  <a:pt x="2276268" y="653353"/>
                </a:lnTo>
                <a:lnTo>
                  <a:pt x="2220431" y="663467"/>
                </a:lnTo>
                <a:lnTo>
                  <a:pt x="2162647" y="672903"/>
                </a:lnTo>
                <a:lnTo>
                  <a:pt x="2103007" y="681638"/>
                </a:lnTo>
                <a:lnTo>
                  <a:pt x="2041600" y="689649"/>
                </a:lnTo>
                <a:lnTo>
                  <a:pt x="1978515" y="696914"/>
                </a:lnTo>
                <a:lnTo>
                  <a:pt x="1913841" y="703410"/>
                </a:lnTo>
                <a:lnTo>
                  <a:pt x="1847669" y="709113"/>
                </a:lnTo>
                <a:lnTo>
                  <a:pt x="1780088" y="714002"/>
                </a:lnTo>
                <a:lnTo>
                  <a:pt x="1711187" y="718053"/>
                </a:lnTo>
                <a:lnTo>
                  <a:pt x="1641056" y="721243"/>
                </a:lnTo>
                <a:lnTo>
                  <a:pt x="1569785" y="723550"/>
                </a:lnTo>
                <a:lnTo>
                  <a:pt x="1497462" y="724951"/>
                </a:lnTo>
                <a:lnTo>
                  <a:pt x="1424178" y="725424"/>
                </a:lnTo>
                <a:lnTo>
                  <a:pt x="1350893" y="724951"/>
                </a:lnTo>
                <a:lnTo>
                  <a:pt x="1278570" y="723550"/>
                </a:lnTo>
                <a:lnTo>
                  <a:pt x="1207299" y="721243"/>
                </a:lnTo>
                <a:lnTo>
                  <a:pt x="1137168" y="718053"/>
                </a:lnTo>
                <a:lnTo>
                  <a:pt x="1068267" y="714002"/>
                </a:lnTo>
                <a:lnTo>
                  <a:pt x="1000686" y="709113"/>
                </a:lnTo>
                <a:lnTo>
                  <a:pt x="934514" y="703410"/>
                </a:lnTo>
                <a:lnTo>
                  <a:pt x="869840" y="696914"/>
                </a:lnTo>
                <a:lnTo>
                  <a:pt x="806755" y="689649"/>
                </a:lnTo>
                <a:lnTo>
                  <a:pt x="745348" y="681638"/>
                </a:lnTo>
                <a:lnTo>
                  <a:pt x="685708" y="672903"/>
                </a:lnTo>
                <a:lnTo>
                  <a:pt x="627924" y="663467"/>
                </a:lnTo>
                <a:lnTo>
                  <a:pt x="572087" y="653353"/>
                </a:lnTo>
                <a:lnTo>
                  <a:pt x="518285" y="642584"/>
                </a:lnTo>
                <a:lnTo>
                  <a:pt x="466609" y="631183"/>
                </a:lnTo>
                <a:lnTo>
                  <a:pt x="417147" y="619172"/>
                </a:lnTo>
                <a:lnTo>
                  <a:pt x="369989" y="606574"/>
                </a:lnTo>
                <a:lnTo>
                  <a:pt x="325226" y="593413"/>
                </a:lnTo>
                <a:lnTo>
                  <a:pt x="282945" y="579710"/>
                </a:lnTo>
                <a:lnTo>
                  <a:pt x="243237" y="565489"/>
                </a:lnTo>
                <a:lnTo>
                  <a:pt x="206192" y="550773"/>
                </a:lnTo>
                <a:lnTo>
                  <a:pt x="140446" y="519944"/>
                </a:lnTo>
                <a:lnTo>
                  <a:pt x="86423" y="487408"/>
                </a:lnTo>
                <a:lnTo>
                  <a:pt x="44839" y="453345"/>
                </a:lnTo>
                <a:lnTo>
                  <a:pt x="16410" y="417939"/>
                </a:lnTo>
                <a:lnTo>
                  <a:pt x="1853" y="381373"/>
                </a:lnTo>
                <a:lnTo>
                  <a:pt x="0" y="362712"/>
                </a:lnTo>
                <a:close/>
              </a:path>
            </a:pathLst>
          </a:custGeom>
          <a:ln w="32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487661" y="2535935"/>
            <a:ext cx="1286510" cy="132715"/>
          </a:xfrm>
          <a:custGeom>
            <a:avLst/>
            <a:gdLst/>
            <a:ahLst/>
            <a:cxnLst/>
            <a:rect l="l" t="t" r="r" b="b"/>
            <a:pathLst>
              <a:path w="1286509" h="132714">
                <a:moveTo>
                  <a:pt x="1197864" y="66293"/>
                </a:moveTo>
                <a:lnTo>
                  <a:pt x="1153668" y="132587"/>
                </a:lnTo>
                <a:lnTo>
                  <a:pt x="1242060" y="88391"/>
                </a:lnTo>
                <a:lnTo>
                  <a:pt x="1197864" y="88391"/>
                </a:lnTo>
                <a:lnTo>
                  <a:pt x="1197864" y="66293"/>
                </a:lnTo>
                <a:close/>
              </a:path>
              <a:path w="1286509" h="132714">
                <a:moveTo>
                  <a:pt x="1183132" y="44196"/>
                </a:moveTo>
                <a:lnTo>
                  <a:pt x="0" y="44196"/>
                </a:lnTo>
                <a:lnTo>
                  <a:pt x="0" y="88391"/>
                </a:lnTo>
                <a:lnTo>
                  <a:pt x="1183132" y="88391"/>
                </a:lnTo>
                <a:lnTo>
                  <a:pt x="1197864" y="66293"/>
                </a:lnTo>
                <a:lnTo>
                  <a:pt x="1183132" y="44196"/>
                </a:lnTo>
                <a:close/>
              </a:path>
              <a:path w="1286509" h="132714">
                <a:moveTo>
                  <a:pt x="1242060" y="44196"/>
                </a:moveTo>
                <a:lnTo>
                  <a:pt x="1197864" y="44196"/>
                </a:lnTo>
                <a:lnTo>
                  <a:pt x="1197864" y="88391"/>
                </a:lnTo>
                <a:lnTo>
                  <a:pt x="1242060" y="88391"/>
                </a:lnTo>
                <a:lnTo>
                  <a:pt x="1286256" y="66293"/>
                </a:lnTo>
                <a:lnTo>
                  <a:pt x="1242060" y="44196"/>
                </a:lnTo>
                <a:close/>
              </a:path>
              <a:path w="1286509" h="132714">
                <a:moveTo>
                  <a:pt x="1153668" y="0"/>
                </a:moveTo>
                <a:lnTo>
                  <a:pt x="1197864" y="66293"/>
                </a:lnTo>
                <a:lnTo>
                  <a:pt x="1197864" y="44196"/>
                </a:lnTo>
                <a:lnTo>
                  <a:pt x="1242060" y="44196"/>
                </a:lnTo>
                <a:lnTo>
                  <a:pt x="1153668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38588" y="2093976"/>
            <a:ext cx="836930" cy="440690"/>
          </a:xfrm>
          <a:custGeom>
            <a:avLst/>
            <a:gdLst/>
            <a:ahLst/>
            <a:cxnLst/>
            <a:rect l="l" t="t" r="r" b="b"/>
            <a:pathLst>
              <a:path w="836929" h="440689">
                <a:moveTo>
                  <a:pt x="0" y="440436"/>
                </a:moveTo>
                <a:lnTo>
                  <a:pt x="836676" y="440436"/>
                </a:lnTo>
                <a:lnTo>
                  <a:pt x="836676" y="0"/>
                </a:lnTo>
                <a:lnTo>
                  <a:pt x="0" y="0"/>
                </a:lnTo>
                <a:lnTo>
                  <a:pt x="0" y="44043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0130917" y="2124202"/>
            <a:ext cx="516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" marR="5080" indent="-43180">
              <a:lnSpc>
                <a:spcPct val="100000"/>
              </a:lnSpc>
              <a:spcBef>
                <a:spcPts val="100"/>
              </a:spcBef>
            </a:pPr>
            <a:r>
              <a:rPr sz="1200" b="1" spc="-105" dirty="0">
                <a:solidFill>
                  <a:srgbClr val="CC3300"/>
                </a:solidFill>
                <a:latin typeface="Verdana"/>
                <a:cs typeface="Verdana"/>
              </a:rPr>
              <a:t>Output  Beam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96100" y="3038094"/>
            <a:ext cx="220979" cy="291465"/>
          </a:xfrm>
          <a:custGeom>
            <a:avLst/>
            <a:gdLst/>
            <a:ahLst/>
            <a:cxnLst/>
            <a:rect l="l" t="t" r="r" b="b"/>
            <a:pathLst>
              <a:path w="220979" h="291464">
                <a:moveTo>
                  <a:pt x="110490" y="88391"/>
                </a:moveTo>
                <a:lnTo>
                  <a:pt x="88392" y="97231"/>
                </a:lnTo>
                <a:lnTo>
                  <a:pt x="88392" y="291083"/>
                </a:lnTo>
                <a:lnTo>
                  <a:pt x="132588" y="291083"/>
                </a:lnTo>
                <a:lnTo>
                  <a:pt x="132588" y="97231"/>
                </a:lnTo>
                <a:lnTo>
                  <a:pt x="110490" y="88391"/>
                </a:lnTo>
                <a:close/>
              </a:path>
              <a:path w="220979" h="291464">
                <a:moveTo>
                  <a:pt x="110490" y="0"/>
                </a:moveTo>
                <a:lnTo>
                  <a:pt x="0" y="132587"/>
                </a:lnTo>
                <a:lnTo>
                  <a:pt x="88392" y="97231"/>
                </a:lnTo>
                <a:lnTo>
                  <a:pt x="88392" y="88391"/>
                </a:lnTo>
                <a:lnTo>
                  <a:pt x="184150" y="88391"/>
                </a:lnTo>
                <a:lnTo>
                  <a:pt x="110490" y="0"/>
                </a:lnTo>
                <a:close/>
              </a:path>
              <a:path w="220979" h="291464">
                <a:moveTo>
                  <a:pt x="184150" y="88391"/>
                </a:moveTo>
                <a:lnTo>
                  <a:pt x="132588" y="88391"/>
                </a:lnTo>
                <a:lnTo>
                  <a:pt x="132588" y="97231"/>
                </a:lnTo>
                <a:lnTo>
                  <a:pt x="220979" y="132587"/>
                </a:lnTo>
                <a:lnTo>
                  <a:pt x="184150" y="88391"/>
                </a:lnTo>
                <a:close/>
              </a:path>
              <a:path w="220979" h="291464">
                <a:moveTo>
                  <a:pt x="110490" y="88391"/>
                </a:moveTo>
                <a:lnTo>
                  <a:pt x="88392" y="88391"/>
                </a:lnTo>
                <a:lnTo>
                  <a:pt x="88392" y="97231"/>
                </a:lnTo>
                <a:lnTo>
                  <a:pt x="110490" y="88391"/>
                </a:lnTo>
                <a:close/>
              </a:path>
              <a:path w="220979" h="291464">
                <a:moveTo>
                  <a:pt x="132588" y="88391"/>
                </a:moveTo>
                <a:lnTo>
                  <a:pt x="110490" y="88391"/>
                </a:lnTo>
                <a:lnTo>
                  <a:pt x="132588" y="97231"/>
                </a:lnTo>
                <a:lnTo>
                  <a:pt x="132588" y="88391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47788" y="3038094"/>
            <a:ext cx="220979" cy="291465"/>
          </a:xfrm>
          <a:custGeom>
            <a:avLst/>
            <a:gdLst/>
            <a:ahLst/>
            <a:cxnLst/>
            <a:rect l="l" t="t" r="r" b="b"/>
            <a:pathLst>
              <a:path w="220979" h="291464">
                <a:moveTo>
                  <a:pt x="110489" y="88391"/>
                </a:moveTo>
                <a:lnTo>
                  <a:pt x="88391" y="97231"/>
                </a:lnTo>
                <a:lnTo>
                  <a:pt x="88391" y="291083"/>
                </a:lnTo>
                <a:lnTo>
                  <a:pt x="132587" y="291083"/>
                </a:lnTo>
                <a:lnTo>
                  <a:pt x="132587" y="97231"/>
                </a:lnTo>
                <a:lnTo>
                  <a:pt x="110489" y="88391"/>
                </a:lnTo>
                <a:close/>
              </a:path>
              <a:path w="220979" h="291464">
                <a:moveTo>
                  <a:pt x="110489" y="0"/>
                </a:moveTo>
                <a:lnTo>
                  <a:pt x="0" y="132587"/>
                </a:lnTo>
                <a:lnTo>
                  <a:pt x="88391" y="97231"/>
                </a:lnTo>
                <a:lnTo>
                  <a:pt x="88391" y="88391"/>
                </a:lnTo>
                <a:lnTo>
                  <a:pt x="184150" y="88391"/>
                </a:lnTo>
                <a:lnTo>
                  <a:pt x="110489" y="0"/>
                </a:lnTo>
                <a:close/>
              </a:path>
              <a:path w="220979" h="291464">
                <a:moveTo>
                  <a:pt x="184150" y="88391"/>
                </a:moveTo>
                <a:lnTo>
                  <a:pt x="132587" y="88391"/>
                </a:lnTo>
                <a:lnTo>
                  <a:pt x="132587" y="97231"/>
                </a:lnTo>
                <a:lnTo>
                  <a:pt x="220979" y="132587"/>
                </a:lnTo>
                <a:lnTo>
                  <a:pt x="184150" y="88391"/>
                </a:lnTo>
                <a:close/>
              </a:path>
              <a:path w="220979" h="291464">
                <a:moveTo>
                  <a:pt x="110489" y="88391"/>
                </a:moveTo>
                <a:lnTo>
                  <a:pt x="88391" y="88391"/>
                </a:lnTo>
                <a:lnTo>
                  <a:pt x="88391" y="97231"/>
                </a:lnTo>
                <a:lnTo>
                  <a:pt x="110489" y="88391"/>
                </a:lnTo>
                <a:close/>
              </a:path>
              <a:path w="220979" h="291464">
                <a:moveTo>
                  <a:pt x="132587" y="88391"/>
                </a:moveTo>
                <a:lnTo>
                  <a:pt x="110489" y="88391"/>
                </a:lnTo>
                <a:lnTo>
                  <a:pt x="132587" y="97231"/>
                </a:lnTo>
                <a:lnTo>
                  <a:pt x="132587" y="88391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99476" y="3038094"/>
            <a:ext cx="220979" cy="291465"/>
          </a:xfrm>
          <a:custGeom>
            <a:avLst/>
            <a:gdLst/>
            <a:ahLst/>
            <a:cxnLst/>
            <a:rect l="l" t="t" r="r" b="b"/>
            <a:pathLst>
              <a:path w="220979" h="291464">
                <a:moveTo>
                  <a:pt x="110490" y="88391"/>
                </a:moveTo>
                <a:lnTo>
                  <a:pt x="88392" y="97231"/>
                </a:lnTo>
                <a:lnTo>
                  <a:pt x="88392" y="291083"/>
                </a:lnTo>
                <a:lnTo>
                  <a:pt x="132588" y="291083"/>
                </a:lnTo>
                <a:lnTo>
                  <a:pt x="132588" y="97231"/>
                </a:lnTo>
                <a:lnTo>
                  <a:pt x="110490" y="88391"/>
                </a:lnTo>
                <a:close/>
              </a:path>
              <a:path w="220979" h="291464">
                <a:moveTo>
                  <a:pt x="110490" y="0"/>
                </a:moveTo>
                <a:lnTo>
                  <a:pt x="0" y="132587"/>
                </a:lnTo>
                <a:lnTo>
                  <a:pt x="88392" y="97231"/>
                </a:lnTo>
                <a:lnTo>
                  <a:pt x="88392" y="88391"/>
                </a:lnTo>
                <a:lnTo>
                  <a:pt x="184150" y="88391"/>
                </a:lnTo>
                <a:lnTo>
                  <a:pt x="110490" y="0"/>
                </a:lnTo>
                <a:close/>
              </a:path>
              <a:path w="220979" h="291464">
                <a:moveTo>
                  <a:pt x="184150" y="88391"/>
                </a:moveTo>
                <a:lnTo>
                  <a:pt x="132588" y="88391"/>
                </a:lnTo>
                <a:lnTo>
                  <a:pt x="132588" y="97231"/>
                </a:lnTo>
                <a:lnTo>
                  <a:pt x="220979" y="132587"/>
                </a:lnTo>
                <a:lnTo>
                  <a:pt x="184150" y="88391"/>
                </a:lnTo>
                <a:close/>
              </a:path>
              <a:path w="220979" h="291464">
                <a:moveTo>
                  <a:pt x="110490" y="88391"/>
                </a:moveTo>
                <a:lnTo>
                  <a:pt x="88392" y="88391"/>
                </a:lnTo>
                <a:lnTo>
                  <a:pt x="88392" y="97231"/>
                </a:lnTo>
                <a:lnTo>
                  <a:pt x="110490" y="88391"/>
                </a:lnTo>
                <a:close/>
              </a:path>
              <a:path w="220979" h="291464">
                <a:moveTo>
                  <a:pt x="132588" y="88391"/>
                </a:moveTo>
                <a:lnTo>
                  <a:pt x="110490" y="88391"/>
                </a:lnTo>
                <a:lnTo>
                  <a:pt x="132588" y="97231"/>
                </a:lnTo>
                <a:lnTo>
                  <a:pt x="132588" y="88391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49640" y="3038094"/>
            <a:ext cx="220979" cy="291465"/>
          </a:xfrm>
          <a:custGeom>
            <a:avLst/>
            <a:gdLst/>
            <a:ahLst/>
            <a:cxnLst/>
            <a:rect l="l" t="t" r="r" b="b"/>
            <a:pathLst>
              <a:path w="220979" h="291464">
                <a:moveTo>
                  <a:pt x="110489" y="88391"/>
                </a:moveTo>
                <a:lnTo>
                  <a:pt x="88391" y="97231"/>
                </a:lnTo>
                <a:lnTo>
                  <a:pt x="88391" y="291083"/>
                </a:lnTo>
                <a:lnTo>
                  <a:pt x="132587" y="291083"/>
                </a:lnTo>
                <a:lnTo>
                  <a:pt x="132587" y="97231"/>
                </a:lnTo>
                <a:lnTo>
                  <a:pt x="110489" y="88391"/>
                </a:lnTo>
                <a:close/>
              </a:path>
              <a:path w="220979" h="291464">
                <a:moveTo>
                  <a:pt x="110489" y="0"/>
                </a:moveTo>
                <a:lnTo>
                  <a:pt x="0" y="132587"/>
                </a:lnTo>
                <a:lnTo>
                  <a:pt x="88391" y="97231"/>
                </a:lnTo>
                <a:lnTo>
                  <a:pt x="88391" y="88391"/>
                </a:lnTo>
                <a:lnTo>
                  <a:pt x="184150" y="88391"/>
                </a:lnTo>
                <a:lnTo>
                  <a:pt x="110489" y="0"/>
                </a:lnTo>
                <a:close/>
              </a:path>
              <a:path w="220979" h="291464">
                <a:moveTo>
                  <a:pt x="184150" y="88391"/>
                </a:moveTo>
                <a:lnTo>
                  <a:pt x="132587" y="88391"/>
                </a:lnTo>
                <a:lnTo>
                  <a:pt x="132587" y="97231"/>
                </a:lnTo>
                <a:lnTo>
                  <a:pt x="220979" y="132587"/>
                </a:lnTo>
                <a:lnTo>
                  <a:pt x="184150" y="88391"/>
                </a:lnTo>
                <a:close/>
              </a:path>
              <a:path w="220979" h="291464">
                <a:moveTo>
                  <a:pt x="110489" y="88391"/>
                </a:moveTo>
                <a:lnTo>
                  <a:pt x="88391" y="88391"/>
                </a:lnTo>
                <a:lnTo>
                  <a:pt x="88391" y="97231"/>
                </a:lnTo>
                <a:lnTo>
                  <a:pt x="110489" y="88391"/>
                </a:lnTo>
                <a:close/>
              </a:path>
              <a:path w="220979" h="291464">
                <a:moveTo>
                  <a:pt x="132587" y="88391"/>
                </a:moveTo>
                <a:lnTo>
                  <a:pt x="110489" y="88391"/>
                </a:lnTo>
                <a:lnTo>
                  <a:pt x="132587" y="97231"/>
                </a:lnTo>
                <a:lnTo>
                  <a:pt x="132587" y="88391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283450" y="3495547"/>
            <a:ext cx="1087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170" dirty="0">
                <a:solidFill>
                  <a:srgbClr val="CC3300"/>
                </a:solidFill>
                <a:latin typeface="Verdana"/>
                <a:cs typeface="Verdana"/>
              </a:rPr>
              <a:t>Excitation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73721" y="3687571"/>
            <a:ext cx="1306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130" dirty="0">
                <a:solidFill>
                  <a:srgbClr val="CC3300"/>
                </a:solidFill>
                <a:latin typeface="Verdana"/>
                <a:cs typeface="Verdana"/>
              </a:rPr>
              <a:t>Mechanism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94881" y="1535684"/>
            <a:ext cx="1997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95" dirty="0">
                <a:solidFill>
                  <a:srgbClr val="CC3300"/>
                </a:solidFill>
                <a:latin typeface="Verdana"/>
                <a:cs typeface="Verdana"/>
              </a:rPr>
              <a:t>Optical</a:t>
            </a:r>
            <a:r>
              <a:rPr sz="1800" b="1" spc="-155" dirty="0">
                <a:solidFill>
                  <a:srgbClr val="CC3300"/>
                </a:solidFill>
                <a:latin typeface="Verdana"/>
                <a:cs typeface="Verdana"/>
              </a:rPr>
              <a:t> </a:t>
            </a:r>
            <a:r>
              <a:rPr sz="1800" b="1" spc="-195" dirty="0">
                <a:solidFill>
                  <a:srgbClr val="CC3300"/>
                </a:solidFill>
                <a:latin typeface="Verdana"/>
                <a:cs typeface="Verdana"/>
              </a:rPr>
              <a:t>Resonator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179058" y="1791080"/>
            <a:ext cx="470534" cy="375285"/>
          </a:xfrm>
          <a:custGeom>
            <a:avLst/>
            <a:gdLst/>
            <a:ahLst/>
            <a:cxnLst/>
            <a:rect l="l" t="t" r="r" b="b"/>
            <a:pathLst>
              <a:path w="470534" h="375285">
                <a:moveTo>
                  <a:pt x="30479" y="310515"/>
                </a:moveTo>
                <a:lnTo>
                  <a:pt x="0" y="375285"/>
                </a:lnTo>
                <a:lnTo>
                  <a:pt x="70103" y="360807"/>
                </a:lnTo>
                <a:lnTo>
                  <a:pt x="68002" y="358140"/>
                </a:lnTo>
                <a:lnTo>
                  <a:pt x="47625" y="358140"/>
                </a:lnTo>
                <a:lnTo>
                  <a:pt x="27812" y="332994"/>
                </a:lnTo>
                <a:lnTo>
                  <a:pt x="40384" y="323086"/>
                </a:lnTo>
                <a:lnTo>
                  <a:pt x="30479" y="310515"/>
                </a:lnTo>
                <a:close/>
              </a:path>
              <a:path w="470534" h="375285">
                <a:moveTo>
                  <a:pt x="40384" y="323086"/>
                </a:moveTo>
                <a:lnTo>
                  <a:pt x="27812" y="332994"/>
                </a:lnTo>
                <a:lnTo>
                  <a:pt x="47625" y="358140"/>
                </a:lnTo>
                <a:lnTo>
                  <a:pt x="60196" y="348232"/>
                </a:lnTo>
                <a:lnTo>
                  <a:pt x="40384" y="323086"/>
                </a:lnTo>
                <a:close/>
              </a:path>
              <a:path w="470534" h="375285">
                <a:moveTo>
                  <a:pt x="60196" y="348232"/>
                </a:moveTo>
                <a:lnTo>
                  <a:pt x="47625" y="358140"/>
                </a:lnTo>
                <a:lnTo>
                  <a:pt x="68002" y="358140"/>
                </a:lnTo>
                <a:lnTo>
                  <a:pt x="60196" y="348232"/>
                </a:lnTo>
                <a:close/>
              </a:path>
              <a:path w="470534" h="375285">
                <a:moveTo>
                  <a:pt x="450341" y="0"/>
                </a:moveTo>
                <a:lnTo>
                  <a:pt x="40384" y="323086"/>
                </a:lnTo>
                <a:lnTo>
                  <a:pt x="60196" y="348232"/>
                </a:lnTo>
                <a:lnTo>
                  <a:pt x="470153" y="25146"/>
                </a:lnTo>
                <a:lnTo>
                  <a:pt x="4503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926068" y="1791080"/>
            <a:ext cx="470534" cy="375285"/>
          </a:xfrm>
          <a:custGeom>
            <a:avLst/>
            <a:gdLst/>
            <a:ahLst/>
            <a:cxnLst/>
            <a:rect l="l" t="t" r="r" b="b"/>
            <a:pathLst>
              <a:path w="470534" h="375285">
                <a:moveTo>
                  <a:pt x="409957" y="348232"/>
                </a:moveTo>
                <a:lnTo>
                  <a:pt x="400050" y="360807"/>
                </a:lnTo>
                <a:lnTo>
                  <a:pt x="470153" y="375285"/>
                </a:lnTo>
                <a:lnTo>
                  <a:pt x="462085" y="358140"/>
                </a:lnTo>
                <a:lnTo>
                  <a:pt x="422528" y="358140"/>
                </a:lnTo>
                <a:lnTo>
                  <a:pt x="409957" y="348232"/>
                </a:lnTo>
                <a:close/>
              </a:path>
              <a:path w="470534" h="375285">
                <a:moveTo>
                  <a:pt x="429769" y="323086"/>
                </a:moveTo>
                <a:lnTo>
                  <a:pt x="409957" y="348232"/>
                </a:lnTo>
                <a:lnTo>
                  <a:pt x="422528" y="358140"/>
                </a:lnTo>
                <a:lnTo>
                  <a:pt x="442340" y="332994"/>
                </a:lnTo>
                <a:lnTo>
                  <a:pt x="429769" y="323086"/>
                </a:lnTo>
                <a:close/>
              </a:path>
              <a:path w="470534" h="375285">
                <a:moveTo>
                  <a:pt x="439674" y="310515"/>
                </a:moveTo>
                <a:lnTo>
                  <a:pt x="429769" y="323086"/>
                </a:lnTo>
                <a:lnTo>
                  <a:pt x="442340" y="332994"/>
                </a:lnTo>
                <a:lnTo>
                  <a:pt x="422528" y="358140"/>
                </a:lnTo>
                <a:lnTo>
                  <a:pt x="462085" y="358140"/>
                </a:lnTo>
                <a:lnTo>
                  <a:pt x="439674" y="310515"/>
                </a:lnTo>
                <a:close/>
              </a:path>
              <a:path w="470534" h="375285">
                <a:moveTo>
                  <a:pt x="19811" y="0"/>
                </a:moveTo>
                <a:lnTo>
                  <a:pt x="0" y="25146"/>
                </a:lnTo>
                <a:lnTo>
                  <a:pt x="409957" y="348232"/>
                </a:lnTo>
                <a:lnTo>
                  <a:pt x="429769" y="323086"/>
                </a:lnTo>
                <a:lnTo>
                  <a:pt x="198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5546547"/>
            <a:ext cx="9874885" cy="12204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0"/>
              </a:spcBef>
              <a:tabLst>
                <a:tab pos="419100" algn="l"/>
              </a:tabLst>
            </a:pPr>
            <a:r>
              <a:rPr sz="1800" spc="335" dirty="0">
                <a:solidFill>
                  <a:srgbClr val="A42F0F"/>
                </a:solidFill>
                <a:latin typeface="Arial"/>
                <a:cs typeface="Arial"/>
              </a:rPr>
              <a:t>		</a:t>
            </a:r>
            <a:r>
              <a:rPr sz="2800" spc="-15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800" spc="-20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105" dirty="0">
                <a:solidFill>
                  <a:srgbClr val="404040"/>
                </a:solidFill>
                <a:latin typeface="Verdana"/>
                <a:cs typeface="Verdana"/>
              </a:rPr>
              <a:t>beam</a:t>
            </a:r>
            <a:r>
              <a:rPr sz="2800" spc="-2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2800" spc="-2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-100" dirty="0">
                <a:solidFill>
                  <a:srgbClr val="404040"/>
                </a:solidFill>
                <a:latin typeface="Verdana"/>
                <a:cs typeface="Verdana"/>
              </a:rPr>
              <a:t>light</a:t>
            </a:r>
            <a:r>
              <a:rPr sz="2800" spc="-2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2800" spc="-2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404040"/>
                </a:solidFill>
                <a:latin typeface="Verdana"/>
                <a:cs typeface="Verdana"/>
              </a:rPr>
              <a:t>reflected</a:t>
            </a:r>
            <a:r>
              <a:rPr sz="28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114" dirty="0">
                <a:solidFill>
                  <a:srgbClr val="404040"/>
                </a:solidFill>
                <a:latin typeface="Verdana"/>
                <a:cs typeface="Verdana"/>
              </a:rPr>
              <a:t>back</a:t>
            </a:r>
            <a:r>
              <a:rPr sz="2800" spc="-2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10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2800" spc="-20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-114" dirty="0">
                <a:solidFill>
                  <a:srgbClr val="404040"/>
                </a:solidFill>
                <a:latin typeface="Verdana"/>
                <a:cs typeface="Verdana"/>
              </a:rPr>
              <a:t>forth</a:t>
            </a:r>
            <a:r>
              <a:rPr sz="2800" spc="-1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404040"/>
                </a:solidFill>
                <a:latin typeface="Verdana"/>
                <a:cs typeface="Verdana"/>
              </a:rPr>
              <a:t>along</a:t>
            </a:r>
            <a:r>
              <a:rPr sz="2800" spc="-1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Verdana"/>
                <a:cs typeface="Verdana"/>
              </a:rPr>
              <a:t>the  </a:t>
            </a:r>
            <a:r>
              <a:rPr sz="2800" spc="-10" dirty="0">
                <a:solidFill>
                  <a:srgbClr val="404040"/>
                </a:solidFill>
                <a:latin typeface="Verdana"/>
                <a:cs typeface="Verdana"/>
              </a:rPr>
              <a:t>central </a:t>
            </a:r>
            <a:r>
              <a:rPr sz="2800" spc="-35" dirty="0">
                <a:solidFill>
                  <a:srgbClr val="404040"/>
                </a:solidFill>
                <a:latin typeface="Verdana"/>
                <a:cs typeface="Verdana"/>
              </a:rPr>
              <a:t>tube, </a:t>
            </a:r>
            <a:r>
              <a:rPr sz="2800" spc="-140" dirty="0">
                <a:solidFill>
                  <a:srgbClr val="404040"/>
                </a:solidFill>
                <a:latin typeface="Verdana"/>
                <a:cs typeface="Verdana"/>
              </a:rPr>
              <a:t>until </a:t>
            </a:r>
            <a:r>
              <a:rPr sz="2800" spc="-2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800" spc="-20" dirty="0">
                <a:solidFill>
                  <a:srgbClr val="404040"/>
                </a:solidFill>
                <a:latin typeface="Verdana"/>
                <a:cs typeface="Verdana"/>
              </a:rPr>
              <a:t>waves </a:t>
            </a:r>
            <a:r>
              <a:rPr sz="2800" spc="10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800" spc="-100" dirty="0">
                <a:solidFill>
                  <a:srgbClr val="404040"/>
                </a:solidFill>
                <a:latin typeface="Verdana"/>
                <a:cs typeface="Verdana"/>
              </a:rPr>
              <a:t>light </a:t>
            </a:r>
            <a:r>
              <a:rPr sz="2800" spc="135" dirty="0">
                <a:solidFill>
                  <a:srgbClr val="404040"/>
                </a:solidFill>
                <a:latin typeface="Verdana"/>
                <a:cs typeface="Verdana"/>
              </a:rPr>
              <a:t>become  </a:t>
            </a:r>
            <a:r>
              <a:rPr sz="2800" spc="-15" dirty="0">
                <a:solidFill>
                  <a:srgbClr val="404040"/>
                </a:solidFill>
                <a:latin typeface="Verdana"/>
                <a:cs typeface="Verdana"/>
              </a:rPr>
              <a:t>coherent.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7400" y="533400"/>
            <a:ext cx="89916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75532" y="3413759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75532" y="3413759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20361" y="518693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33" y="4644"/>
                </a:lnTo>
                <a:lnTo>
                  <a:pt x="139624" y="17966"/>
                </a:lnTo>
                <a:lnTo>
                  <a:pt x="100793" y="39045"/>
                </a:lnTo>
                <a:lnTo>
                  <a:pt x="66960" y="66960"/>
                </a:lnTo>
                <a:lnTo>
                  <a:pt x="39045" y="100793"/>
                </a:lnTo>
                <a:lnTo>
                  <a:pt x="17966" y="139624"/>
                </a:lnTo>
                <a:lnTo>
                  <a:pt x="4644" y="182533"/>
                </a:lnTo>
                <a:lnTo>
                  <a:pt x="0" y="228600"/>
                </a:lnTo>
                <a:lnTo>
                  <a:pt x="4644" y="274666"/>
                </a:lnTo>
                <a:lnTo>
                  <a:pt x="17966" y="317575"/>
                </a:lnTo>
                <a:lnTo>
                  <a:pt x="39045" y="356406"/>
                </a:lnTo>
                <a:lnTo>
                  <a:pt x="66960" y="390239"/>
                </a:lnTo>
                <a:lnTo>
                  <a:pt x="100793" y="418154"/>
                </a:lnTo>
                <a:lnTo>
                  <a:pt x="139624" y="439233"/>
                </a:lnTo>
                <a:lnTo>
                  <a:pt x="182533" y="452555"/>
                </a:lnTo>
                <a:lnTo>
                  <a:pt x="228600" y="457200"/>
                </a:lnTo>
                <a:lnTo>
                  <a:pt x="274666" y="452555"/>
                </a:lnTo>
                <a:lnTo>
                  <a:pt x="317575" y="439233"/>
                </a:lnTo>
                <a:lnTo>
                  <a:pt x="356406" y="418154"/>
                </a:lnTo>
                <a:lnTo>
                  <a:pt x="390239" y="390239"/>
                </a:lnTo>
                <a:lnTo>
                  <a:pt x="418154" y="356406"/>
                </a:lnTo>
                <a:lnTo>
                  <a:pt x="439233" y="317575"/>
                </a:lnTo>
                <a:lnTo>
                  <a:pt x="452555" y="274666"/>
                </a:lnTo>
                <a:lnTo>
                  <a:pt x="457200" y="228600"/>
                </a:lnTo>
                <a:lnTo>
                  <a:pt x="452555" y="182533"/>
                </a:lnTo>
                <a:lnTo>
                  <a:pt x="439233" y="139624"/>
                </a:lnTo>
                <a:lnTo>
                  <a:pt x="418154" y="100793"/>
                </a:lnTo>
                <a:lnTo>
                  <a:pt x="390239" y="66960"/>
                </a:lnTo>
                <a:lnTo>
                  <a:pt x="356406" y="39045"/>
                </a:lnTo>
                <a:lnTo>
                  <a:pt x="317575" y="17966"/>
                </a:lnTo>
                <a:lnTo>
                  <a:pt x="274666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0361" y="518693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228600"/>
                </a:moveTo>
                <a:lnTo>
                  <a:pt x="4644" y="182533"/>
                </a:lnTo>
                <a:lnTo>
                  <a:pt x="17966" y="139624"/>
                </a:lnTo>
                <a:lnTo>
                  <a:pt x="39045" y="100793"/>
                </a:lnTo>
                <a:lnTo>
                  <a:pt x="66960" y="66960"/>
                </a:lnTo>
                <a:lnTo>
                  <a:pt x="100793" y="39045"/>
                </a:lnTo>
                <a:lnTo>
                  <a:pt x="139624" y="17966"/>
                </a:lnTo>
                <a:lnTo>
                  <a:pt x="182533" y="4644"/>
                </a:lnTo>
                <a:lnTo>
                  <a:pt x="228600" y="0"/>
                </a:lnTo>
                <a:lnTo>
                  <a:pt x="274666" y="4644"/>
                </a:lnTo>
                <a:lnTo>
                  <a:pt x="317575" y="17966"/>
                </a:lnTo>
                <a:lnTo>
                  <a:pt x="356406" y="39045"/>
                </a:lnTo>
                <a:lnTo>
                  <a:pt x="390239" y="66960"/>
                </a:lnTo>
                <a:lnTo>
                  <a:pt x="418154" y="100793"/>
                </a:lnTo>
                <a:lnTo>
                  <a:pt x="439233" y="139624"/>
                </a:lnTo>
                <a:lnTo>
                  <a:pt x="452555" y="182533"/>
                </a:lnTo>
                <a:lnTo>
                  <a:pt x="457200" y="228600"/>
                </a:lnTo>
                <a:lnTo>
                  <a:pt x="452555" y="274666"/>
                </a:lnTo>
                <a:lnTo>
                  <a:pt x="439233" y="317575"/>
                </a:lnTo>
                <a:lnTo>
                  <a:pt x="418154" y="356406"/>
                </a:lnTo>
                <a:lnTo>
                  <a:pt x="390239" y="390239"/>
                </a:lnTo>
                <a:lnTo>
                  <a:pt x="356406" y="418154"/>
                </a:lnTo>
                <a:lnTo>
                  <a:pt x="317575" y="439233"/>
                </a:lnTo>
                <a:lnTo>
                  <a:pt x="274666" y="452555"/>
                </a:lnTo>
                <a:lnTo>
                  <a:pt x="228600" y="457200"/>
                </a:lnTo>
                <a:lnTo>
                  <a:pt x="182533" y="452555"/>
                </a:lnTo>
                <a:lnTo>
                  <a:pt x="139624" y="439233"/>
                </a:lnTo>
                <a:lnTo>
                  <a:pt x="100793" y="418154"/>
                </a:lnTo>
                <a:lnTo>
                  <a:pt x="66960" y="390239"/>
                </a:lnTo>
                <a:lnTo>
                  <a:pt x="39045" y="356406"/>
                </a:lnTo>
                <a:lnTo>
                  <a:pt x="17966" y="317575"/>
                </a:lnTo>
                <a:lnTo>
                  <a:pt x="4644" y="274666"/>
                </a:lnTo>
                <a:lnTo>
                  <a:pt x="0" y="22860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24125" y="645033"/>
            <a:ext cx="5623560" cy="105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28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Mechanism of laser</a:t>
            </a:r>
            <a:r>
              <a:rPr sz="3600" b="1" u="heavy" spc="-1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emission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ts val="3800"/>
              </a:lnSpc>
            </a:pPr>
            <a:r>
              <a:rPr sz="3200" u="heavy" spc="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Absorption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80706" y="3163900"/>
            <a:ext cx="2324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85" dirty="0">
                <a:latin typeface="Verdana"/>
                <a:cs typeface="Verdana"/>
              </a:rPr>
              <a:t>E</a:t>
            </a:r>
            <a:r>
              <a:rPr sz="1800" spc="-150" baseline="-20833" dirty="0">
                <a:latin typeface="Verdana"/>
                <a:cs typeface="Verdana"/>
              </a:rPr>
              <a:t>1</a:t>
            </a:r>
            <a:endParaRPr sz="1800" baseline="-20833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23123" y="5284978"/>
            <a:ext cx="231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80" dirty="0">
                <a:latin typeface="Verdana"/>
                <a:cs typeface="Verdana"/>
              </a:rPr>
              <a:t>E</a:t>
            </a:r>
            <a:r>
              <a:rPr sz="1800" spc="-150" baseline="-20833" dirty="0">
                <a:latin typeface="Verdana"/>
                <a:cs typeface="Verdana"/>
              </a:rPr>
              <a:t>2</a:t>
            </a:r>
            <a:endParaRPr sz="1800" baseline="-20833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09059" y="5170932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799" y="533400"/>
                </a:lnTo>
                <a:lnTo>
                  <a:pt x="3733799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DC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09059" y="5170932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799" y="533400"/>
                </a:lnTo>
                <a:lnTo>
                  <a:pt x="3733799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06211" y="5209032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33" y="4644"/>
                </a:lnTo>
                <a:lnTo>
                  <a:pt x="139624" y="17966"/>
                </a:lnTo>
                <a:lnTo>
                  <a:pt x="100793" y="39045"/>
                </a:lnTo>
                <a:lnTo>
                  <a:pt x="66960" y="66960"/>
                </a:lnTo>
                <a:lnTo>
                  <a:pt x="39045" y="100793"/>
                </a:lnTo>
                <a:lnTo>
                  <a:pt x="17966" y="139624"/>
                </a:lnTo>
                <a:lnTo>
                  <a:pt x="4644" y="182533"/>
                </a:lnTo>
                <a:lnTo>
                  <a:pt x="0" y="228600"/>
                </a:lnTo>
                <a:lnTo>
                  <a:pt x="4644" y="274666"/>
                </a:lnTo>
                <a:lnTo>
                  <a:pt x="17966" y="317575"/>
                </a:lnTo>
                <a:lnTo>
                  <a:pt x="39045" y="356406"/>
                </a:lnTo>
                <a:lnTo>
                  <a:pt x="66960" y="390239"/>
                </a:lnTo>
                <a:lnTo>
                  <a:pt x="100793" y="418154"/>
                </a:lnTo>
                <a:lnTo>
                  <a:pt x="139624" y="439233"/>
                </a:lnTo>
                <a:lnTo>
                  <a:pt x="182533" y="452555"/>
                </a:lnTo>
                <a:lnTo>
                  <a:pt x="228600" y="457200"/>
                </a:lnTo>
                <a:lnTo>
                  <a:pt x="274666" y="452555"/>
                </a:lnTo>
                <a:lnTo>
                  <a:pt x="317575" y="439233"/>
                </a:lnTo>
                <a:lnTo>
                  <a:pt x="356406" y="418154"/>
                </a:lnTo>
                <a:lnTo>
                  <a:pt x="390239" y="390239"/>
                </a:lnTo>
                <a:lnTo>
                  <a:pt x="418154" y="356406"/>
                </a:lnTo>
                <a:lnTo>
                  <a:pt x="439233" y="317575"/>
                </a:lnTo>
                <a:lnTo>
                  <a:pt x="452555" y="274666"/>
                </a:lnTo>
                <a:lnTo>
                  <a:pt x="457200" y="228600"/>
                </a:lnTo>
                <a:lnTo>
                  <a:pt x="452555" y="182533"/>
                </a:lnTo>
                <a:lnTo>
                  <a:pt x="439233" y="139624"/>
                </a:lnTo>
                <a:lnTo>
                  <a:pt x="418154" y="100793"/>
                </a:lnTo>
                <a:lnTo>
                  <a:pt x="390239" y="66960"/>
                </a:lnTo>
                <a:lnTo>
                  <a:pt x="356406" y="39045"/>
                </a:lnTo>
                <a:lnTo>
                  <a:pt x="317575" y="17966"/>
                </a:lnTo>
                <a:lnTo>
                  <a:pt x="274666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06211" y="5209032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228600"/>
                </a:moveTo>
                <a:lnTo>
                  <a:pt x="4644" y="182533"/>
                </a:lnTo>
                <a:lnTo>
                  <a:pt x="17966" y="139624"/>
                </a:lnTo>
                <a:lnTo>
                  <a:pt x="39045" y="100793"/>
                </a:lnTo>
                <a:lnTo>
                  <a:pt x="66960" y="66960"/>
                </a:lnTo>
                <a:lnTo>
                  <a:pt x="100793" y="39045"/>
                </a:lnTo>
                <a:lnTo>
                  <a:pt x="139624" y="17966"/>
                </a:lnTo>
                <a:lnTo>
                  <a:pt x="182533" y="4644"/>
                </a:lnTo>
                <a:lnTo>
                  <a:pt x="228600" y="0"/>
                </a:lnTo>
                <a:lnTo>
                  <a:pt x="274666" y="4644"/>
                </a:lnTo>
                <a:lnTo>
                  <a:pt x="317575" y="17966"/>
                </a:lnTo>
                <a:lnTo>
                  <a:pt x="356406" y="39045"/>
                </a:lnTo>
                <a:lnTo>
                  <a:pt x="390239" y="66960"/>
                </a:lnTo>
                <a:lnTo>
                  <a:pt x="418154" y="100793"/>
                </a:lnTo>
                <a:lnTo>
                  <a:pt x="439233" y="139624"/>
                </a:lnTo>
                <a:lnTo>
                  <a:pt x="452555" y="182533"/>
                </a:lnTo>
                <a:lnTo>
                  <a:pt x="457200" y="228600"/>
                </a:lnTo>
                <a:lnTo>
                  <a:pt x="452555" y="274666"/>
                </a:lnTo>
                <a:lnTo>
                  <a:pt x="439233" y="317575"/>
                </a:lnTo>
                <a:lnTo>
                  <a:pt x="418154" y="356406"/>
                </a:lnTo>
                <a:lnTo>
                  <a:pt x="390239" y="390239"/>
                </a:lnTo>
                <a:lnTo>
                  <a:pt x="356406" y="418154"/>
                </a:lnTo>
                <a:lnTo>
                  <a:pt x="317575" y="439233"/>
                </a:lnTo>
                <a:lnTo>
                  <a:pt x="274666" y="452555"/>
                </a:lnTo>
                <a:lnTo>
                  <a:pt x="228600" y="457200"/>
                </a:lnTo>
                <a:lnTo>
                  <a:pt x="182533" y="452555"/>
                </a:lnTo>
                <a:lnTo>
                  <a:pt x="139624" y="439233"/>
                </a:lnTo>
                <a:lnTo>
                  <a:pt x="100793" y="418154"/>
                </a:lnTo>
                <a:lnTo>
                  <a:pt x="66960" y="390239"/>
                </a:lnTo>
                <a:lnTo>
                  <a:pt x="39045" y="356406"/>
                </a:lnTo>
                <a:lnTo>
                  <a:pt x="17966" y="317575"/>
                </a:lnTo>
                <a:lnTo>
                  <a:pt x="4644" y="274666"/>
                </a:lnTo>
                <a:lnTo>
                  <a:pt x="0" y="228600"/>
                </a:lnTo>
                <a:close/>
              </a:path>
            </a:pathLst>
          </a:custGeom>
          <a:ln w="579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6711" y="3890771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44450" y="63500"/>
                </a:moveTo>
                <a:lnTo>
                  <a:pt x="31750" y="63500"/>
                </a:lnTo>
                <a:lnTo>
                  <a:pt x="31750" y="1295400"/>
                </a:lnTo>
                <a:lnTo>
                  <a:pt x="44450" y="1295400"/>
                </a:lnTo>
                <a:lnTo>
                  <a:pt x="44450" y="63500"/>
                </a:lnTo>
                <a:close/>
              </a:path>
              <a:path w="76200" h="12954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2954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56177" y="4189221"/>
            <a:ext cx="1377950" cy="600710"/>
          </a:xfrm>
          <a:custGeom>
            <a:avLst/>
            <a:gdLst/>
            <a:ahLst/>
            <a:cxnLst/>
            <a:rect l="l" t="t" r="r" b="b"/>
            <a:pathLst>
              <a:path w="1377950" h="600710">
                <a:moveTo>
                  <a:pt x="524129" y="95250"/>
                </a:moveTo>
                <a:lnTo>
                  <a:pt x="508000" y="95250"/>
                </a:lnTo>
                <a:lnTo>
                  <a:pt x="506909" y="95561"/>
                </a:lnTo>
                <a:lnTo>
                  <a:pt x="508635" y="96519"/>
                </a:lnTo>
                <a:lnTo>
                  <a:pt x="507619" y="96519"/>
                </a:lnTo>
                <a:lnTo>
                  <a:pt x="510286" y="97789"/>
                </a:lnTo>
                <a:lnTo>
                  <a:pt x="509397" y="97789"/>
                </a:lnTo>
                <a:lnTo>
                  <a:pt x="511556" y="99059"/>
                </a:lnTo>
                <a:lnTo>
                  <a:pt x="513461" y="101600"/>
                </a:lnTo>
                <a:lnTo>
                  <a:pt x="515493" y="104139"/>
                </a:lnTo>
                <a:lnTo>
                  <a:pt x="519557" y="111759"/>
                </a:lnTo>
                <a:lnTo>
                  <a:pt x="537083" y="162559"/>
                </a:lnTo>
                <a:lnTo>
                  <a:pt x="550545" y="215899"/>
                </a:lnTo>
                <a:lnTo>
                  <a:pt x="559562" y="256539"/>
                </a:lnTo>
                <a:lnTo>
                  <a:pt x="577596" y="342899"/>
                </a:lnTo>
                <a:lnTo>
                  <a:pt x="586486" y="387349"/>
                </a:lnTo>
                <a:lnTo>
                  <a:pt x="591185" y="408939"/>
                </a:lnTo>
                <a:lnTo>
                  <a:pt x="600075" y="452119"/>
                </a:lnTo>
                <a:lnTo>
                  <a:pt x="609219" y="490219"/>
                </a:lnTo>
                <a:lnTo>
                  <a:pt x="622808" y="541019"/>
                </a:lnTo>
                <a:lnTo>
                  <a:pt x="631951" y="566419"/>
                </a:lnTo>
                <a:lnTo>
                  <a:pt x="636524" y="577849"/>
                </a:lnTo>
                <a:lnTo>
                  <a:pt x="641350" y="586739"/>
                </a:lnTo>
                <a:lnTo>
                  <a:pt x="643889" y="590549"/>
                </a:lnTo>
                <a:lnTo>
                  <a:pt x="646557" y="593089"/>
                </a:lnTo>
                <a:lnTo>
                  <a:pt x="649097" y="595629"/>
                </a:lnTo>
                <a:lnTo>
                  <a:pt x="649477" y="595629"/>
                </a:lnTo>
                <a:lnTo>
                  <a:pt x="649732" y="596899"/>
                </a:lnTo>
                <a:lnTo>
                  <a:pt x="652399" y="598169"/>
                </a:lnTo>
                <a:lnTo>
                  <a:pt x="653414" y="598169"/>
                </a:lnTo>
                <a:lnTo>
                  <a:pt x="657987" y="600709"/>
                </a:lnTo>
                <a:lnTo>
                  <a:pt x="667131" y="600709"/>
                </a:lnTo>
                <a:lnTo>
                  <a:pt x="667765" y="599439"/>
                </a:lnTo>
                <a:lnTo>
                  <a:pt x="671957" y="598169"/>
                </a:lnTo>
                <a:lnTo>
                  <a:pt x="672592" y="596899"/>
                </a:lnTo>
                <a:lnTo>
                  <a:pt x="673481" y="596899"/>
                </a:lnTo>
                <a:lnTo>
                  <a:pt x="677545" y="593089"/>
                </a:lnTo>
                <a:lnTo>
                  <a:pt x="678307" y="591819"/>
                </a:lnTo>
                <a:lnTo>
                  <a:pt x="679881" y="589279"/>
                </a:lnTo>
                <a:lnTo>
                  <a:pt x="661797" y="589279"/>
                </a:lnTo>
                <a:lnTo>
                  <a:pt x="662290" y="588981"/>
                </a:lnTo>
                <a:lnTo>
                  <a:pt x="659764" y="588009"/>
                </a:lnTo>
                <a:lnTo>
                  <a:pt x="659384" y="588009"/>
                </a:lnTo>
                <a:lnTo>
                  <a:pt x="657098" y="586739"/>
                </a:lnTo>
                <a:lnTo>
                  <a:pt x="658113" y="586739"/>
                </a:lnTo>
                <a:lnTo>
                  <a:pt x="656336" y="585469"/>
                </a:lnTo>
                <a:lnTo>
                  <a:pt x="654431" y="582929"/>
                </a:lnTo>
                <a:lnTo>
                  <a:pt x="652399" y="580389"/>
                </a:lnTo>
                <a:lnTo>
                  <a:pt x="648208" y="572769"/>
                </a:lnTo>
                <a:lnTo>
                  <a:pt x="630555" y="521969"/>
                </a:lnTo>
                <a:lnTo>
                  <a:pt x="617093" y="468629"/>
                </a:lnTo>
                <a:lnTo>
                  <a:pt x="608076" y="427989"/>
                </a:lnTo>
                <a:lnTo>
                  <a:pt x="598801" y="383539"/>
                </a:lnTo>
                <a:lnTo>
                  <a:pt x="581025" y="295909"/>
                </a:lnTo>
                <a:lnTo>
                  <a:pt x="576452" y="274319"/>
                </a:lnTo>
                <a:lnTo>
                  <a:pt x="567436" y="232409"/>
                </a:lnTo>
                <a:lnTo>
                  <a:pt x="562863" y="213359"/>
                </a:lnTo>
                <a:lnTo>
                  <a:pt x="558419" y="194309"/>
                </a:lnTo>
                <a:lnTo>
                  <a:pt x="544702" y="143509"/>
                </a:lnTo>
                <a:lnTo>
                  <a:pt x="530733" y="106679"/>
                </a:lnTo>
                <a:lnTo>
                  <a:pt x="525907" y="97789"/>
                </a:lnTo>
                <a:lnTo>
                  <a:pt x="524129" y="95250"/>
                </a:lnTo>
                <a:close/>
              </a:path>
              <a:path w="1377950" h="600710">
                <a:moveTo>
                  <a:pt x="662290" y="588981"/>
                </a:moveTo>
                <a:lnTo>
                  <a:pt x="661797" y="589279"/>
                </a:lnTo>
                <a:lnTo>
                  <a:pt x="662316" y="588991"/>
                </a:lnTo>
                <a:close/>
              </a:path>
              <a:path w="1377950" h="600710">
                <a:moveTo>
                  <a:pt x="662316" y="588991"/>
                </a:moveTo>
                <a:lnTo>
                  <a:pt x="661797" y="589279"/>
                </a:lnTo>
                <a:lnTo>
                  <a:pt x="663067" y="589279"/>
                </a:lnTo>
                <a:lnTo>
                  <a:pt x="662316" y="588991"/>
                </a:lnTo>
                <a:close/>
              </a:path>
              <a:path w="1377950" h="600710">
                <a:moveTo>
                  <a:pt x="662432" y="588927"/>
                </a:moveTo>
                <a:lnTo>
                  <a:pt x="663067" y="589279"/>
                </a:lnTo>
                <a:lnTo>
                  <a:pt x="662432" y="588927"/>
                </a:lnTo>
                <a:close/>
              </a:path>
              <a:path w="1377950" h="600710">
                <a:moveTo>
                  <a:pt x="681456" y="586739"/>
                </a:moveTo>
                <a:lnTo>
                  <a:pt x="665988" y="586739"/>
                </a:lnTo>
                <a:lnTo>
                  <a:pt x="664463" y="588009"/>
                </a:lnTo>
                <a:lnTo>
                  <a:pt x="664083" y="588009"/>
                </a:lnTo>
                <a:lnTo>
                  <a:pt x="662459" y="588911"/>
                </a:lnTo>
                <a:lnTo>
                  <a:pt x="663067" y="589279"/>
                </a:lnTo>
                <a:lnTo>
                  <a:pt x="679881" y="589279"/>
                </a:lnTo>
                <a:lnTo>
                  <a:pt x="681456" y="586739"/>
                </a:lnTo>
                <a:close/>
              </a:path>
              <a:path w="1377950" h="600710">
                <a:moveTo>
                  <a:pt x="658495" y="586739"/>
                </a:moveTo>
                <a:lnTo>
                  <a:pt x="659384" y="588009"/>
                </a:lnTo>
                <a:lnTo>
                  <a:pt x="659764" y="588009"/>
                </a:lnTo>
                <a:lnTo>
                  <a:pt x="662290" y="588981"/>
                </a:lnTo>
                <a:lnTo>
                  <a:pt x="658495" y="586739"/>
                </a:lnTo>
                <a:close/>
              </a:path>
              <a:path w="1377950" h="600710">
                <a:moveTo>
                  <a:pt x="665001" y="587337"/>
                </a:moveTo>
                <a:lnTo>
                  <a:pt x="662404" y="588911"/>
                </a:lnTo>
                <a:lnTo>
                  <a:pt x="664083" y="588009"/>
                </a:lnTo>
                <a:lnTo>
                  <a:pt x="664463" y="588009"/>
                </a:lnTo>
                <a:lnTo>
                  <a:pt x="665001" y="587337"/>
                </a:lnTo>
                <a:close/>
              </a:path>
              <a:path w="1377950" h="600710">
                <a:moveTo>
                  <a:pt x="663892" y="588009"/>
                </a:moveTo>
                <a:lnTo>
                  <a:pt x="660781" y="588009"/>
                </a:lnTo>
                <a:lnTo>
                  <a:pt x="662404" y="588911"/>
                </a:lnTo>
                <a:lnTo>
                  <a:pt x="663892" y="588009"/>
                </a:lnTo>
                <a:close/>
              </a:path>
              <a:path w="1377950" h="600710">
                <a:moveTo>
                  <a:pt x="665988" y="586739"/>
                </a:moveTo>
                <a:lnTo>
                  <a:pt x="665001" y="587337"/>
                </a:lnTo>
                <a:lnTo>
                  <a:pt x="664463" y="588009"/>
                </a:lnTo>
                <a:lnTo>
                  <a:pt x="665988" y="586739"/>
                </a:lnTo>
                <a:close/>
              </a:path>
              <a:path w="1377950" h="600710">
                <a:moveTo>
                  <a:pt x="668527" y="582929"/>
                </a:moveTo>
                <a:lnTo>
                  <a:pt x="665001" y="587337"/>
                </a:lnTo>
                <a:lnTo>
                  <a:pt x="665988" y="586739"/>
                </a:lnTo>
                <a:lnTo>
                  <a:pt x="681456" y="586739"/>
                </a:lnTo>
                <a:lnTo>
                  <a:pt x="682244" y="585469"/>
                </a:lnTo>
                <a:lnTo>
                  <a:pt x="682963" y="584199"/>
                </a:lnTo>
                <a:lnTo>
                  <a:pt x="667893" y="584199"/>
                </a:lnTo>
                <a:lnTo>
                  <a:pt x="668527" y="582929"/>
                </a:lnTo>
                <a:close/>
              </a:path>
              <a:path w="1377950" h="600710">
                <a:moveTo>
                  <a:pt x="822071" y="248919"/>
                </a:moveTo>
                <a:lnTo>
                  <a:pt x="813688" y="248919"/>
                </a:lnTo>
                <a:lnTo>
                  <a:pt x="806576" y="250189"/>
                </a:lnTo>
                <a:lnTo>
                  <a:pt x="805561" y="250189"/>
                </a:lnTo>
                <a:lnTo>
                  <a:pt x="798576" y="252729"/>
                </a:lnTo>
                <a:lnTo>
                  <a:pt x="797306" y="252729"/>
                </a:lnTo>
                <a:lnTo>
                  <a:pt x="790701" y="256539"/>
                </a:lnTo>
                <a:lnTo>
                  <a:pt x="789686" y="256539"/>
                </a:lnTo>
                <a:lnTo>
                  <a:pt x="783336" y="261619"/>
                </a:lnTo>
                <a:lnTo>
                  <a:pt x="782574" y="262889"/>
                </a:lnTo>
                <a:lnTo>
                  <a:pt x="775970" y="270509"/>
                </a:lnTo>
                <a:lnTo>
                  <a:pt x="753237" y="311149"/>
                </a:lnTo>
                <a:lnTo>
                  <a:pt x="738377" y="351789"/>
                </a:lnTo>
                <a:lnTo>
                  <a:pt x="720978" y="414019"/>
                </a:lnTo>
                <a:lnTo>
                  <a:pt x="712977" y="445769"/>
                </a:lnTo>
                <a:lnTo>
                  <a:pt x="705231" y="476249"/>
                </a:lnTo>
                <a:lnTo>
                  <a:pt x="701421" y="491489"/>
                </a:lnTo>
                <a:lnTo>
                  <a:pt x="697611" y="505459"/>
                </a:lnTo>
                <a:lnTo>
                  <a:pt x="693927" y="519429"/>
                </a:lnTo>
                <a:lnTo>
                  <a:pt x="675386" y="572769"/>
                </a:lnTo>
                <a:lnTo>
                  <a:pt x="667893" y="584199"/>
                </a:lnTo>
                <a:lnTo>
                  <a:pt x="682963" y="584199"/>
                </a:lnTo>
                <a:lnTo>
                  <a:pt x="698500" y="547369"/>
                </a:lnTo>
                <a:lnTo>
                  <a:pt x="706120" y="521969"/>
                </a:lnTo>
                <a:lnTo>
                  <a:pt x="709930" y="509269"/>
                </a:lnTo>
                <a:lnTo>
                  <a:pt x="717550" y="478789"/>
                </a:lnTo>
                <a:lnTo>
                  <a:pt x="725297" y="448309"/>
                </a:lnTo>
                <a:lnTo>
                  <a:pt x="733298" y="416559"/>
                </a:lnTo>
                <a:lnTo>
                  <a:pt x="746125" y="370839"/>
                </a:lnTo>
                <a:lnTo>
                  <a:pt x="759968" y="328929"/>
                </a:lnTo>
                <a:lnTo>
                  <a:pt x="780796" y="285749"/>
                </a:lnTo>
                <a:lnTo>
                  <a:pt x="791972" y="271779"/>
                </a:lnTo>
                <a:lnTo>
                  <a:pt x="791210" y="271779"/>
                </a:lnTo>
                <a:lnTo>
                  <a:pt x="797687" y="266699"/>
                </a:lnTo>
                <a:lnTo>
                  <a:pt x="798872" y="266699"/>
                </a:lnTo>
                <a:lnTo>
                  <a:pt x="803275" y="264159"/>
                </a:lnTo>
                <a:lnTo>
                  <a:pt x="802132" y="264159"/>
                </a:lnTo>
                <a:lnTo>
                  <a:pt x="808989" y="262889"/>
                </a:lnTo>
                <a:lnTo>
                  <a:pt x="807974" y="262889"/>
                </a:lnTo>
                <a:lnTo>
                  <a:pt x="815213" y="261619"/>
                </a:lnTo>
                <a:lnTo>
                  <a:pt x="858805" y="261619"/>
                </a:lnTo>
                <a:lnTo>
                  <a:pt x="856614" y="260349"/>
                </a:lnTo>
                <a:lnTo>
                  <a:pt x="839088" y="252729"/>
                </a:lnTo>
                <a:lnTo>
                  <a:pt x="830452" y="250189"/>
                </a:lnTo>
                <a:lnTo>
                  <a:pt x="822071" y="248919"/>
                </a:lnTo>
                <a:close/>
              </a:path>
              <a:path w="1377950" h="600710">
                <a:moveTo>
                  <a:pt x="166115" y="3809"/>
                </a:moveTo>
                <a:lnTo>
                  <a:pt x="141732" y="3809"/>
                </a:lnTo>
                <a:lnTo>
                  <a:pt x="136271" y="7619"/>
                </a:lnTo>
                <a:lnTo>
                  <a:pt x="135509" y="7619"/>
                </a:lnTo>
                <a:lnTo>
                  <a:pt x="107823" y="44450"/>
                </a:lnTo>
                <a:lnTo>
                  <a:pt x="88264" y="91439"/>
                </a:lnTo>
                <a:lnTo>
                  <a:pt x="74422" y="137159"/>
                </a:lnTo>
                <a:lnTo>
                  <a:pt x="61213" y="187959"/>
                </a:lnTo>
                <a:lnTo>
                  <a:pt x="52577" y="226059"/>
                </a:lnTo>
                <a:lnTo>
                  <a:pt x="31876" y="328929"/>
                </a:lnTo>
                <a:lnTo>
                  <a:pt x="23682" y="372489"/>
                </a:lnTo>
                <a:lnTo>
                  <a:pt x="15298" y="420369"/>
                </a:lnTo>
                <a:lnTo>
                  <a:pt x="7874" y="462279"/>
                </a:lnTo>
                <a:lnTo>
                  <a:pt x="0" y="507999"/>
                </a:lnTo>
                <a:lnTo>
                  <a:pt x="12446" y="510539"/>
                </a:lnTo>
                <a:lnTo>
                  <a:pt x="20447" y="464819"/>
                </a:lnTo>
                <a:lnTo>
                  <a:pt x="28321" y="419099"/>
                </a:lnTo>
                <a:lnTo>
                  <a:pt x="36792" y="372109"/>
                </a:lnTo>
                <a:lnTo>
                  <a:pt x="44323" y="331469"/>
                </a:lnTo>
                <a:lnTo>
                  <a:pt x="52577" y="289559"/>
                </a:lnTo>
                <a:lnTo>
                  <a:pt x="60833" y="248919"/>
                </a:lnTo>
                <a:lnTo>
                  <a:pt x="73533" y="191769"/>
                </a:lnTo>
                <a:lnTo>
                  <a:pt x="86613" y="139700"/>
                </a:lnTo>
                <a:lnTo>
                  <a:pt x="100757" y="95250"/>
                </a:lnTo>
                <a:lnTo>
                  <a:pt x="119252" y="49529"/>
                </a:lnTo>
                <a:lnTo>
                  <a:pt x="143637" y="17779"/>
                </a:lnTo>
                <a:lnTo>
                  <a:pt x="142875" y="17779"/>
                </a:lnTo>
                <a:lnTo>
                  <a:pt x="148209" y="15239"/>
                </a:lnTo>
                <a:lnTo>
                  <a:pt x="147193" y="15239"/>
                </a:lnTo>
                <a:lnTo>
                  <a:pt x="152781" y="12700"/>
                </a:lnTo>
                <a:lnTo>
                  <a:pt x="175590" y="12700"/>
                </a:lnTo>
                <a:lnTo>
                  <a:pt x="173100" y="10159"/>
                </a:lnTo>
                <a:lnTo>
                  <a:pt x="172847" y="8889"/>
                </a:lnTo>
                <a:lnTo>
                  <a:pt x="172212" y="8889"/>
                </a:lnTo>
                <a:lnTo>
                  <a:pt x="166115" y="3809"/>
                </a:lnTo>
                <a:close/>
              </a:path>
              <a:path w="1377950" h="600710">
                <a:moveTo>
                  <a:pt x="1355669" y="370839"/>
                </a:moveTo>
                <a:lnTo>
                  <a:pt x="1306702" y="370839"/>
                </a:lnTo>
                <a:lnTo>
                  <a:pt x="1309095" y="375732"/>
                </a:lnTo>
                <a:lnTo>
                  <a:pt x="1309497" y="375919"/>
                </a:lnTo>
                <a:lnTo>
                  <a:pt x="1309400" y="376357"/>
                </a:lnTo>
                <a:lnTo>
                  <a:pt x="1312290" y="382269"/>
                </a:lnTo>
                <a:lnTo>
                  <a:pt x="1308227" y="383539"/>
                </a:lnTo>
                <a:lnTo>
                  <a:pt x="1307767" y="383749"/>
                </a:lnTo>
                <a:lnTo>
                  <a:pt x="1292098" y="454659"/>
                </a:lnTo>
                <a:lnTo>
                  <a:pt x="1355669" y="370839"/>
                </a:lnTo>
                <a:close/>
              </a:path>
              <a:path w="1377950" h="600710">
                <a:moveTo>
                  <a:pt x="858805" y="261619"/>
                </a:moveTo>
                <a:lnTo>
                  <a:pt x="821689" y="261619"/>
                </a:lnTo>
                <a:lnTo>
                  <a:pt x="828421" y="262889"/>
                </a:lnTo>
                <a:lnTo>
                  <a:pt x="835660" y="265429"/>
                </a:lnTo>
                <a:lnTo>
                  <a:pt x="843280" y="267969"/>
                </a:lnTo>
                <a:lnTo>
                  <a:pt x="851153" y="271779"/>
                </a:lnTo>
                <a:lnTo>
                  <a:pt x="859282" y="276859"/>
                </a:lnTo>
                <a:lnTo>
                  <a:pt x="876300" y="287019"/>
                </a:lnTo>
                <a:lnTo>
                  <a:pt x="894334" y="300989"/>
                </a:lnTo>
                <a:lnTo>
                  <a:pt x="912622" y="314959"/>
                </a:lnTo>
                <a:lnTo>
                  <a:pt x="931545" y="331469"/>
                </a:lnTo>
                <a:lnTo>
                  <a:pt x="970280" y="364489"/>
                </a:lnTo>
                <a:lnTo>
                  <a:pt x="1009650" y="394969"/>
                </a:lnTo>
                <a:lnTo>
                  <a:pt x="1058672" y="424179"/>
                </a:lnTo>
                <a:lnTo>
                  <a:pt x="1106424" y="434339"/>
                </a:lnTo>
                <a:lnTo>
                  <a:pt x="1143508" y="434339"/>
                </a:lnTo>
                <a:lnTo>
                  <a:pt x="1180338" y="429259"/>
                </a:lnTo>
                <a:lnTo>
                  <a:pt x="1208024" y="421639"/>
                </a:lnTo>
                <a:lnTo>
                  <a:pt x="1107821" y="421639"/>
                </a:lnTo>
                <a:lnTo>
                  <a:pt x="1081786" y="417829"/>
                </a:lnTo>
                <a:lnTo>
                  <a:pt x="1073023" y="415289"/>
                </a:lnTo>
                <a:lnTo>
                  <a:pt x="1064133" y="411479"/>
                </a:lnTo>
                <a:lnTo>
                  <a:pt x="1054989" y="407669"/>
                </a:lnTo>
                <a:lnTo>
                  <a:pt x="1036447" y="397509"/>
                </a:lnTo>
                <a:lnTo>
                  <a:pt x="1017270" y="384809"/>
                </a:lnTo>
                <a:lnTo>
                  <a:pt x="997965" y="370839"/>
                </a:lnTo>
                <a:lnTo>
                  <a:pt x="939800" y="321309"/>
                </a:lnTo>
                <a:lnTo>
                  <a:pt x="920623" y="306069"/>
                </a:lnTo>
                <a:lnTo>
                  <a:pt x="901826" y="290829"/>
                </a:lnTo>
                <a:lnTo>
                  <a:pt x="883412" y="276859"/>
                </a:lnTo>
                <a:lnTo>
                  <a:pt x="874395" y="270509"/>
                </a:lnTo>
                <a:lnTo>
                  <a:pt x="865377" y="265429"/>
                </a:lnTo>
                <a:lnTo>
                  <a:pt x="858805" y="261619"/>
                </a:lnTo>
                <a:close/>
              </a:path>
              <a:path w="1377950" h="600710">
                <a:moveTo>
                  <a:pt x="374523" y="431799"/>
                </a:moveTo>
                <a:lnTo>
                  <a:pt x="368173" y="431799"/>
                </a:lnTo>
                <a:lnTo>
                  <a:pt x="368935" y="433069"/>
                </a:lnTo>
                <a:lnTo>
                  <a:pt x="373888" y="433069"/>
                </a:lnTo>
                <a:lnTo>
                  <a:pt x="374523" y="431799"/>
                </a:lnTo>
                <a:close/>
              </a:path>
              <a:path w="1377950" h="600710">
                <a:moveTo>
                  <a:pt x="180303" y="17779"/>
                </a:moveTo>
                <a:lnTo>
                  <a:pt x="163830" y="17779"/>
                </a:lnTo>
                <a:lnTo>
                  <a:pt x="170052" y="25400"/>
                </a:lnTo>
                <a:lnTo>
                  <a:pt x="176149" y="33019"/>
                </a:lnTo>
                <a:lnTo>
                  <a:pt x="182372" y="43179"/>
                </a:lnTo>
                <a:lnTo>
                  <a:pt x="188975" y="54609"/>
                </a:lnTo>
                <a:lnTo>
                  <a:pt x="195707" y="67309"/>
                </a:lnTo>
                <a:lnTo>
                  <a:pt x="202564" y="82550"/>
                </a:lnTo>
                <a:lnTo>
                  <a:pt x="209550" y="97789"/>
                </a:lnTo>
                <a:lnTo>
                  <a:pt x="216662" y="114300"/>
                </a:lnTo>
                <a:lnTo>
                  <a:pt x="223900" y="132079"/>
                </a:lnTo>
                <a:lnTo>
                  <a:pt x="231139" y="151129"/>
                </a:lnTo>
                <a:lnTo>
                  <a:pt x="238378" y="168909"/>
                </a:lnTo>
                <a:lnTo>
                  <a:pt x="267588" y="247649"/>
                </a:lnTo>
                <a:lnTo>
                  <a:pt x="282194" y="285749"/>
                </a:lnTo>
                <a:lnTo>
                  <a:pt x="303530" y="339089"/>
                </a:lnTo>
                <a:lnTo>
                  <a:pt x="324466" y="383749"/>
                </a:lnTo>
                <a:lnTo>
                  <a:pt x="350647" y="422909"/>
                </a:lnTo>
                <a:lnTo>
                  <a:pt x="351409" y="422909"/>
                </a:lnTo>
                <a:lnTo>
                  <a:pt x="357377" y="427989"/>
                </a:lnTo>
                <a:lnTo>
                  <a:pt x="358013" y="427989"/>
                </a:lnTo>
                <a:lnTo>
                  <a:pt x="358394" y="429259"/>
                </a:lnTo>
                <a:lnTo>
                  <a:pt x="361314" y="430529"/>
                </a:lnTo>
                <a:lnTo>
                  <a:pt x="361696" y="430529"/>
                </a:lnTo>
                <a:lnTo>
                  <a:pt x="365251" y="431799"/>
                </a:lnTo>
                <a:lnTo>
                  <a:pt x="375031" y="431799"/>
                </a:lnTo>
                <a:lnTo>
                  <a:pt x="380492" y="430529"/>
                </a:lnTo>
                <a:lnTo>
                  <a:pt x="381000" y="429259"/>
                </a:lnTo>
                <a:lnTo>
                  <a:pt x="382015" y="429259"/>
                </a:lnTo>
                <a:lnTo>
                  <a:pt x="387350" y="425449"/>
                </a:lnTo>
                <a:lnTo>
                  <a:pt x="388238" y="424179"/>
                </a:lnTo>
                <a:lnTo>
                  <a:pt x="392144" y="420369"/>
                </a:lnTo>
                <a:lnTo>
                  <a:pt x="370586" y="420369"/>
                </a:lnTo>
                <a:lnTo>
                  <a:pt x="371199" y="420084"/>
                </a:lnTo>
                <a:lnTo>
                  <a:pt x="368935" y="419099"/>
                </a:lnTo>
                <a:lnTo>
                  <a:pt x="367157" y="419099"/>
                </a:lnTo>
                <a:lnTo>
                  <a:pt x="364236" y="417829"/>
                </a:lnTo>
                <a:lnTo>
                  <a:pt x="365251" y="417829"/>
                </a:lnTo>
                <a:lnTo>
                  <a:pt x="359283" y="414019"/>
                </a:lnTo>
                <a:lnTo>
                  <a:pt x="360172" y="414019"/>
                </a:lnTo>
                <a:lnTo>
                  <a:pt x="354457" y="407669"/>
                </a:lnTo>
                <a:lnTo>
                  <a:pt x="348361" y="400049"/>
                </a:lnTo>
                <a:lnTo>
                  <a:pt x="322199" y="350519"/>
                </a:lnTo>
                <a:lnTo>
                  <a:pt x="301244" y="299719"/>
                </a:lnTo>
                <a:lnTo>
                  <a:pt x="294005" y="280669"/>
                </a:lnTo>
                <a:lnTo>
                  <a:pt x="279400" y="242569"/>
                </a:lnTo>
                <a:lnTo>
                  <a:pt x="264922" y="204469"/>
                </a:lnTo>
                <a:lnTo>
                  <a:pt x="242950" y="146050"/>
                </a:lnTo>
                <a:lnTo>
                  <a:pt x="235712" y="127000"/>
                </a:lnTo>
                <a:lnTo>
                  <a:pt x="228346" y="109219"/>
                </a:lnTo>
                <a:lnTo>
                  <a:pt x="214122" y="76200"/>
                </a:lnTo>
                <a:lnTo>
                  <a:pt x="207010" y="62229"/>
                </a:lnTo>
                <a:lnTo>
                  <a:pt x="200025" y="48259"/>
                </a:lnTo>
                <a:lnTo>
                  <a:pt x="193167" y="35559"/>
                </a:lnTo>
                <a:lnTo>
                  <a:pt x="186182" y="25400"/>
                </a:lnTo>
                <a:lnTo>
                  <a:pt x="180303" y="17779"/>
                </a:lnTo>
                <a:close/>
              </a:path>
              <a:path w="1377950" h="600710">
                <a:moveTo>
                  <a:pt x="1302127" y="372489"/>
                </a:moveTo>
                <a:lnTo>
                  <a:pt x="1249299" y="394969"/>
                </a:lnTo>
                <a:lnTo>
                  <a:pt x="1213739" y="407669"/>
                </a:lnTo>
                <a:lnTo>
                  <a:pt x="1195959" y="411479"/>
                </a:lnTo>
                <a:lnTo>
                  <a:pt x="1178306" y="416559"/>
                </a:lnTo>
                <a:lnTo>
                  <a:pt x="1143000" y="421639"/>
                </a:lnTo>
                <a:lnTo>
                  <a:pt x="1208024" y="421639"/>
                </a:lnTo>
                <a:lnTo>
                  <a:pt x="1235328" y="414019"/>
                </a:lnTo>
                <a:lnTo>
                  <a:pt x="1253744" y="406399"/>
                </a:lnTo>
                <a:lnTo>
                  <a:pt x="1271905" y="400049"/>
                </a:lnTo>
                <a:lnTo>
                  <a:pt x="1307767" y="383749"/>
                </a:lnTo>
                <a:lnTo>
                  <a:pt x="1309400" y="376357"/>
                </a:lnTo>
                <a:lnTo>
                  <a:pt x="1309095" y="375732"/>
                </a:lnTo>
                <a:lnTo>
                  <a:pt x="1302127" y="372489"/>
                </a:lnTo>
                <a:close/>
              </a:path>
              <a:path w="1377950" h="600710">
                <a:moveTo>
                  <a:pt x="371199" y="420084"/>
                </a:moveTo>
                <a:lnTo>
                  <a:pt x="370586" y="420369"/>
                </a:lnTo>
                <a:lnTo>
                  <a:pt x="371856" y="420369"/>
                </a:lnTo>
                <a:lnTo>
                  <a:pt x="371199" y="420084"/>
                </a:lnTo>
                <a:close/>
              </a:path>
              <a:path w="1377950" h="600710">
                <a:moveTo>
                  <a:pt x="376047" y="417829"/>
                </a:moveTo>
                <a:lnTo>
                  <a:pt x="371199" y="420084"/>
                </a:lnTo>
                <a:lnTo>
                  <a:pt x="371856" y="420369"/>
                </a:lnTo>
                <a:lnTo>
                  <a:pt x="392144" y="420369"/>
                </a:lnTo>
                <a:lnTo>
                  <a:pt x="393446" y="419099"/>
                </a:lnTo>
                <a:lnTo>
                  <a:pt x="374523" y="419099"/>
                </a:lnTo>
                <a:lnTo>
                  <a:pt x="376047" y="417829"/>
                </a:lnTo>
                <a:close/>
              </a:path>
              <a:path w="1377950" h="600710">
                <a:moveTo>
                  <a:pt x="366140" y="417829"/>
                </a:moveTo>
                <a:lnTo>
                  <a:pt x="367157" y="419099"/>
                </a:lnTo>
                <a:lnTo>
                  <a:pt x="368935" y="419099"/>
                </a:lnTo>
                <a:lnTo>
                  <a:pt x="366140" y="417829"/>
                </a:lnTo>
                <a:close/>
              </a:path>
              <a:path w="1377950" h="600710">
                <a:moveTo>
                  <a:pt x="379730" y="415289"/>
                </a:moveTo>
                <a:lnTo>
                  <a:pt x="374523" y="419099"/>
                </a:lnTo>
                <a:lnTo>
                  <a:pt x="393446" y="419099"/>
                </a:lnTo>
                <a:lnTo>
                  <a:pt x="394081" y="417829"/>
                </a:lnTo>
                <a:lnTo>
                  <a:pt x="394906" y="416559"/>
                </a:lnTo>
                <a:lnTo>
                  <a:pt x="378840" y="416559"/>
                </a:lnTo>
                <a:lnTo>
                  <a:pt x="379730" y="415289"/>
                </a:lnTo>
                <a:close/>
              </a:path>
              <a:path w="1377950" h="600710">
                <a:moveTo>
                  <a:pt x="511175" y="83819"/>
                </a:moveTo>
                <a:lnTo>
                  <a:pt x="499745" y="83819"/>
                </a:lnTo>
                <a:lnTo>
                  <a:pt x="494664" y="87629"/>
                </a:lnTo>
                <a:lnTo>
                  <a:pt x="494157" y="87629"/>
                </a:lnTo>
                <a:lnTo>
                  <a:pt x="493395" y="88900"/>
                </a:lnTo>
                <a:lnTo>
                  <a:pt x="489076" y="93979"/>
                </a:lnTo>
                <a:lnTo>
                  <a:pt x="488442" y="93979"/>
                </a:lnTo>
                <a:lnTo>
                  <a:pt x="483997" y="101600"/>
                </a:lnTo>
                <a:lnTo>
                  <a:pt x="466851" y="143509"/>
                </a:lnTo>
                <a:lnTo>
                  <a:pt x="454406" y="186689"/>
                </a:lnTo>
                <a:lnTo>
                  <a:pt x="450214" y="201929"/>
                </a:lnTo>
                <a:lnTo>
                  <a:pt x="437769" y="251459"/>
                </a:lnTo>
                <a:lnTo>
                  <a:pt x="429133" y="284479"/>
                </a:lnTo>
                <a:lnTo>
                  <a:pt x="420497" y="316229"/>
                </a:lnTo>
                <a:lnTo>
                  <a:pt x="416051" y="332739"/>
                </a:lnTo>
                <a:lnTo>
                  <a:pt x="402463" y="373379"/>
                </a:lnTo>
                <a:lnTo>
                  <a:pt x="383413" y="410209"/>
                </a:lnTo>
                <a:lnTo>
                  <a:pt x="384048" y="410209"/>
                </a:lnTo>
                <a:lnTo>
                  <a:pt x="378840" y="416559"/>
                </a:lnTo>
                <a:lnTo>
                  <a:pt x="394906" y="416559"/>
                </a:lnTo>
                <a:lnTo>
                  <a:pt x="414274" y="378459"/>
                </a:lnTo>
                <a:lnTo>
                  <a:pt x="432815" y="320039"/>
                </a:lnTo>
                <a:lnTo>
                  <a:pt x="450088" y="255269"/>
                </a:lnTo>
                <a:lnTo>
                  <a:pt x="462534" y="205739"/>
                </a:lnTo>
                <a:lnTo>
                  <a:pt x="470788" y="175259"/>
                </a:lnTo>
                <a:lnTo>
                  <a:pt x="487172" y="124459"/>
                </a:lnTo>
                <a:lnTo>
                  <a:pt x="499237" y="101600"/>
                </a:lnTo>
                <a:lnTo>
                  <a:pt x="498475" y="101600"/>
                </a:lnTo>
                <a:lnTo>
                  <a:pt x="502793" y="97789"/>
                </a:lnTo>
                <a:lnTo>
                  <a:pt x="501523" y="97789"/>
                </a:lnTo>
                <a:lnTo>
                  <a:pt x="503745" y="96519"/>
                </a:lnTo>
                <a:lnTo>
                  <a:pt x="503555" y="96519"/>
                </a:lnTo>
                <a:lnTo>
                  <a:pt x="505832" y="95321"/>
                </a:lnTo>
                <a:lnTo>
                  <a:pt x="524129" y="95250"/>
                </a:lnTo>
                <a:lnTo>
                  <a:pt x="520573" y="90169"/>
                </a:lnTo>
                <a:lnTo>
                  <a:pt x="517906" y="87629"/>
                </a:lnTo>
                <a:lnTo>
                  <a:pt x="514985" y="85089"/>
                </a:lnTo>
                <a:lnTo>
                  <a:pt x="513969" y="85089"/>
                </a:lnTo>
                <a:lnTo>
                  <a:pt x="511175" y="83819"/>
                </a:lnTo>
                <a:close/>
              </a:path>
              <a:path w="1377950" h="600710">
                <a:moveTo>
                  <a:pt x="1309400" y="376357"/>
                </a:moveTo>
                <a:lnTo>
                  <a:pt x="1307767" y="383749"/>
                </a:lnTo>
                <a:lnTo>
                  <a:pt x="1308227" y="383539"/>
                </a:lnTo>
                <a:lnTo>
                  <a:pt x="1312290" y="382269"/>
                </a:lnTo>
                <a:lnTo>
                  <a:pt x="1309400" y="376357"/>
                </a:lnTo>
                <a:close/>
              </a:path>
              <a:path w="1377950" h="600710">
                <a:moveTo>
                  <a:pt x="1306702" y="370839"/>
                </a:moveTo>
                <a:lnTo>
                  <a:pt x="1303020" y="372109"/>
                </a:lnTo>
                <a:lnTo>
                  <a:pt x="1302127" y="372489"/>
                </a:lnTo>
                <a:lnTo>
                  <a:pt x="1309095" y="375732"/>
                </a:lnTo>
                <a:lnTo>
                  <a:pt x="1306702" y="370839"/>
                </a:lnTo>
                <a:close/>
              </a:path>
              <a:path w="1377950" h="600710">
                <a:moveTo>
                  <a:pt x="1377823" y="341629"/>
                </a:moveTo>
                <a:lnTo>
                  <a:pt x="1235837" y="341629"/>
                </a:lnTo>
                <a:lnTo>
                  <a:pt x="1302127" y="372489"/>
                </a:lnTo>
                <a:lnTo>
                  <a:pt x="1303020" y="372109"/>
                </a:lnTo>
                <a:lnTo>
                  <a:pt x="1306702" y="370839"/>
                </a:lnTo>
                <a:lnTo>
                  <a:pt x="1355669" y="370839"/>
                </a:lnTo>
                <a:lnTo>
                  <a:pt x="1377823" y="341629"/>
                </a:lnTo>
                <a:close/>
              </a:path>
              <a:path w="1377950" h="600710">
                <a:moveTo>
                  <a:pt x="798872" y="266699"/>
                </a:moveTo>
                <a:lnTo>
                  <a:pt x="797687" y="266699"/>
                </a:lnTo>
                <a:lnTo>
                  <a:pt x="796671" y="267969"/>
                </a:lnTo>
                <a:lnTo>
                  <a:pt x="798872" y="266699"/>
                </a:lnTo>
                <a:close/>
              </a:path>
              <a:path w="1377950" h="600710">
                <a:moveTo>
                  <a:pt x="505837" y="95318"/>
                </a:moveTo>
                <a:lnTo>
                  <a:pt x="503555" y="96519"/>
                </a:lnTo>
                <a:lnTo>
                  <a:pt x="503936" y="96411"/>
                </a:lnTo>
                <a:lnTo>
                  <a:pt x="505842" y="95321"/>
                </a:lnTo>
                <a:close/>
              </a:path>
              <a:path w="1377950" h="600710">
                <a:moveTo>
                  <a:pt x="503936" y="96411"/>
                </a:moveTo>
                <a:lnTo>
                  <a:pt x="503555" y="96519"/>
                </a:lnTo>
                <a:lnTo>
                  <a:pt x="503745" y="96519"/>
                </a:lnTo>
                <a:lnTo>
                  <a:pt x="503936" y="96411"/>
                </a:lnTo>
                <a:close/>
              </a:path>
              <a:path w="1377950" h="600710">
                <a:moveTo>
                  <a:pt x="506796" y="95593"/>
                </a:moveTo>
                <a:lnTo>
                  <a:pt x="506490" y="95681"/>
                </a:lnTo>
                <a:lnTo>
                  <a:pt x="508000" y="96519"/>
                </a:lnTo>
                <a:lnTo>
                  <a:pt x="506796" y="95593"/>
                </a:lnTo>
                <a:close/>
              </a:path>
              <a:path w="1377950" h="600710">
                <a:moveTo>
                  <a:pt x="505842" y="95321"/>
                </a:moveTo>
                <a:lnTo>
                  <a:pt x="503936" y="96411"/>
                </a:lnTo>
                <a:lnTo>
                  <a:pt x="506490" y="95681"/>
                </a:lnTo>
                <a:lnTo>
                  <a:pt x="505842" y="95321"/>
                </a:lnTo>
                <a:close/>
              </a:path>
              <a:path w="1377950" h="600710">
                <a:moveTo>
                  <a:pt x="506349" y="95250"/>
                </a:moveTo>
                <a:lnTo>
                  <a:pt x="505968" y="95250"/>
                </a:lnTo>
                <a:lnTo>
                  <a:pt x="506490" y="95681"/>
                </a:lnTo>
                <a:lnTo>
                  <a:pt x="506796" y="95593"/>
                </a:lnTo>
                <a:lnTo>
                  <a:pt x="506349" y="95250"/>
                </a:lnTo>
                <a:close/>
              </a:path>
              <a:path w="1377950" h="600710">
                <a:moveTo>
                  <a:pt x="506349" y="95250"/>
                </a:moveTo>
                <a:lnTo>
                  <a:pt x="506796" y="95593"/>
                </a:lnTo>
                <a:lnTo>
                  <a:pt x="506349" y="95250"/>
                </a:lnTo>
                <a:close/>
              </a:path>
              <a:path w="1377950" h="600710">
                <a:moveTo>
                  <a:pt x="508000" y="95250"/>
                </a:moveTo>
                <a:lnTo>
                  <a:pt x="506349" y="95250"/>
                </a:lnTo>
                <a:lnTo>
                  <a:pt x="506909" y="95561"/>
                </a:lnTo>
                <a:lnTo>
                  <a:pt x="508000" y="95250"/>
                </a:lnTo>
                <a:close/>
              </a:path>
              <a:path w="1377950" h="600710">
                <a:moveTo>
                  <a:pt x="505968" y="95250"/>
                </a:moveTo>
                <a:lnTo>
                  <a:pt x="505713" y="95250"/>
                </a:lnTo>
                <a:lnTo>
                  <a:pt x="505968" y="95250"/>
                </a:lnTo>
                <a:close/>
              </a:path>
              <a:path w="1377950" h="600710">
                <a:moveTo>
                  <a:pt x="507238" y="82550"/>
                </a:moveTo>
                <a:lnTo>
                  <a:pt x="506475" y="82550"/>
                </a:lnTo>
                <a:lnTo>
                  <a:pt x="501396" y="83819"/>
                </a:lnTo>
                <a:lnTo>
                  <a:pt x="510159" y="83819"/>
                </a:lnTo>
                <a:lnTo>
                  <a:pt x="507238" y="82550"/>
                </a:lnTo>
                <a:close/>
              </a:path>
              <a:path w="1377950" h="600710">
                <a:moveTo>
                  <a:pt x="175590" y="12700"/>
                </a:moveTo>
                <a:lnTo>
                  <a:pt x="154305" y="12700"/>
                </a:lnTo>
                <a:lnTo>
                  <a:pt x="153606" y="13017"/>
                </a:lnTo>
                <a:lnTo>
                  <a:pt x="155701" y="13969"/>
                </a:lnTo>
                <a:lnTo>
                  <a:pt x="156463" y="13969"/>
                </a:lnTo>
                <a:lnTo>
                  <a:pt x="159512" y="15239"/>
                </a:lnTo>
                <a:lnTo>
                  <a:pt x="158623" y="15239"/>
                </a:lnTo>
                <a:lnTo>
                  <a:pt x="164719" y="19050"/>
                </a:lnTo>
                <a:lnTo>
                  <a:pt x="163830" y="17779"/>
                </a:lnTo>
                <a:lnTo>
                  <a:pt x="180303" y="17779"/>
                </a:lnTo>
                <a:lnTo>
                  <a:pt x="179324" y="16509"/>
                </a:lnTo>
                <a:lnTo>
                  <a:pt x="175590" y="12700"/>
                </a:lnTo>
                <a:close/>
              </a:path>
              <a:path w="1377950" h="600710">
                <a:moveTo>
                  <a:pt x="152908" y="12700"/>
                </a:moveTo>
                <a:lnTo>
                  <a:pt x="151511" y="13969"/>
                </a:lnTo>
                <a:lnTo>
                  <a:pt x="153606" y="13017"/>
                </a:lnTo>
                <a:lnTo>
                  <a:pt x="152908" y="12700"/>
                </a:lnTo>
                <a:close/>
              </a:path>
              <a:path w="1377950" h="600710">
                <a:moveTo>
                  <a:pt x="154305" y="12700"/>
                </a:moveTo>
                <a:lnTo>
                  <a:pt x="152908" y="12700"/>
                </a:lnTo>
                <a:lnTo>
                  <a:pt x="153606" y="13017"/>
                </a:lnTo>
                <a:lnTo>
                  <a:pt x="154305" y="12700"/>
                </a:lnTo>
                <a:close/>
              </a:path>
              <a:path w="1377950" h="600710">
                <a:moveTo>
                  <a:pt x="158114" y="1269"/>
                </a:moveTo>
                <a:lnTo>
                  <a:pt x="148462" y="1269"/>
                </a:lnTo>
                <a:lnTo>
                  <a:pt x="142875" y="3809"/>
                </a:lnTo>
                <a:lnTo>
                  <a:pt x="165481" y="3809"/>
                </a:lnTo>
                <a:lnTo>
                  <a:pt x="162178" y="2539"/>
                </a:lnTo>
                <a:lnTo>
                  <a:pt x="161798" y="2539"/>
                </a:lnTo>
                <a:lnTo>
                  <a:pt x="158114" y="1269"/>
                </a:lnTo>
                <a:close/>
              </a:path>
              <a:path w="1377950" h="600710">
                <a:moveTo>
                  <a:pt x="154050" y="0"/>
                </a:moveTo>
                <a:lnTo>
                  <a:pt x="153162" y="0"/>
                </a:lnTo>
                <a:lnTo>
                  <a:pt x="152653" y="1269"/>
                </a:lnTo>
                <a:lnTo>
                  <a:pt x="156972" y="1269"/>
                </a:lnTo>
                <a:lnTo>
                  <a:pt x="154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7604" y="410336"/>
            <a:ext cx="394970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Spontaneous</a:t>
            </a:r>
            <a:r>
              <a:rPr sz="2500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 </a:t>
            </a:r>
            <a:r>
              <a:rPr sz="25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Emission</a:t>
            </a:r>
            <a:endParaRPr sz="2500">
              <a:latin typeface="Arial Black"/>
              <a:cs typeface="Arial Black"/>
            </a:endParaRPr>
          </a:p>
          <a:p>
            <a:pPr marL="229235" algn="ctr">
              <a:lnSpc>
                <a:spcPct val="100000"/>
              </a:lnSpc>
            </a:pPr>
            <a:r>
              <a:rPr sz="25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&amp;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4811" y="1702307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24811" y="1702307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24811" y="3416808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DC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24811" y="3416808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63111" y="1778507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33" y="4644"/>
                </a:lnTo>
                <a:lnTo>
                  <a:pt x="139624" y="17966"/>
                </a:lnTo>
                <a:lnTo>
                  <a:pt x="100793" y="39045"/>
                </a:lnTo>
                <a:lnTo>
                  <a:pt x="66960" y="66960"/>
                </a:lnTo>
                <a:lnTo>
                  <a:pt x="39045" y="100793"/>
                </a:lnTo>
                <a:lnTo>
                  <a:pt x="17966" y="139624"/>
                </a:lnTo>
                <a:lnTo>
                  <a:pt x="4644" y="182533"/>
                </a:lnTo>
                <a:lnTo>
                  <a:pt x="0" y="228600"/>
                </a:lnTo>
                <a:lnTo>
                  <a:pt x="4644" y="274666"/>
                </a:lnTo>
                <a:lnTo>
                  <a:pt x="17966" y="317575"/>
                </a:lnTo>
                <a:lnTo>
                  <a:pt x="39045" y="356406"/>
                </a:lnTo>
                <a:lnTo>
                  <a:pt x="66960" y="390239"/>
                </a:lnTo>
                <a:lnTo>
                  <a:pt x="100793" y="418154"/>
                </a:lnTo>
                <a:lnTo>
                  <a:pt x="139624" y="439233"/>
                </a:lnTo>
                <a:lnTo>
                  <a:pt x="182533" y="452555"/>
                </a:lnTo>
                <a:lnTo>
                  <a:pt x="228600" y="457200"/>
                </a:lnTo>
                <a:lnTo>
                  <a:pt x="274666" y="452555"/>
                </a:lnTo>
                <a:lnTo>
                  <a:pt x="317575" y="439233"/>
                </a:lnTo>
                <a:lnTo>
                  <a:pt x="356406" y="418154"/>
                </a:lnTo>
                <a:lnTo>
                  <a:pt x="390239" y="390239"/>
                </a:lnTo>
                <a:lnTo>
                  <a:pt x="418154" y="356406"/>
                </a:lnTo>
                <a:lnTo>
                  <a:pt x="439233" y="317575"/>
                </a:lnTo>
                <a:lnTo>
                  <a:pt x="452555" y="274666"/>
                </a:lnTo>
                <a:lnTo>
                  <a:pt x="457200" y="228600"/>
                </a:lnTo>
                <a:lnTo>
                  <a:pt x="452555" y="182533"/>
                </a:lnTo>
                <a:lnTo>
                  <a:pt x="439233" y="139624"/>
                </a:lnTo>
                <a:lnTo>
                  <a:pt x="418154" y="100793"/>
                </a:lnTo>
                <a:lnTo>
                  <a:pt x="390239" y="66960"/>
                </a:lnTo>
                <a:lnTo>
                  <a:pt x="356406" y="39045"/>
                </a:lnTo>
                <a:lnTo>
                  <a:pt x="317575" y="17966"/>
                </a:lnTo>
                <a:lnTo>
                  <a:pt x="274666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63111" y="1778507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228600"/>
                </a:moveTo>
                <a:lnTo>
                  <a:pt x="4644" y="182533"/>
                </a:lnTo>
                <a:lnTo>
                  <a:pt x="17966" y="139624"/>
                </a:lnTo>
                <a:lnTo>
                  <a:pt x="39045" y="100793"/>
                </a:lnTo>
                <a:lnTo>
                  <a:pt x="66960" y="66960"/>
                </a:lnTo>
                <a:lnTo>
                  <a:pt x="100793" y="39045"/>
                </a:lnTo>
                <a:lnTo>
                  <a:pt x="139624" y="17966"/>
                </a:lnTo>
                <a:lnTo>
                  <a:pt x="182533" y="4644"/>
                </a:lnTo>
                <a:lnTo>
                  <a:pt x="228600" y="0"/>
                </a:lnTo>
                <a:lnTo>
                  <a:pt x="274666" y="4644"/>
                </a:lnTo>
                <a:lnTo>
                  <a:pt x="317575" y="17966"/>
                </a:lnTo>
                <a:lnTo>
                  <a:pt x="356406" y="39045"/>
                </a:lnTo>
                <a:lnTo>
                  <a:pt x="390239" y="66960"/>
                </a:lnTo>
                <a:lnTo>
                  <a:pt x="418154" y="100793"/>
                </a:lnTo>
                <a:lnTo>
                  <a:pt x="439233" y="139624"/>
                </a:lnTo>
                <a:lnTo>
                  <a:pt x="452555" y="182533"/>
                </a:lnTo>
                <a:lnTo>
                  <a:pt x="457200" y="228600"/>
                </a:lnTo>
                <a:lnTo>
                  <a:pt x="452555" y="274666"/>
                </a:lnTo>
                <a:lnTo>
                  <a:pt x="439233" y="317575"/>
                </a:lnTo>
                <a:lnTo>
                  <a:pt x="418154" y="356406"/>
                </a:lnTo>
                <a:lnTo>
                  <a:pt x="390239" y="390239"/>
                </a:lnTo>
                <a:lnTo>
                  <a:pt x="356406" y="418154"/>
                </a:lnTo>
                <a:lnTo>
                  <a:pt x="317575" y="439233"/>
                </a:lnTo>
                <a:lnTo>
                  <a:pt x="274666" y="452555"/>
                </a:lnTo>
                <a:lnTo>
                  <a:pt x="228600" y="457200"/>
                </a:lnTo>
                <a:lnTo>
                  <a:pt x="182533" y="452555"/>
                </a:lnTo>
                <a:lnTo>
                  <a:pt x="139624" y="439233"/>
                </a:lnTo>
                <a:lnTo>
                  <a:pt x="100793" y="418154"/>
                </a:lnTo>
                <a:lnTo>
                  <a:pt x="66960" y="390239"/>
                </a:lnTo>
                <a:lnTo>
                  <a:pt x="39045" y="356406"/>
                </a:lnTo>
                <a:lnTo>
                  <a:pt x="17966" y="317575"/>
                </a:lnTo>
                <a:lnTo>
                  <a:pt x="4644" y="274666"/>
                </a:lnTo>
                <a:lnTo>
                  <a:pt x="0" y="228600"/>
                </a:lnTo>
                <a:close/>
              </a:path>
            </a:pathLst>
          </a:custGeom>
          <a:ln w="579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53611" y="2235707"/>
            <a:ext cx="76200" cy="1257300"/>
          </a:xfrm>
          <a:custGeom>
            <a:avLst/>
            <a:gdLst/>
            <a:ahLst/>
            <a:cxnLst/>
            <a:rect l="l" t="t" r="r" b="b"/>
            <a:pathLst>
              <a:path w="76200" h="1257300">
                <a:moveTo>
                  <a:pt x="31750" y="1181100"/>
                </a:moveTo>
                <a:lnTo>
                  <a:pt x="0" y="1181100"/>
                </a:lnTo>
                <a:lnTo>
                  <a:pt x="38100" y="1257300"/>
                </a:lnTo>
                <a:lnTo>
                  <a:pt x="69850" y="1193800"/>
                </a:lnTo>
                <a:lnTo>
                  <a:pt x="31750" y="1193800"/>
                </a:lnTo>
                <a:lnTo>
                  <a:pt x="31750" y="1181100"/>
                </a:lnTo>
                <a:close/>
              </a:path>
              <a:path w="76200" h="1257300">
                <a:moveTo>
                  <a:pt x="44450" y="0"/>
                </a:moveTo>
                <a:lnTo>
                  <a:pt x="31750" y="0"/>
                </a:lnTo>
                <a:lnTo>
                  <a:pt x="31750" y="1193800"/>
                </a:lnTo>
                <a:lnTo>
                  <a:pt x="44450" y="1193800"/>
                </a:lnTo>
                <a:lnTo>
                  <a:pt x="44450" y="0"/>
                </a:lnTo>
                <a:close/>
              </a:path>
              <a:path w="76200" h="1257300">
                <a:moveTo>
                  <a:pt x="76200" y="1181100"/>
                </a:moveTo>
                <a:lnTo>
                  <a:pt x="44450" y="1181100"/>
                </a:lnTo>
                <a:lnTo>
                  <a:pt x="44450" y="1193800"/>
                </a:lnTo>
                <a:lnTo>
                  <a:pt x="69850" y="1193800"/>
                </a:lnTo>
                <a:lnTo>
                  <a:pt x="76200" y="1181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26001" y="2609850"/>
            <a:ext cx="1379855" cy="618490"/>
          </a:xfrm>
          <a:custGeom>
            <a:avLst/>
            <a:gdLst/>
            <a:ahLst/>
            <a:cxnLst/>
            <a:rect l="l" t="t" r="r" b="b"/>
            <a:pathLst>
              <a:path w="1379854" h="618489">
                <a:moveTo>
                  <a:pt x="528193" y="99060"/>
                </a:moveTo>
                <a:lnTo>
                  <a:pt x="508762" y="99060"/>
                </a:lnTo>
                <a:lnTo>
                  <a:pt x="507322" y="100329"/>
                </a:lnTo>
                <a:lnTo>
                  <a:pt x="510413" y="100329"/>
                </a:lnTo>
                <a:lnTo>
                  <a:pt x="511556" y="101600"/>
                </a:lnTo>
                <a:lnTo>
                  <a:pt x="512572" y="102869"/>
                </a:lnTo>
                <a:lnTo>
                  <a:pt x="516382" y="107950"/>
                </a:lnTo>
                <a:lnTo>
                  <a:pt x="520446" y="116839"/>
                </a:lnTo>
                <a:lnTo>
                  <a:pt x="524637" y="125729"/>
                </a:lnTo>
                <a:lnTo>
                  <a:pt x="529082" y="138429"/>
                </a:lnTo>
                <a:lnTo>
                  <a:pt x="542416" y="184150"/>
                </a:lnTo>
                <a:lnTo>
                  <a:pt x="551307" y="222250"/>
                </a:lnTo>
                <a:lnTo>
                  <a:pt x="564769" y="285750"/>
                </a:lnTo>
                <a:lnTo>
                  <a:pt x="569340" y="307339"/>
                </a:lnTo>
                <a:lnTo>
                  <a:pt x="587375" y="398779"/>
                </a:lnTo>
                <a:lnTo>
                  <a:pt x="600837" y="464819"/>
                </a:lnTo>
                <a:lnTo>
                  <a:pt x="609981" y="504189"/>
                </a:lnTo>
                <a:lnTo>
                  <a:pt x="614426" y="523239"/>
                </a:lnTo>
                <a:lnTo>
                  <a:pt x="619125" y="539750"/>
                </a:lnTo>
                <a:lnTo>
                  <a:pt x="623570" y="556260"/>
                </a:lnTo>
                <a:lnTo>
                  <a:pt x="628141" y="570229"/>
                </a:lnTo>
                <a:lnTo>
                  <a:pt x="632840" y="582929"/>
                </a:lnTo>
                <a:lnTo>
                  <a:pt x="637413" y="594360"/>
                </a:lnTo>
                <a:lnTo>
                  <a:pt x="642112" y="603250"/>
                </a:lnTo>
                <a:lnTo>
                  <a:pt x="644906" y="607060"/>
                </a:lnTo>
                <a:lnTo>
                  <a:pt x="647573" y="610869"/>
                </a:lnTo>
                <a:lnTo>
                  <a:pt x="650113" y="613410"/>
                </a:lnTo>
                <a:lnTo>
                  <a:pt x="650494" y="613410"/>
                </a:lnTo>
                <a:lnTo>
                  <a:pt x="651256" y="614679"/>
                </a:lnTo>
                <a:lnTo>
                  <a:pt x="653541" y="615950"/>
                </a:lnTo>
                <a:lnTo>
                  <a:pt x="654812" y="617219"/>
                </a:lnTo>
                <a:lnTo>
                  <a:pt x="655447" y="617219"/>
                </a:lnTo>
                <a:lnTo>
                  <a:pt x="660019" y="618489"/>
                </a:lnTo>
                <a:lnTo>
                  <a:pt x="669671" y="618489"/>
                </a:lnTo>
                <a:lnTo>
                  <a:pt x="674751" y="614679"/>
                </a:lnTo>
                <a:lnTo>
                  <a:pt x="675386" y="614679"/>
                </a:lnTo>
                <a:lnTo>
                  <a:pt x="680847" y="609600"/>
                </a:lnTo>
                <a:lnTo>
                  <a:pt x="681354" y="608329"/>
                </a:lnTo>
                <a:lnTo>
                  <a:pt x="684403" y="604519"/>
                </a:lnTo>
                <a:lnTo>
                  <a:pt x="661670" y="604519"/>
                </a:lnTo>
                <a:lnTo>
                  <a:pt x="663912" y="603860"/>
                </a:lnTo>
                <a:lnTo>
                  <a:pt x="662813" y="603250"/>
                </a:lnTo>
                <a:lnTo>
                  <a:pt x="661162" y="603250"/>
                </a:lnTo>
                <a:lnTo>
                  <a:pt x="660019" y="601979"/>
                </a:lnTo>
                <a:lnTo>
                  <a:pt x="660273" y="601979"/>
                </a:lnTo>
                <a:lnTo>
                  <a:pt x="659384" y="600710"/>
                </a:lnTo>
                <a:lnTo>
                  <a:pt x="657478" y="599439"/>
                </a:lnTo>
                <a:lnTo>
                  <a:pt x="655701" y="595629"/>
                </a:lnTo>
                <a:lnTo>
                  <a:pt x="651383" y="588010"/>
                </a:lnTo>
                <a:lnTo>
                  <a:pt x="629285" y="519429"/>
                </a:lnTo>
                <a:lnTo>
                  <a:pt x="620395" y="481329"/>
                </a:lnTo>
                <a:lnTo>
                  <a:pt x="615823" y="461010"/>
                </a:lnTo>
                <a:lnTo>
                  <a:pt x="606806" y="417829"/>
                </a:lnTo>
                <a:lnTo>
                  <a:pt x="602234" y="396239"/>
                </a:lnTo>
                <a:lnTo>
                  <a:pt x="593344" y="350519"/>
                </a:lnTo>
                <a:lnTo>
                  <a:pt x="584326" y="304800"/>
                </a:lnTo>
                <a:lnTo>
                  <a:pt x="579754" y="283210"/>
                </a:lnTo>
                <a:lnTo>
                  <a:pt x="570738" y="240029"/>
                </a:lnTo>
                <a:lnTo>
                  <a:pt x="566165" y="218439"/>
                </a:lnTo>
                <a:lnTo>
                  <a:pt x="561594" y="199389"/>
                </a:lnTo>
                <a:lnTo>
                  <a:pt x="557149" y="180339"/>
                </a:lnTo>
                <a:lnTo>
                  <a:pt x="552450" y="163829"/>
                </a:lnTo>
                <a:lnTo>
                  <a:pt x="548004" y="147319"/>
                </a:lnTo>
                <a:lnTo>
                  <a:pt x="543433" y="133350"/>
                </a:lnTo>
                <a:lnTo>
                  <a:pt x="538607" y="120650"/>
                </a:lnTo>
                <a:lnTo>
                  <a:pt x="533908" y="109219"/>
                </a:lnTo>
                <a:lnTo>
                  <a:pt x="529082" y="100329"/>
                </a:lnTo>
                <a:lnTo>
                  <a:pt x="528193" y="99060"/>
                </a:lnTo>
                <a:close/>
              </a:path>
              <a:path w="1379854" h="618489">
                <a:moveTo>
                  <a:pt x="663912" y="603860"/>
                </a:moveTo>
                <a:lnTo>
                  <a:pt x="661670" y="604519"/>
                </a:lnTo>
                <a:lnTo>
                  <a:pt x="663066" y="604519"/>
                </a:lnTo>
                <a:lnTo>
                  <a:pt x="664038" y="603931"/>
                </a:lnTo>
                <a:close/>
              </a:path>
              <a:path w="1379854" h="618489">
                <a:moveTo>
                  <a:pt x="664038" y="603931"/>
                </a:moveTo>
                <a:lnTo>
                  <a:pt x="663066" y="604519"/>
                </a:lnTo>
                <a:lnTo>
                  <a:pt x="664206" y="604024"/>
                </a:lnTo>
                <a:lnTo>
                  <a:pt x="664038" y="603931"/>
                </a:lnTo>
                <a:close/>
              </a:path>
              <a:path w="1379854" h="618489">
                <a:moveTo>
                  <a:pt x="664206" y="604024"/>
                </a:moveTo>
                <a:lnTo>
                  <a:pt x="663066" y="604519"/>
                </a:lnTo>
                <a:lnTo>
                  <a:pt x="665099" y="604519"/>
                </a:lnTo>
                <a:lnTo>
                  <a:pt x="664206" y="604024"/>
                </a:lnTo>
                <a:close/>
              </a:path>
              <a:path w="1379854" h="618489">
                <a:moveTo>
                  <a:pt x="686035" y="601979"/>
                </a:moveTo>
                <a:lnTo>
                  <a:pt x="667258" y="601979"/>
                </a:lnTo>
                <a:lnTo>
                  <a:pt x="665607" y="603250"/>
                </a:lnTo>
                <a:lnTo>
                  <a:pt x="665988" y="603250"/>
                </a:lnTo>
                <a:lnTo>
                  <a:pt x="664206" y="604024"/>
                </a:lnTo>
                <a:lnTo>
                  <a:pt x="665099" y="604519"/>
                </a:lnTo>
                <a:lnTo>
                  <a:pt x="684403" y="604519"/>
                </a:lnTo>
                <a:lnTo>
                  <a:pt x="685419" y="603250"/>
                </a:lnTo>
                <a:lnTo>
                  <a:pt x="686035" y="601979"/>
                </a:lnTo>
                <a:close/>
              </a:path>
              <a:path w="1379854" h="618489">
                <a:moveTo>
                  <a:pt x="665988" y="603250"/>
                </a:moveTo>
                <a:lnTo>
                  <a:pt x="664384" y="603721"/>
                </a:lnTo>
                <a:lnTo>
                  <a:pt x="664038" y="603931"/>
                </a:lnTo>
                <a:lnTo>
                  <a:pt x="664206" y="604024"/>
                </a:lnTo>
                <a:lnTo>
                  <a:pt x="665988" y="603250"/>
                </a:lnTo>
                <a:close/>
              </a:path>
              <a:path w="1379854" h="618489">
                <a:moveTo>
                  <a:pt x="664384" y="603721"/>
                </a:moveTo>
                <a:lnTo>
                  <a:pt x="663912" y="603860"/>
                </a:lnTo>
                <a:lnTo>
                  <a:pt x="664384" y="603721"/>
                </a:lnTo>
                <a:close/>
              </a:path>
              <a:path w="1379854" h="618489">
                <a:moveTo>
                  <a:pt x="666419" y="602487"/>
                </a:moveTo>
                <a:lnTo>
                  <a:pt x="664384" y="603721"/>
                </a:lnTo>
                <a:lnTo>
                  <a:pt x="665988" y="603250"/>
                </a:lnTo>
                <a:lnTo>
                  <a:pt x="665607" y="603250"/>
                </a:lnTo>
                <a:lnTo>
                  <a:pt x="666419" y="602487"/>
                </a:lnTo>
                <a:close/>
              </a:path>
              <a:path w="1379854" h="618489">
                <a:moveTo>
                  <a:pt x="660019" y="601979"/>
                </a:moveTo>
                <a:lnTo>
                  <a:pt x="661162" y="603250"/>
                </a:lnTo>
                <a:lnTo>
                  <a:pt x="660434" y="602210"/>
                </a:lnTo>
                <a:lnTo>
                  <a:pt x="660019" y="601979"/>
                </a:lnTo>
                <a:close/>
              </a:path>
              <a:path w="1379854" h="618489">
                <a:moveTo>
                  <a:pt x="660434" y="602210"/>
                </a:moveTo>
                <a:lnTo>
                  <a:pt x="661162" y="603250"/>
                </a:lnTo>
                <a:lnTo>
                  <a:pt x="662304" y="603250"/>
                </a:lnTo>
                <a:lnTo>
                  <a:pt x="660434" y="602210"/>
                </a:lnTo>
                <a:close/>
              </a:path>
              <a:path w="1379854" h="618489">
                <a:moveTo>
                  <a:pt x="660526" y="601979"/>
                </a:moveTo>
                <a:lnTo>
                  <a:pt x="662304" y="603250"/>
                </a:lnTo>
                <a:lnTo>
                  <a:pt x="662813" y="603250"/>
                </a:lnTo>
                <a:lnTo>
                  <a:pt x="660526" y="601979"/>
                </a:lnTo>
                <a:close/>
              </a:path>
              <a:path w="1379854" h="618489">
                <a:moveTo>
                  <a:pt x="667258" y="601979"/>
                </a:moveTo>
                <a:lnTo>
                  <a:pt x="666419" y="602487"/>
                </a:lnTo>
                <a:lnTo>
                  <a:pt x="665607" y="603250"/>
                </a:lnTo>
                <a:lnTo>
                  <a:pt x="667258" y="601979"/>
                </a:lnTo>
                <a:close/>
              </a:path>
              <a:path w="1379854" h="618489">
                <a:moveTo>
                  <a:pt x="825246" y="255269"/>
                </a:moveTo>
                <a:lnTo>
                  <a:pt x="815594" y="255269"/>
                </a:lnTo>
                <a:lnTo>
                  <a:pt x="808354" y="256539"/>
                </a:lnTo>
                <a:lnTo>
                  <a:pt x="807085" y="256539"/>
                </a:lnTo>
                <a:lnTo>
                  <a:pt x="800100" y="259079"/>
                </a:lnTo>
                <a:lnTo>
                  <a:pt x="798829" y="259079"/>
                </a:lnTo>
                <a:lnTo>
                  <a:pt x="791590" y="262889"/>
                </a:lnTo>
                <a:lnTo>
                  <a:pt x="791210" y="262889"/>
                </a:lnTo>
                <a:lnTo>
                  <a:pt x="790828" y="264160"/>
                </a:lnTo>
                <a:lnTo>
                  <a:pt x="784478" y="269239"/>
                </a:lnTo>
                <a:lnTo>
                  <a:pt x="783589" y="269239"/>
                </a:lnTo>
                <a:lnTo>
                  <a:pt x="776986" y="278129"/>
                </a:lnTo>
                <a:lnTo>
                  <a:pt x="753999" y="320039"/>
                </a:lnTo>
                <a:lnTo>
                  <a:pt x="739266" y="361950"/>
                </a:lnTo>
                <a:lnTo>
                  <a:pt x="721740" y="425450"/>
                </a:lnTo>
                <a:lnTo>
                  <a:pt x="705993" y="488950"/>
                </a:lnTo>
                <a:lnTo>
                  <a:pt x="698373" y="519429"/>
                </a:lnTo>
                <a:lnTo>
                  <a:pt x="687324" y="558800"/>
                </a:lnTo>
                <a:lnTo>
                  <a:pt x="672846" y="594360"/>
                </a:lnTo>
                <a:lnTo>
                  <a:pt x="668782" y="599439"/>
                </a:lnTo>
                <a:lnTo>
                  <a:pt x="669671" y="599439"/>
                </a:lnTo>
                <a:lnTo>
                  <a:pt x="666419" y="602487"/>
                </a:lnTo>
                <a:lnTo>
                  <a:pt x="667258" y="601979"/>
                </a:lnTo>
                <a:lnTo>
                  <a:pt x="686035" y="601979"/>
                </a:lnTo>
                <a:lnTo>
                  <a:pt x="701801" y="563879"/>
                </a:lnTo>
                <a:lnTo>
                  <a:pt x="713104" y="523239"/>
                </a:lnTo>
                <a:lnTo>
                  <a:pt x="728599" y="461010"/>
                </a:lnTo>
                <a:lnTo>
                  <a:pt x="736600" y="429260"/>
                </a:lnTo>
                <a:lnTo>
                  <a:pt x="744982" y="396239"/>
                </a:lnTo>
                <a:lnTo>
                  <a:pt x="749426" y="381000"/>
                </a:lnTo>
                <a:lnTo>
                  <a:pt x="753872" y="367029"/>
                </a:lnTo>
                <a:lnTo>
                  <a:pt x="758571" y="351789"/>
                </a:lnTo>
                <a:lnTo>
                  <a:pt x="773302" y="313689"/>
                </a:lnTo>
                <a:lnTo>
                  <a:pt x="795020" y="279400"/>
                </a:lnTo>
                <a:lnTo>
                  <a:pt x="795750" y="279400"/>
                </a:lnTo>
                <a:lnTo>
                  <a:pt x="800608" y="275589"/>
                </a:lnTo>
                <a:lnTo>
                  <a:pt x="799211" y="275589"/>
                </a:lnTo>
                <a:lnTo>
                  <a:pt x="805941" y="273050"/>
                </a:lnTo>
                <a:lnTo>
                  <a:pt x="804545" y="273050"/>
                </a:lnTo>
                <a:lnTo>
                  <a:pt x="811529" y="271779"/>
                </a:lnTo>
                <a:lnTo>
                  <a:pt x="810260" y="271779"/>
                </a:lnTo>
                <a:lnTo>
                  <a:pt x="817372" y="270510"/>
                </a:lnTo>
                <a:lnTo>
                  <a:pt x="865822" y="270510"/>
                </a:lnTo>
                <a:lnTo>
                  <a:pt x="859154" y="266700"/>
                </a:lnTo>
                <a:lnTo>
                  <a:pt x="841501" y="259079"/>
                </a:lnTo>
                <a:lnTo>
                  <a:pt x="832865" y="256539"/>
                </a:lnTo>
                <a:lnTo>
                  <a:pt x="825246" y="255269"/>
                </a:lnTo>
                <a:close/>
              </a:path>
              <a:path w="1379854" h="618489">
                <a:moveTo>
                  <a:pt x="660273" y="601979"/>
                </a:moveTo>
                <a:lnTo>
                  <a:pt x="660019" y="601979"/>
                </a:lnTo>
                <a:lnTo>
                  <a:pt x="660434" y="602210"/>
                </a:lnTo>
                <a:lnTo>
                  <a:pt x="660273" y="601979"/>
                </a:lnTo>
                <a:close/>
              </a:path>
              <a:path w="1379854" h="618489">
                <a:moveTo>
                  <a:pt x="163702" y="1269"/>
                </a:moveTo>
                <a:lnTo>
                  <a:pt x="150113" y="1269"/>
                </a:lnTo>
                <a:lnTo>
                  <a:pt x="144525" y="2539"/>
                </a:lnTo>
                <a:lnTo>
                  <a:pt x="143890" y="2539"/>
                </a:lnTo>
                <a:lnTo>
                  <a:pt x="143383" y="3810"/>
                </a:lnTo>
                <a:lnTo>
                  <a:pt x="137160" y="7619"/>
                </a:lnTo>
                <a:lnTo>
                  <a:pt x="136651" y="7619"/>
                </a:lnTo>
                <a:lnTo>
                  <a:pt x="130428" y="12700"/>
                </a:lnTo>
                <a:lnTo>
                  <a:pt x="108712" y="45719"/>
                </a:lnTo>
                <a:lnTo>
                  <a:pt x="93852" y="81279"/>
                </a:lnTo>
                <a:lnTo>
                  <a:pt x="79756" y="124460"/>
                </a:lnTo>
                <a:lnTo>
                  <a:pt x="66294" y="175260"/>
                </a:lnTo>
                <a:lnTo>
                  <a:pt x="53339" y="232410"/>
                </a:lnTo>
                <a:lnTo>
                  <a:pt x="40894" y="294639"/>
                </a:lnTo>
                <a:lnTo>
                  <a:pt x="32638" y="337819"/>
                </a:lnTo>
                <a:lnTo>
                  <a:pt x="24511" y="383539"/>
                </a:lnTo>
                <a:lnTo>
                  <a:pt x="16471" y="429482"/>
                </a:lnTo>
                <a:lnTo>
                  <a:pt x="8636" y="474979"/>
                </a:lnTo>
                <a:lnTo>
                  <a:pt x="762" y="523239"/>
                </a:lnTo>
                <a:lnTo>
                  <a:pt x="0" y="527050"/>
                </a:lnTo>
                <a:lnTo>
                  <a:pt x="2794" y="530860"/>
                </a:lnTo>
                <a:lnTo>
                  <a:pt x="6985" y="530860"/>
                </a:lnTo>
                <a:lnTo>
                  <a:pt x="11175" y="532129"/>
                </a:lnTo>
                <a:lnTo>
                  <a:pt x="15112" y="529589"/>
                </a:lnTo>
                <a:lnTo>
                  <a:pt x="23622" y="478789"/>
                </a:lnTo>
                <a:lnTo>
                  <a:pt x="32067" y="429260"/>
                </a:lnTo>
                <a:lnTo>
                  <a:pt x="47625" y="340360"/>
                </a:lnTo>
                <a:lnTo>
                  <a:pt x="55879" y="297179"/>
                </a:lnTo>
                <a:lnTo>
                  <a:pt x="64135" y="255269"/>
                </a:lnTo>
                <a:lnTo>
                  <a:pt x="68325" y="236219"/>
                </a:lnTo>
                <a:lnTo>
                  <a:pt x="72516" y="215900"/>
                </a:lnTo>
                <a:lnTo>
                  <a:pt x="85598" y="161289"/>
                </a:lnTo>
                <a:lnTo>
                  <a:pt x="98933" y="113029"/>
                </a:lnTo>
                <a:lnTo>
                  <a:pt x="112902" y="73660"/>
                </a:lnTo>
                <a:lnTo>
                  <a:pt x="132207" y="35560"/>
                </a:lnTo>
                <a:lnTo>
                  <a:pt x="146558" y="19050"/>
                </a:lnTo>
                <a:lnTo>
                  <a:pt x="147489" y="19050"/>
                </a:lnTo>
                <a:lnTo>
                  <a:pt x="151129" y="16510"/>
                </a:lnTo>
                <a:lnTo>
                  <a:pt x="152399" y="16510"/>
                </a:lnTo>
                <a:lnTo>
                  <a:pt x="155194" y="15239"/>
                </a:lnTo>
                <a:lnTo>
                  <a:pt x="181207" y="15239"/>
                </a:lnTo>
                <a:lnTo>
                  <a:pt x="175387" y="8889"/>
                </a:lnTo>
                <a:lnTo>
                  <a:pt x="171703" y="6350"/>
                </a:lnTo>
                <a:lnTo>
                  <a:pt x="168656" y="3810"/>
                </a:lnTo>
                <a:lnTo>
                  <a:pt x="167639" y="3810"/>
                </a:lnTo>
                <a:lnTo>
                  <a:pt x="163702" y="1269"/>
                </a:lnTo>
                <a:close/>
              </a:path>
              <a:path w="1379854" h="618489">
                <a:moveTo>
                  <a:pt x="1361087" y="377189"/>
                </a:moveTo>
                <a:lnTo>
                  <a:pt x="1312290" y="377189"/>
                </a:lnTo>
                <a:lnTo>
                  <a:pt x="1316863" y="379729"/>
                </a:lnTo>
                <a:lnTo>
                  <a:pt x="1320673" y="387350"/>
                </a:lnTo>
                <a:lnTo>
                  <a:pt x="1319149" y="391160"/>
                </a:lnTo>
                <a:lnTo>
                  <a:pt x="1315339" y="393700"/>
                </a:lnTo>
                <a:lnTo>
                  <a:pt x="1310766" y="394969"/>
                </a:lnTo>
                <a:lnTo>
                  <a:pt x="1310003" y="395316"/>
                </a:lnTo>
                <a:lnTo>
                  <a:pt x="1295400" y="466089"/>
                </a:lnTo>
                <a:lnTo>
                  <a:pt x="1361087" y="377189"/>
                </a:lnTo>
                <a:close/>
              </a:path>
              <a:path w="1379854" h="618489">
                <a:moveTo>
                  <a:pt x="865822" y="270510"/>
                </a:moveTo>
                <a:lnTo>
                  <a:pt x="822578" y="270510"/>
                </a:lnTo>
                <a:lnTo>
                  <a:pt x="830199" y="271779"/>
                </a:lnTo>
                <a:lnTo>
                  <a:pt x="837311" y="274319"/>
                </a:lnTo>
                <a:lnTo>
                  <a:pt x="844803" y="276860"/>
                </a:lnTo>
                <a:lnTo>
                  <a:pt x="852551" y="280669"/>
                </a:lnTo>
                <a:lnTo>
                  <a:pt x="860678" y="285750"/>
                </a:lnTo>
                <a:lnTo>
                  <a:pt x="869061" y="290829"/>
                </a:lnTo>
                <a:lnTo>
                  <a:pt x="877570" y="297179"/>
                </a:lnTo>
                <a:lnTo>
                  <a:pt x="895476" y="309879"/>
                </a:lnTo>
                <a:lnTo>
                  <a:pt x="913764" y="325119"/>
                </a:lnTo>
                <a:lnTo>
                  <a:pt x="932688" y="341629"/>
                </a:lnTo>
                <a:lnTo>
                  <a:pt x="951991" y="358139"/>
                </a:lnTo>
                <a:lnTo>
                  <a:pt x="971423" y="375919"/>
                </a:lnTo>
                <a:lnTo>
                  <a:pt x="1010920" y="407669"/>
                </a:lnTo>
                <a:lnTo>
                  <a:pt x="1060196" y="436879"/>
                </a:lnTo>
                <a:lnTo>
                  <a:pt x="1126998" y="448310"/>
                </a:lnTo>
                <a:lnTo>
                  <a:pt x="1164209" y="445769"/>
                </a:lnTo>
                <a:lnTo>
                  <a:pt x="1201165" y="438150"/>
                </a:lnTo>
                <a:lnTo>
                  <a:pt x="1219581" y="433069"/>
                </a:lnTo>
                <a:lnTo>
                  <a:pt x="1127506" y="433069"/>
                </a:lnTo>
                <a:lnTo>
                  <a:pt x="1092581" y="430529"/>
                </a:lnTo>
                <a:lnTo>
                  <a:pt x="1048385" y="414019"/>
                </a:lnTo>
                <a:lnTo>
                  <a:pt x="1039240" y="407669"/>
                </a:lnTo>
                <a:lnTo>
                  <a:pt x="1029588" y="401319"/>
                </a:lnTo>
                <a:lnTo>
                  <a:pt x="1020190" y="394969"/>
                </a:lnTo>
                <a:lnTo>
                  <a:pt x="981456" y="364489"/>
                </a:lnTo>
                <a:lnTo>
                  <a:pt x="962025" y="346710"/>
                </a:lnTo>
                <a:lnTo>
                  <a:pt x="923544" y="313689"/>
                </a:lnTo>
                <a:lnTo>
                  <a:pt x="904621" y="298450"/>
                </a:lnTo>
                <a:lnTo>
                  <a:pt x="886206" y="284479"/>
                </a:lnTo>
                <a:lnTo>
                  <a:pt x="868045" y="271779"/>
                </a:lnTo>
                <a:lnTo>
                  <a:pt x="865822" y="270510"/>
                </a:lnTo>
                <a:close/>
              </a:path>
              <a:path w="1379854" h="618489">
                <a:moveTo>
                  <a:pt x="390906" y="436879"/>
                </a:moveTo>
                <a:lnTo>
                  <a:pt x="352678" y="436879"/>
                </a:lnTo>
                <a:lnTo>
                  <a:pt x="358521" y="440689"/>
                </a:lnTo>
                <a:lnTo>
                  <a:pt x="359663" y="441960"/>
                </a:lnTo>
                <a:lnTo>
                  <a:pt x="363093" y="443229"/>
                </a:lnTo>
                <a:lnTo>
                  <a:pt x="363474" y="444500"/>
                </a:lnTo>
                <a:lnTo>
                  <a:pt x="367157" y="445769"/>
                </a:lnTo>
                <a:lnTo>
                  <a:pt x="377444" y="445769"/>
                </a:lnTo>
                <a:lnTo>
                  <a:pt x="382904" y="443229"/>
                </a:lnTo>
                <a:lnTo>
                  <a:pt x="384428" y="443229"/>
                </a:lnTo>
                <a:lnTo>
                  <a:pt x="384937" y="441960"/>
                </a:lnTo>
                <a:lnTo>
                  <a:pt x="390271" y="438150"/>
                </a:lnTo>
                <a:lnTo>
                  <a:pt x="390651" y="438150"/>
                </a:lnTo>
                <a:lnTo>
                  <a:pt x="390906" y="436879"/>
                </a:lnTo>
                <a:close/>
              </a:path>
              <a:path w="1379854" h="618489">
                <a:moveTo>
                  <a:pt x="182372" y="16510"/>
                </a:moveTo>
                <a:lnTo>
                  <a:pt x="160020" y="16510"/>
                </a:lnTo>
                <a:lnTo>
                  <a:pt x="163068" y="19050"/>
                </a:lnTo>
                <a:lnTo>
                  <a:pt x="165608" y="21589"/>
                </a:lnTo>
                <a:lnTo>
                  <a:pt x="189864" y="57150"/>
                </a:lnTo>
                <a:lnTo>
                  <a:pt x="196596" y="71119"/>
                </a:lnTo>
                <a:lnTo>
                  <a:pt x="203453" y="85089"/>
                </a:lnTo>
                <a:lnTo>
                  <a:pt x="210498" y="101749"/>
                </a:lnTo>
                <a:lnTo>
                  <a:pt x="217550" y="119379"/>
                </a:lnTo>
                <a:lnTo>
                  <a:pt x="224789" y="137160"/>
                </a:lnTo>
                <a:lnTo>
                  <a:pt x="239140" y="175260"/>
                </a:lnTo>
                <a:lnTo>
                  <a:pt x="253746" y="214629"/>
                </a:lnTo>
                <a:lnTo>
                  <a:pt x="268350" y="255269"/>
                </a:lnTo>
                <a:lnTo>
                  <a:pt x="282956" y="294639"/>
                </a:lnTo>
                <a:lnTo>
                  <a:pt x="304419" y="349250"/>
                </a:lnTo>
                <a:lnTo>
                  <a:pt x="325120" y="394969"/>
                </a:lnTo>
                <a:lnTo>
                  <a:pt x="345186" y="427989"/>
                </a:lnTo>
                <a:lnTo>
                  <a:pt x="351663" y="435610"/>
                </a:lnTo>
                <a:lnTo>
                  <a:pt x="352298" y="436879"/>
                </a:lnTo>
                <a:lnTo>
                  <a:pt x="391287" y="436879"/>
                </a:lnTo>
                <a:lnTo>
                  <a:pt x="396494" y="430529"/>
                </a:lnTo>
                <a:lnTo>
                  <a:pt x="369950" y="430529"/>
                </a:lnTo>
                <a:lnTo>
                  <a:pt x="368490" y="429260"/>
                </a:lnTo>
                <a:lnTo>
                  <a:pt x="368173" y="429260"/>
                </a:lnTo>
                <a:lnTo>
                  <a:pt x="363696" y="425450"/>
                </a:lnTo>
                <a:lnTo>
                  <a:pt x="363220" y="425450"/>
                </a:lnTo>
                <a:lnTo>
                  <a:pt x="357504" y="419100"/>
                </a:lnTo>
                <a:lnTo>
                  <a:pt x="351536" y="411479"/>
                </a:lnTo>
                <a:lnTo>
                  <a:pt x="345313" y="400050"/>
                </a:lnTo>
                <a:lnTo>
                  <a:pt x="338836" y="388619"/>
                </a:lnTo>
                <a:lnTo>
                  <a:pt x="332232" y="374650"/>
                </a:lnTo>
                <a:lnTo>
                  <a:pt x="325374" y="359410"/>
                </a:lnTo>
                <a:lnTo>
                  <a:pt x="318515" y="342900"/>
                </a:lnTo>
                <a:lnTo>
                  <a:pt x="311531" y="326389"/>
                </a:lnTo>
                <a:lnTo>
                  <a:pt x="304419" y="308610"/>
                </a:lnTo>
                <a:lnTo>
                  <a:pt x="297307" y="289560"/>
                </a:lnTo>
                <a:lnTo>
                  <a:pt x="282701" y="250189"/>
                </a:lnTo>
                <a:lnTo>
                  <a:pt x="268097" y="209550"/>
                </a:lnTo>
                <a:lnTo>
                  <a:pt x="253364" y="170179"/>
                </a:lnTo>
                <a:lnTo>
                  <a:pt x="238887" y="130810"/>
                </a:lnTo>
                <a:lnTo>
                  <a:pt x="224409" y="95250"/>
                </a:lnTo>
                <a:lnTo>
                  <a:pt x="203200" y="49529"/>
                </a:lnTo>
                <a:lnTo>
                  <a:pt x="189357" y="26669"/>
                </a:lnTo>
                <a:lnTo>
                  <a:pt x="182372" y="16510"/>
                </a:lnTo>
                <a:close/>
              </a:path>
              <a:path w="1379854" h="618489">
                <a:moveTo>
                  <a:pt x="1303940" y="382525"/>
                </a:moveTo>
                <a:lnTo>
                  <a:pt x="1250950" y="405129"/>
                </a:lnTo>
                <a:lnTo>
                  <a:pt x="1197737" y="422910"/>
                </a:lnTo>
                <a:lnTo>
                  <a:pt x="1127506" y="433069"/>
                </a:lnTo>
                <a:lnTo>
                  <a:pt x="1219581" y="433069"/>
                </a:lnTo>
                <a:lnTo>
                  <a:pt x="1237869" y="426719"/>
                </a:lnTo>
                <a:lnTo>
                  <a:pt x="1274445" y="411479"/>
                </a:lnTo>
                <a:lnTo>
                  <a:pt x="1310003" y="395316"/>
                </a:lnTo>
                <a:lnTo>
                  <a:pt x="1311910" y="386079"/>
                </a:lnTo>
                <a:lnTo>
                  <a:pt x="1303940" y="382525"/>
                </a:lnTo>
                <a:close/>
              </a:path>
              <a:path w="1379854" h="618489">
                <a:moveTo>
                  <a:pt x="368681" y="429260"/>
                </a:moveTo>
                <a:lnTo>
                  <a:pt x="369950" y="430529"/>
                </a:lnTo>
                <a:lnTo>
                  <a:pt x="371601" y="430529"/>
                </a:lnTo>
                <a:lnTo>
                  <a:pt x="368681" y="429260"/>
                </a:lnTo>
                <a:close/>
              </a:path>
              <a:path w="1379854" h="618489">
                <a:moveTo>
                  <a:pt x="376739" y="429482"/>
                </a:moveTo>
                <a:lnTo>
                  <a:pt x="372237" y="430529"/>
                </a:lnTo>
                <a:lnTo>
                  <a:pt x="375665" y="430529"/>
                </a:lnTo>
                <a:lnTo>
                  <a:pt x="376739" y="429482"/>
                </a:lnTo>
                <a:close/>
              </a:path>
              <a:path w="1379854" h="618489">
                <a:moveTo>
                  <a:pt x="377698" y="429260"/>
                </a:moveTo>
                <a:lnTo>
                  <a:pt x="376739" y="429482"/>
                </a:lnTo>
                <a:lnTo>
                  <a:pt x="375665" y="430529"/>
                </a:lnTo>
                <a:lnTo>
                  <a:pt x="377698" y="429260"/>
                </a:lnTo>
                <a:close/>
              </a:path>
              <a:path w="1379854" h="618489">
                <a:moveTo>
                  <a:pt x="397975" y="429260"/>
                </a:moveTo>
                <a:lnTo>
                  <a:pt x="377698" y="429260"/>
                </a:lnTo>
                <a:lnTo>
                  <a:pt x="375665" y="430529"/>
                </a:lnTo>
                <a:lnTo>
                  <a:pt x="397128" y="430529"/>
                </a:lnTo>
                <a:lnTo>
                  <a:pt x="397975" y="429260"/>
                </a:lnTo>
                <a:close/>
              </a:path>
              <a:path w="1379854" h="618489">
                <a:moveTo>
                  <a:pt x="380873" y="425450"/>
                </a:moveTo>
                <a:lnTo>
                  <a:pt x="376739" y="429482"/>
                </a:lnTo>
                <a:lnTo>
                  <a:pt x="377698" y="429260"/>
                </a:lnTo>
                <a:lnTo>
                  <a:pt x="397975" y="429260"/>
                </a:lnTo>
                <a:lnTo>
                  <a:pt x="399669" y="426719"/>
                </a:lnTo>
                <a:lnTo>
                  <a:pt x="379857" y="426719"/>
                </a:lnTo>
                <a:lnTo>
                  <a:pt x="380873" y="425450"/>
                </a:lnTo>
                <a:close/>
              </a:path>
              <a:path w="1379854" h="618489">
                <a:moveTo>
                  <a:pt x="367029" y="427989"/>
                </a:moveTo>
                <a:lnTo>
                  <a:pt x="368173" y="429260"/>
                </a:lnTo>
                <a:lnTo>
                  <a:pt x="368490" y="429260"/>
                </a:lnTo>
                <a:lnTo>
                  <a:pt x="367029" y="427989"/>
                </a:lnTo>
                <a:close/>
              </a:path>
              <a:path w="1379854" h="618489">
                <a:moveTo>
                  <a:pt x="521462" y="90169"/>
                </a:moveTo>
                <a:lnTo>
                  <a:pt x="494791" y="90169"/>
                </a:lnTo>
                <a:lnTo>
                  <a:pt x="494411" y="91439"/>
                </a:lnTo>
                <a:lnTo>
                  <a:pt x="490093" y="96519"/>
                </a:lnTo>
                <a:lnTo>
                  <a:pt x="489331" y="96519"/>
                </a:lnTo>
                <a:lnTo>
                  <a:pt x="484759" y="104139"/>
                </a:lnTo>
                <a:lnTo>
                  <a:pt x="480440" y="113029"/>
                </a:lnTo>
                <a:lnTo>
                  <a:pt x="476123" y="123189"/>
                </a:lnTo>
                <a:lnTo>
                  <a:pt x="471804" y="135889"/>
                </a:lnTo>
                <a:lnTo>
                  <a:pt x="467740" y="148589"/>
                </a:lnTo>
                <a:lnTo>
                  <a:pt x="463423" y="161289"/>
                </a:lnTo>
                <a:lnTo>
                  <a:pt x="455168" y="191769"/>
                </a:lnTo>
                <a:lnTo>
                  <a:pt x="450976" y="208279"/>
                </a:lnTo>
                <a:lnTo>
                  <a:pt x="438531" y="259079"/>
                </a:lnTo>
                <a:lnTo>
                  <a:pt x="430022" y="293369"/>
                </a:lnTo>
                <a:lnTo>
                  <a:pt x="412496" y="356869"/>
                </a:lnTo>
                <a:lnTo>
                  <a:pt x="398652" y="394969"/>
                </a:lnTo>
                <a:lnTo>
                  <a:pt x="384428" y="421639"/>
                </a:lnTo>
                <a:lnTo>
                  <a:pt x="385063" y="421639"/>
                </a:lnTo>
                <a:lnTo>
                  <a:pt x="379857" y="426719"/>
                </a:lnTo>
                <a:lnTo>
                  <a:pt x="399669" y="426719"/>
                </a:lnTo>
                <a:lnTo>
                  <a:pt x="422275" y="375919"/>
                </a:lnTo>
                <a:lnTo>
                  <a:pt x="435990" y="330200"/>
                </a:lnTo>
                <a:lnTo>
                  <a:pt x="461772" y="228600"/>
                </a:lnTo>
                <a:lnTo>
                  <a:pt x="465836" y="212089"/>
                </a:lnTo>
                <a:lnTo>
                  <a:pt x="474090" y="180339"/>
                </a:lnTo>
                <a:lnTo>
                  <a:pt x="482219" y="152400"/>
                </a:lnTo>
                <a:lnTo>
                  <a:pt x="486283" y="139700"/>
                </a:lnTo>
                <a:lnTo>
                  <a:pt x="490474" y="129539"/>
                </a:lnTo>
                <a:lnTo>
                  <a:pt x="494538" y="119379"/>
                </a:lnTo>
                <a:lnTo>
                  <a:pt x="498475" y="110489"/>
                </a:lnTo>
                <a:lnTo>
                  <a:pt x="502285" y="105410"/>
                </a:lnTo>
                <a:lnTo>
                  <a:pt x="502602" y="105410"/>
                </a:lnTo>
                <a:lnTo>
                  <a:pt x="504761" y="102869"/>
                </a:lnTo>
                <a:lnTo>
                  <a:pt x="504444" y="102869"/>
                </a:lnTo>
                <a:lnTo>
                  <a:pt x="505840" y="101600"/>
                </a:lnTo>
                <a:lnTo>
                  <a:pt x="507322" y="100329"/>
                </a:lnTo>
                <a:lnTo>
                  <a:pt x="505968" y="100329"/>
                </a:lnTo>
                <a:lnTo>
                  <a:pt x="508762" y="99060"/>
                </a:lnTo>
                <a:lnTo>
                  <a:pt x="528193" y="99060"/>
                </a:lnTo>
                <a:lnTo>
                  <a:pt x="526414" y="96519"/>
                </a:lnTo>
                <a:lnTo>
                  <a:pt x="523621" y="92710"/>
                </a:lnTo>
                <a:lnTo>
                  <a:pt x="521462" y="90169"/>
                </a:lnTo>
                <a:close/>
              </a:path>
              <a:path w="1379854" h="618489">
                <a:moveTo>
                  <a:pt x="362203" y="424179"/>
                </a:moveTo>
                <a:lnTo>
                  <a:pt x="363220" y="425450"/>
                </a:lnTo>
                <a:lnTo>
                  <a:pt x="363696" y="425450"/>
                </a:lnTo>
                <a:lnTo>
                  <a:pt x="362203" y="424179"/>
                </a:lnTo>
                <a:close/>
              </a:path>
              <a:path w="1379854" h="618489">
                <a:moveTo>
                  <a:pt x="1312290" y="377189"/>
                </a:moveTo>
                <a:lnTo>
                  <a:pt x="1308481" y="379729"/>
                </a:lnTo>
                <a:lnTo>
                  <a:pt x="1304544" y="382269"/>
                </a:lnTo>
                <a:lnTo>
                  <a:pt x="1303940" y="382525"/>
                </a:lnTo>
                <a:lnTo>
                  <a:pt x="1311910" y="386079"/>
                </a:lnTo>
                <a:lnTo>
                  <a:pt x="1310003" y="395316"/>
                </a:lnTo>
                <a:lnTo>
                  <a:pt x="1310766" y="394969"/>
                </a:lnTo>
                <a:lnTo>
                  <a:pt x="1315339" y="393700"/>
                </a:lnTo>
                <a:lnTo>
                  <a:pt x="1319149" y="391160"/>
                </a:lnTo>
                <a:lnTo>
                  <a:pt x="1320673" y="387350"/>
                </a:lnTo>
                <a:lnTo>
                  <a:pt x="1316863" y="379729"/>
                </a:lnTo>
                <a:lnTo>
                  <a:pt x="1312290" y="377189"/>
                </a:lnTo>
                <a:close/>
              </a:path>
              <a:path w="1379854" h="618489">
                <a:moveTo>
                  <a:pt x="1379854" y="351789"/>
                </a:moveTo>
                <a:lnTo>
                  <a:pt x="1237869" y="353060"/>
                </a:lnTo>
                <a:lnTo>
                  <a:pt x="1303940" y="382525"/>
                </a:lnTo>
                <a:lnTo>
                  <a:pt x="1304544" y="382269"/>
                </a:lnTo>
                <a:lnTo>
                  <a:pt x="1308481" y="379729"/>
                </a:lnTo>
                <a:lnTo>
                  <a:pt x="1312290" y="377189"/>
                </a:lnTo>
                <a:lnTo>
                  <a:pt x="1361087" y="377189"/>
                </a:lnTo>
                <a:lnTo>
                  <a:pt x="1379854" y="351789"/>
                </a:lnTo>
                <a:close/>
              </a:path>
              <a:path w="1379854" h="618489">
                <a:moveTo>
                  <a:pt x="795750" y="279400"/>
                </a:moveTo>
                <a:lnTo>
                  <a:pt x="795020" y="279400"/>
                </a:lnTo>
                <a:lnTo>
                  <a:pt x="794131" y="280669"/>
                </a:lnTo>
                <a:lnTo>
                  <a:pt x="795750" y="279400"/>
                </a:lnTo>
                <a:close/>
              </a:path>
              <a:path w="1379854" h="618489">
                <a:moveTo>
                  <a:pt x="502602" y="105410"/>
                </a:moveTo>
                <a:lnTo>
                  <a:pt x="502285" y="105410"/>
                </a:lnTo>
                <a:lnTo>
                  <a:pt x="501523" y="106679"/>
                </a:lnTo>
                <a:lnTo>
                  <a:pt x="502602" y="105410"/>
                </a:lnTo>
                <a:close/>
              </a:path>
              <a:path w="1379854" h="618489">
                <a:moveTo>
                  <a:pt x="505840" y="101600"/>
                </a:moveTo>
                <a:lnTo>
                  <a:pt x="504444" y="102869"/>
                </a:lnTo>
                <a:lnTo>
                  <a:pt x="505713" y="101749"/>
                </a:lnTo>
                <a:lnTo>
                  <a:pt x="505840" y="101600"/>
                </a:lnTo>
                <a:close/>
              </a:path>
              <a:path w="1379854" h="618489">
                <a:moveTo>
                  <a:pt x="505713" y="101749"/>
                </a:moveTo>
                <a:lnTo>
                  <a:pt x="504444" y="102869"/>
                </a:lnTo>
                <a:lnTo>
                  <a:pt x="504761" y="102869"/>
                </a:lnTo>
                <a:lnTo>
                  <a:pt x="505713" y="101749"/>
                </a:lnTo>
                <a:close/>
              </a:path>
              <a:path w="1379854" h="618489">
                <a:moveTo>
                  <a:pt x="505883" y="101600"/>
                </a:moveTo>
                <a:lnTo>
                  <a:pt x="505713" y="101749"/>
                </a:lnTo>
                <a:lnTo>
                  <a:pt x="505883" y="101600"/>
                </a:lnTo>
                <a:close/>
              </a:path>
              <a:path w="1379854" h="618489">
                <a:moveTo>
                  <a:pt x="511445" y="101544"/>
                </a:moveTo>
                <a:close/>
              </a:path>
              <a:path w="1379854" h="618489">
                <a:moveTo>
                  <a:pt x="510413" y="100329"/>
                </a:moveTo>
                <a:lnTo>
                  <a:pt x="511445" y="101544"/>
                </a:lnTo>
                <a:lnTo>
                  <a:pt x="510413" y="100329"/>
                </a:lnTo>
                <a:close/>
              </a:path>
              <a:path w="1379854" h="618489">
                <a:moveTo>
                  <a:pt x="510413" y="100329"/>
                </a:moveTo>
                <a:lnTo>
                  <a:pt x="509015" y="100329"/>
                </a:lnTo>
                <a:lnTo>
                  <a:pt x="511445" y="101544"/>
                </a:lnTo>
                <a:lnTo>
                  <a:pt x="510413" y="100329"/>
                </a:lnTo>
                <a:close/>
              </a:path>
              <a:path w="1379854" h="618489">
                <a:moveTo>
                  <a:pt x="508762" y="99060"/>
                </a:moveTo>
                <a:lnTo>
                  <a:pt x="505968" y="100329"/>
                </a:lnTo>
                <a:lnTo>
                  <a:pt x="507322" y="100329"/>
                </a:lnTo>
                <a:lnTo>
                  <a:pt x="508762" y="99060"/>
                </a:lnTo>
                <a:close/>
              </a:path>
              <a:path w="1379854" h="618489">
                <a:moveTo>
                  <a:pt x="513714" y="85089"/>
                </a:moveTo>
                <a:lnTo>
                  <a:pt x="503047" y="85089"/>
                </a:lnTo>
                <a:lnTo>
                  <a:pt x="502031" y="86360"/>
                </a:lnTo>
                <a:lnTo>
                  <a:pt x="500252" y="86360"/>
                </a:lnTo>
                <a:lnTo>
                  <a:pt x="495808" y="90169"/>
                </a:lnTo>
                <a:lnTo>
                  <a:pt x="520700" y="90169"/>
                </a:lnTo>
                <a:lnTo>
                  <a:pt x="520319" y="88900"/>
                </a:lnTo>
                <a:lnTo>
                  <a:pt x="517778" y="87629"/>
                </a:lnTo>
                <a:lnTo>
                  <a:pt x="516509" y="87629"/>
                </a:lnTo>
                <a:lnTo>
                  <a:pt x="514223" y="86360"/>
                </a:lnTo>
                <a:lnTo>
                  <a:pt x="513714" y="85089"/>
                </a:lnTo>
                <a:close/>
              </a:path>
              <a:path w="1379854" h="618489">
                <a:moveTo>
                  <a:pt x="147489" y="19050"/>
                </a:moveTo>
                <a:lnTo>
                  <a:pt x="146558" y="19050"/>
                </a:lnTo>
                <a:lnTo>
                  <a:pt x="145669" y="20319"/>
                </a:lnTo>
                <a:lnTo>
                  <a:pt x="147489" y="19050"/>
                </a:lnTo>
                <a:close/>
              </a:path>
              <a:path w="1379854" h="618489">
                <a:moveTo>
                  <a:pt x="152399" y="16510"/>
                </a:moveTo>
                <a:lnTo>
                  <a:pt x="151129" y="16510"/>
                </a:lnTo>
                <a:lnTo>
                  <a:pt x="149606" y="17779"/>
                </a:lnTo>
                <a:lnTo>
                  <a:pt x="152399" y="16510"/>
                </a:lnTo>
                <a:close/>
              </a:path>
              <a:path w="1379854" h="618489">
                <a:moveTo>
                  <a:pt x="181207" y="15239"/>
                </a:moveTo>
                <a:lnTo>
                  <a:pt x="156083" y="15239"/>
                </a:lnTo>
                <a:lnTo>
                  <a:pt x="159003" y="16510"/>
                </a:lnTo>
                <a:lnTo>
                  <a:pt x="161162" y="17779"/>
                </a:lnTo>
                <a:lnTo>
                  <a:pt x="160020" y="16510"/>
                </a:lnTo>
                <a:lnTo>
                  <a:pt x="182372" y="16510"/>
                </a:lnTo>
                <a:lnTo>
                  <a:pt x="181207" y="15239"/>
                </a:lnTo>
                <a:close/>
              </a:path>
              <a:path w="1379854" h="618489">
                <a:moveTo>
                  <a:pt x="159638" y="0"/>
                </a:moveTo>
                <a:lnTo>
                  <a:pt x="154559" y="0"/>
                </a:lnTo>
                <a:lnTo>
                  <a:pt x="151637" y="1269"/>
                </a:lnTo>
                <a:lnTo>
                  <a:pt x="160654" y="1269"/>
                </a:lnTo>
                <a:lnTo>
                  <a:pt x="159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61328" y="926668"/>
            <a:ext cx="41281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6010" algn="l"/>
              </a:tabLst>
            </a:pPr>
            <a:r>
              <a:rPr sz="28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S</a:t>
            </a:r>
            <a:r>
              <a:rPr sz="225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TIMULATED	</a:t>
            </a:r>
            <a:r>
              <a:rPr sz="3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E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MISSION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48400" y="2714244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48400" y="2714244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48400" y="4459223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DC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48400" y="4459223"/>
            <a:ext cx="3733800" cy="533400"/>
          </a:xfrm>
          <a:custGeom>
            <a:avLst/>
            <a:gdLst/>
            <a:ahLst/>
            <a:cxnLst/>
            <a:rect l="l" t="t" r="r" b="b"/>
            <a:pathLst>
              <a:path w="3733800" h="533400">
                <a:moveTo>
                  <a:pt x="0" y="533400"/>
                </a:moveTo>
                <a:lnTo>
                  <a:pt x="3733800" y="533400"/>
                </a:lnTo>
                <a:lnTo>
                  <a:pt x="3733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62900" y="275234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33" y="4644"/>
                </a:lnTo>
                <a:lnTo>
                  <a:pt x="139624" y="17966"/>
                </a:lnTo>
                <a:lnTo>
                  <a:pt x="100793" y="39045"/>
                </a:lnTo>
                <a:lnTo>
                  <a:pt x="66960" y="66960"/>
                </a:lnTo>
                <a:lnTo>
                  <a:pt x="39045" y="100793"/>
                </a:lnTo>
                <a:lnTo>
                  <a:pt x="17966" y="139624"/>
                </a:lnTo>
                <a:lnTo>
                  <a:pt x="4644" y="182533"/>
                </a:lnTo>
                <a:lnTo>
                  <a:pt x="0" y="228600"/>
                </a:lnTo>
                <a:lnTo>
                  <a:pt x="4644" y="274666"/>
                </a:lnTo>
                <a:lnTo>
                  <a:pt x="17966" y="317575"/>
                </a:lnTo>
                <a:lnTo>
                  <a:pt x="39045" y="356406"/>
                </a:lnTo>
                <a:lnTo>
                  <a:pt x="66960" y="390239"/>
                </a:lnTo>
                <a:lnTo>
                  <a:pt x="100793" y="418154"/>
                </a:lnTo>
                <a:lnTo>
                  <a:pt x="139624" y="439233"/>
                </a:lnTo>
                <a:lnTo>
                  <a:pt x="182533" y="452555"/>
                </a:lnTo>
                <a:lnTo>
                  <a:pt x="228600" y="457200"/>
                </a:lnTo>
                <a:lnTo>
                  <a:pt x="274666" y="452555"/>
                </a:lnTo>
                <a:lnTo>
                  <a:pt x="317575" y="439233"/>
                </a:lnTo>
                <a:lnTo>
                  <a:pt x="356406" y="418154"/>
                </a:lnTo>
                <a:lnTo>
                  <a:pt x="390239" y="390239"/>
                </a:lnTo>
                <a:lnTo>
                  <a:pt x="418154" y="356406"/>
                </a:lnTo>
                <a:lnTo>
                  <a:pt x="439233" y="317575"/>
                </a:lnTo>
                <a:lnTo>
                  <a:pt x="452555" y="274666"/>
                </a:lnTo>
                <a:lnTo>
                  <a:pt x="457200" y="228600"/>
                </a:lnTo>
                <a:lnTo>
                  <a:pt x="452555" y="182533"/>
                </a:lnTo>
                <a:lnTo>
                  <a:pt x="439233" y="139624"/>
                </a:lnTo>
                <a:lnTo>
                  <a:pt x="418154" y="100793"/>
                </a:lnTo>
                <a:lnTo>
                  <a:pt x="390239" y="66960"/>
                </a:lnTo>
                <a:lnTo>
                  <a:pt x="356406" y="39045"/>
                </a:lnTo>
                <a:lnTo>
                  <a:pt x="317575" y="17966"/>
                </a:lnTo>
                <a:lnTo>
                  <a:pt x="274666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2900" y="275234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228600"/>
                </a:moveTo>
                <a:lnTo>
                  <a:pt x="4644" y="182533"/>
                </a:lnTo>
                <a:lnTo>
                  <a:pt x="17966" y="139624"/>
                </a:lnTo>
                <a:lnTo>
                  <a:pt x="39045" y="100793"/>
                </a:lnTo>
                <a:lnTo>
                  <a:pt x="66960" y="66960"/>
                </a:lnTo>
                <a:lnTo>
                  <a:pt x="100793" y="39045"/>
                </a:lnTo>
                <a:lnTo>
                  <a:pt x="139624" y="17966"/>
                </a:lnTo>
                <a:lnTo>
                  <a:pt x="182533" y="4644"/>
                </a:lnTo>
                <a:lnTo>
                  <a:pt x="228600" y="0"/>
                </a:lnTo>
                <a:lnTo>
                  <a:pt x="274666" y="4644"/>
                </a:lnTo>
                <a:lnTo>
                  <a:pt x="317575" y="17966"/>
                </a:lnTo>
                <a:lnTo>
                  <a:pt x="356406" y="39045"/>
                </a:lnTo>
                <a:lnTo>
                  <a:pt x="390239" y="66960"/>
                </a:lnTo>
                <a:lnTo>
                  <a:pt x="418154" y="100793"/>
                </a:lnTo>
                <a:lnTo>
                  <a:pt x="439233" y="139624"/>
                </a:lnTo>
                <a:lnTo>
                  <a:pt x="452555" y="182533"/>
                </a:lnTo>
                <a:lnTo>
                  <a:pt x="457200" y="228600"/>
                </a:lnTo>
                <a:lnTo>
                  <a:pt x="452555" y="274666"/>
                </a:lnTo>
                <a:lnTo>
                  <a:pt x="439233" y="317575"/>
                </a:lnTo>
                <a:lnTo>
                  <a:pt x="418154" y="356406"/>
                </a:lnTo>
                <a:lnTo>
                  <a:pt x="390239" y="390239"/>
                </a:lnTo>
                <a:lnTo>
                  <a:pt x="356406" y="418154"/>
                </a:lnTo>
                <a:lnTo>
                  <a:pt x="317575" y="439233"/>
                </a:lnTo>
                <a:lnTo>
                  <a:pt x="274666" y="452555"/>
                </a:lnTo>
                <a:lnTo>
                  <a:pt x="228600" y="457200"/>
                </a:lnTo>
                <a:lnTo>
                  <a:pt x="182533" y="452555"/>
                </a:lnTo>
                <a:lnTo>
                  <a:pt x="139624" y="439233"/>
                </a:lnTo>
                <a:lnTo>
                  <a:pt x="100793" y="418154"/>
                </a:lnTo>
                <a:lnTo>
                  <a:pt x="66960" y="390239"/>
                </a:lnTo>
                <a:lnTo>
                  <a:pt x="39045" y="356406"/>
                </a:lnTo>
                <a:lnTo>
                  <a:pt x="17966" y="317575"/>
                </a:lnTo>
                <a:lnTo>
                  <a:pt x="4644" y="274666"/>
                </a:lnTo>
                <a:lnTo>
                  <a:pt x="0" y="228600"/>
                </a:lnTo>
                <a:close/>
              </a:path>
            </a:pathLst>
          </a:custGeom>
          <a:ln w="579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59495" y="3209544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31750" y="1219199"/>
                </a:moveTo>
                <a:lnTo>
                  <a:pt x="0" y="1219199"/>
                </a:lnTo>
                <a:lnTo>
                  <a:pt x="38100" y="1295399"/>
                </a:lnTo>
                <a:lnTo>
                  <a:pt x="69850" y="1231899"/>
                </a:lnTo>
                <a:lnTo>
                  <a:pt x="31750" y="1231899"/>
                </a:lnTo>
                <a:lnTo>
                  <a:pt x="31750" y="1219199"/>
                </a:lnTo>
                <a:close/>
              </a:path>
              <a:path w="76200" h="1295400">
                <a:moveTo>
                  <a:pt x="44450" y="0"/>
                </a:moveTo>
                <a:lnTo>
                  <a:pt x="31750" y="0"/>
                </a:lnTo>
                <a:lnTo>
                  <a:pt x="31750" y="1231899"/>
                </a:lnTo>
                <a:lnTo>
                  <a:pt x="44450" y="1231899"/>
                </a:lnTo>
                <a:lnTo>
                  <a:pt x="44450" y="0"/>
                </a:lnTo>
                <a:close/>
              </a:path>
              <a:path w="76200" h="1295400">
                <a:moveTo>
                  <a:pt x="76200" y="1219199"/>
                </a:moveTo>
                <a:lnTo>
                  <a:pt x="44450" y="1219199"/>
                </a:lnTo>
                <a:lnTo>
                  <a:pt x="44450" y="1231899"/>
                </a:lnTo>
                <a:lnTo>
                  <a:pt x="69850" y="1231899"/>
                </a:lnTo>
                <a:lnTo>
                  <a:pt x="76200" y="1219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13216" y="3336544"/>
            <a:ext cx="1459483" cy="1007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97320" y="3575811"/>
            <a:ext cx="1400048" cy="5930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6398" y="647776"/>
            <a:ext cx="799655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u="heavy" spc="-5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Classification</a:t>
            </a:r>
            <a:r>
              <a:rPr sz="3200" u="heavy" spc="-27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 </a:t>
            </a:r>
            <a:r>
              <a:rPr sz="3200" u="heavy" spc="1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of</a:t>
            </a:r>
            <a:r>
              <a:rPr sz="3200" u="heavy" spc="-240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 </a:t>
            </a:r>
            <a:r>
              <a:rPr sz="3200" u="heavy" spc="-130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laser</a:t>
            </a:r>
            <a:r>
              <a:rPr sz="3200" u="heavy" spc="-270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 </a:t>
            </a:r>
            <a:r>
              <a:rPr sz="3200" u="heavy" spc="19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acc.</a:t>
            </a:r>
            <a:r>
              <a:rPr sz="3200" u="heavy" spc="-240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 </a:t>
            </a:r>
            <a:r>
              <a:rPr sz="3200" u="heavy" spc="-22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To</a:t>
            </a:r>
            <a:r>
              <a:rPr sz="3200" u="heavy" spc="-240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 </a:t>
            </a:r>
            <a:r>
              <a:rPr sz="3200" u="heavy" spc="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production </a:t>
            </a:r>
            <a:r>
              <a:rPr sz="3200" spc="5" dirty="0">
                <a:solidFill>
                  <a:srgbClr val="7B230C"/>
                </a:solidFill>
              </a:rPr>
              <a:t> </a:t>
            </a:r>
            <a:r>
              <a:rPr sz="3200" u="heavy" spc="3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</a:rPr>
              <a:t>technique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060194" y="1833280"/>
            <a:ext cx="7139940" cy="23907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30"/>
              </a:spcBef>
              <a:buClr>
                <a:srgbClr val="A42F0F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Optically </a:t>
            </a:r>
            <a:r>
              <a:rPr sz="1900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Pumped </a:t>
            </a:r>
            <a:r>
              <a:rPr sz="1900" u="heavy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Solid-State</a:t>
            </a:r>
            <a:r>
              <a:rPr sz="1900" u="heavy" spc="-4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 </a:t>
            </a:r>
            <a:r>
              <a:rPr sz="1900" u="heavy" spc="-1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Lase</a:t>
            </a:r>
            <a:r>
              <a:rPr sz="1900" spc="-110" dirty="0">
                <a:solidFill>
                  <a:srgbClr val="404040"/>
                </a:solidFill>
                <a:latin typeface="Verdana"/>
                <a:cs typeface="Verdana"/>
              </a:rPr>
              <a:t>rs</a:t>
            </a:r>
            <a:endParaRPr sz="1900">
              <a:latin typeface="Verdana"/>
              <a:cs typeface="Verdana"/>
            </a:endParaRPr>
          </a:p>
          <a:p>
            <a:pPr marL="4071620" lvl="1" indent="-514984">
              <a:lnSpc>
                <a:spcPct val="100000"/>
              </a:lnSpc>
              <a:spcBef>
                <a:spcPts val="405"/>
              </a:spcBef>
              <a:buClr>
                <a:srgbClr val="A42F0F"/>
              </a:buClr>
              <a:buAutoNum type="romanUcPeriod"/>
              <a:tabLst>
                <a:tab pos="4071620" algn="l"/>
                <a:tab pos="4072254" algn="l"/>
              </a:tabLst>
            </a:pP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Ruby</a:t>
            </a:r>
            <a:r>
              <a:rPr sz="23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Laser</a:t>
            </a:r>
            <a:endParaRPr sz="2300">
              <a:latin typeface="Times New Roman"/>
              <a:cs typeface="Times New Roman"/>
            </a:endParaRPr>
          </a:p>
          <a:p>
            <a:pPr marL="4071620" lvl="1" indent="-514984">
              <a:lnSpc>
                <a:spcPct val="100000"/>
              </a:lnSpc>
              <a:spcBef>
                <a:spcPts val="455"/>
              </a:spcBef>
              <a:buClr>
                <a:srgbClr val="A42F0F"/>
              </a:buClr>
              <a:buAutoNum type="romanUcPeriod"/>
              <a:tabLst>
                <a:tab pos="4071620" algn="l"/>
                <a:tab pos="4072254" algn="l"/>
              </a:tabLst>
            </a:pP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Rare </a:t>
            </a:r>
            <a:r>
              <a:rPr sz="2300" spc="-5" dirty="0">
                <a:solidFill>
                  <a:srgbClr val="404040"/>
                </a:solidFill>
                <a:latin typeface="Times New Roman"/>
                <a:cs typeface="Times New Roman"/>
              </a:rPr>
              <a:t>Earth </a:t>
            </a: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Ion</a:t>
            </a:r>
            <a:r>
              <a:rPr sz="23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Lasers</a:t>
            </a:r>
            <a:endParaRPr sz="2300">
              <a:latin typeface="Times New Roman"/>
              <a:cs typeface="Times New Roman"/>
            </a:endParaRPr>
          </a:p>
          <a:p>
            <a:pPr marL="4071620" lvl="1" indent="-514984">
              <a:lnSpc>
                <a:spcPct val="100000"/>
              </a:lnSpc>
              <a:spcBef>
                <a:spcPts val="445"/>
              </a:spcBef>
              <a:buClr>
                <a:srgbClr val="A42F0F"/>
              </a:buClr>
              <a:buAutoNum type="romanUcPeriod"/>
              <a:tabLst>
                <a:tab pos="4071620" algn="l"/>
                <a:tab pos="4072254" algn="l"/>
              </a:tabLst>
            </a:pP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Nd: </a:t>
            </a:r>
            <a:r>
              <a:rPr sz="2300" spc="-80" dirty="0">
                <a:solidFill>
                  <a:srgbClr val="404040"/>
                </a:solidFill>
                <a:latin typeface="Times New Roman"/>
                <a:cs typeface="Times New Roman"/>
              </a:rPr>
              <a:t>YAG</a:t>
            </a:r>
            <a:r>
              <a:rPr sz="2300" spc="-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Lasers.</a:t>
            </a:r>
            <a:endParaRPr sz="2300">
              <a:latin typeface="Times New Roman"/>
              <a:cs typeface="Times New Roman"/>
            </a:endParaRPr>
          </a:p>
          <a:p>
            <a:pPr marL="4071620" lvl="1" indent="-514984">
              <a:lnSpc>
                <a:spcPct val="100000"/>
              </a:lnSpc>
              <a:spcBef>
                <a:spcPts val="445"/>
              </a:spcBef>
              <a:buClr>
                <a:srgbClr val="A42F0F"/>
              </a:buClr>
              <a:buAutoNum type="romanUcPeriod"/>
              <a:tabLst>
                <a:tab pos="4071620" algn="l"/>
                <a:tab pos="4072254" algn="l"/>
              </a:tabLst>
            </a:pP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Nd: Glass</a:t>
            </a:r>
            <a:r>
              <a:rPr sz="2300" spc="-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404040"/>
                </a:solidFill>
                <a:latin typeface="Times New Roman"/>
                <a:cs typeface="Times New Roman"/>
              </a:rPr>
              <a:t>Lasers</a:t>
            </a:r>
            <a:endParaRPr sz="2300">
              <a:latin typeface="Times New Roman"/>
              <a:cs typeface="Times New Roman"/>
            </a:endParaRPr>
          </a:p>
          <a:p>
            <a:pPr marL="4071620" lvl="1" indent="-514984">
              <a:lnSpc>
                <a:spcPct val="100000"/>
              </a:lnSpc>
              <a:spcBef>
                <a:spcPts val="459"/>
              </a:spcBef>
              <a:buClr>
                <a:srgbClr val="A42F0F"/>
              </a:buClr>
              <a:buAutoNum type="romanUcPeriod"/>
              <a:tabLst>
                <a:tab pos="4071620" algn="l"/>
                <a:tab pos="4072254" algn="l"/>
              </a:tabLst>
            </a:pPr>
            <a:r>
              <a:rPr sz="2300" spc="-15" dirty="0">
                <a:solidFill>
                  <a:srgbClr val="404040"/>
                </a:solidFill>
                <a:latin typeface="Times New Roman"/>
                <a:cs typeface="Times New Roman"/>
              </a:rPr>
              <a:t>Tunable </a:t>
            </a:r>
            <a:r>
              <a:rPr sz="2300" spc="-5" dirty="0">
                <a:solidFill>
                  <a:srgbClr val="404040"/>
                </a:solidFill>
                <a:latin typeface="Times New Roman"/>
                <a:cs typeface="Times New Roman"/>
              </a:rPr>
              <a:t>Solid-State lasers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0194" y="4093385"/>
            <a:ext cx="2548255" cy="8877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90"/>
              </a:spcBef>
              <a:buSzPct val="90000"/>
              <a:buAutoNum type="arabicPlain" startAt="2"/>
              <a:tabLst>
                <a:tab pos="266700" algn="l"/>
                <a:tab pos="267335" algn="l"/>
              </a:tabLst>
            </a:pPr>
            <a:r>
              <a:rPr sz="2000" spc="-55" dirty="0">
                <a:solidFill>
                  <a:srgbClr val="404040"/>
                </a:solidFill>
                <a:latin typeface="Verdana"/>
                <a:cs typeface="Verdana"/>
              </a:rPr>
              <a:t>Liquid </a:t>
            </a:r>
            <a:r>
              <a:rPr sz="2000" spc="-90" dirty="0">
                <a:solidFill>
                  <a:srgbClr val="404040"/>
                </a:solidFill>
                <a:latin typeface="Verdana"/>
                <a:cs typeface="Verdana"/>
              </a:rPr>
              <a:t>(Dye)</a:t>
            </a:r>
            <a:r>
              <a:rPr sz="2000" spc="-2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Verdana"/>
                <a:cs typeface="Verdana"/>
              </a:rPr>
              <a:t>Lasers</a:t>
            </a:r>
            <a:endParaRPr sz="2000">
              <a:latin typeface="Verdana"/>
              <a:cs typeface="Verdana"/>
            </a:endParaRPr>
          </a:p>
          <a:p>
            <a:pPr marL="292735" indent="-280035">
              <a:lnSpc>
                <a:spcPct val="100000"/>
              </a:lnSpc>
              <a:spcBef>
                <a:spcPts val="994"/>
              </a:spcBef>
              <a:buAutoNum type="arabicPlain" startAt="2"/>
              <a:tabLst>
                <a:tab pos="292735" algn="l"/>
                <a:tab pos="293370" algn="l"/>
              </a:tabLst>
            </a:pPr>
            <a:r>
              <a:rPr sz="2000" spc="30" dirty="0">
                <a:solidFill>
                  <a:srgbClr val="404040"/>
                </a:solidFill>
                <a:latin typeface="Verdana"/>
                <a:cs typeface="Verdana"/>
              </a:rPr>
              <a:t>Gas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Verdana"/>
                <a:cs typeface="Verdana"/>
              </a:rPr>
              <a:t>Lasers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0194" y="4957470"/>
            <a:ext cx="3068320" cy="17526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63220" indent="-350520">
              <a:lnSpc>
                <a:spcPct val="100000"/>
              </a:lnSpc>
              <a:spcBef>
                <a:spcPts val="1095"/>
              </a:spcBef>
              <a:buAutoNum type="arabicPlain" startAt="4"/>
              <a:tabLst>
                <a:tab pos="363220" algn="l"/>
                <a:tab pos="363855" algn="l"/>
              </a:tabLst>
            </a:pPr>
            <a:r>
              <a:rPr sz="2000" spc="-10" dirty="0">
                <a:solidFill>
                  <a:srgbClr val="404040"/>
                </a:solidFill>
                <a:latin typeface="Verdana"/>
                <a:cs typeface="Verdana"/>
              </a:rPr>
              <a:t>Semiconductor</a:t>
            </a:r>
            <a:r>
              <a:rPr sz="2000" spc="-2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Verdana"/>
                <a:cs typeface="Verdana"/>
              </a:rPr>
              <a:t>Lasers</a:t>
            </a:r>
            <a:endParaRPr sz="2000">
              <a:latin typeface="Verdana"/>
              <a:cs typeface="Verdana"/>
            </a:endParaRPr>
          </a:p>
          <a:p>
            <a:pPr marL="363220" indent="-350520">
              <a:lnSpc>
                <a:spcPct val="100000"/>
              </a:lnSpc>
              <a:spcBef>
                <a:spcPts val="994"/>
              </a:spcBef>
              <a:buAutoNum type="arabicPlain" startAt="4"/>
              <a:tabLst>
                <a:tab pos="363220" algn="l"/>
                <a:tab pos="363855" algn="l"/>
              </a:tabLst>
            </a:pPr>
            <a:r>
              <a:rPr sz="2000" spc="-55" dirty="0">
                <a:solidFill>
                  <a:srgbClr val="404040"/>
                </a:solidFill>
                <a:latin typeface="Verdana"/>
                <a:cs typeface="Verdana"/>
              </a:rPr>
              <a:t>Free </a:t>
            </a:r>
            <a:r>
              <a:rPr sz="2000" spc="-35" dirty="0">
                <a:solidFill>
                  <a:srgbClr val="404040"/>
                </a:solidFill>
                <a:latin typeface="Verdana"/>
                <a:cs typeface="Verdana"/>
              </a:rPr>
              <a:t>Electron</a:t>
            </a:r>
            <a:r>
              <a:rPr sz="2000" spc="-3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Verdana"/>
                <a:cs typeface="Verdana"/>
              </a:rPr>
              <a:t>Lasers</a:t>
            </a:r>
            <a:endParaRPr sz="2000">
              <a:latin typeface="Verdana"/>
              <a:cs typeface="Verdana"/>
            </a:endParaRPr>
          </a:p>
          <a:p>
            <a:pPr marL="363220" indent="-350520">
              <a:lnSpc>
                <a:spcPct val="100000"/>
              </a:lnSpc>
              <a:spcBef>
                <a:spcPts val="994"/>
              </a:spcBef>
              <a:buAutoNum type="arabicPlain" startAt="4"/>
              <a:tabLst>
                <a:tab pos="363220" algn="l"/>
                <a:tab pos="363855" algn="l"/>
              </a:tabLst>
            </a:pPr>
            <a:r>
              <a:rPr sz="2000" spc="-120" dirty="0">
                <a:solidFill>
                  <a:srgbClr val="404040"/>
                </a:solidFill>
                <a:latin typeface="Verdana"/>
                <a:cs typeface="Verdana"/>
              </a:rPr>
              <a:t>X-ray </a:t>
            </a:r>
            <a:r>
              <a:rPr sz="2000" spc="-125" dirty="0">
                <a:solidFill>
                  <a:srgbClr val="404040"/>
                </a:solidFill>
                <a:latin typeface="Verdana"/>
                <a:cs typeface="Verdana"/>
              </a:rPr>
              <a:t>Lasers,</a:t>
            </a:r>
            <a:r>
              <a:rPr sz="2000" spc="-2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7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endParaRPr sz="2000">
              <a:latin typeface="Verdana"/>
              <a:cs typeface="Verdana"/>
            </a:endParaRPr>
          </a:p>
          <a:p>
            <a:pPr marL="503555" indent="-490855">
              <a:lnSpc>
                <a:spcPct val="100000"/>
              </a:lnSpc>
              <a:spcBef>
                <a:spcPts val="1010"/>
              </a:spcBef>
              <a:buAutoNum type="arabicPlain" startAt="4"/>
              <a:tabLst>
                <a:tab pos="503555" algn="l"/>
                <a:tab pos="504190" algn="l"/>
              </a:tabLst>
            </a:pPr>
            <a:r>
              <a:rPr sz="2000" spc="45" dirty="0">
                <a:solidFill>
                  <a:srgbClr val="404040"/>
                </a:solidFill>
                <a:latin typeface="Verdana"/>
                <a:cs typeface="Verdana"/>
              </a:rPr>
              <a:t>Chemical</a:t>
            </a:r>
            <a:r>
              <a:rPr sz="2000" spc="-2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Verdana"/>
                <a:cs typeface="Verdana"/>
              </a:rPr>
              <a:t>Lasers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6844" y="138760"/>
            <a:ext cx="52368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4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USES </a:t>
            </a:r>
            <a:r>
              <a:rPr sz="3600" u="heavy" spc="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AND</a:t>
            </a:r>
            <a:r>
              <a:rPr sz="3600" u="heavy" spc="-1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sz="3600" u="heavy" spc="-1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APPLICATION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370838" y="678736"/>
            <a:ext cx="7294245" cy="451866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2000" spc="-215" dirty="0">
                <a:solidFill>
                  <a:srgbClr val="FF0000"/>
                </a:solidFill>
                <a:latin typeface="Verdana"/>
                <a:cs typeface="Verdana"/>
              </a:rPr>
              <a:t>In</a:t>
            </a:r>
            <a:r>
              <a:rPr sz="2000" spc="-20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F0000"/>
                </a:solidFill>
                <a:latin typeface="Verdana"/>
                <a:cs typeface="Verdana"/>
              </a:rPr>
              <a:t>medicine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-9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Verdana"/>
                <a:cs typeface="Verdana"/>
              </a:rPr>
              <a:t>break</a:t>
            </a:r>
            <a:r>
              <a:rPr sz="20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404040"/>
                </a:solidFill>
                <a:latin typeface="Verdana"/>
                <a:cs typeface="Verdana"/>
              </a:rPr>
              <a:t>up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Verdana"/>
                <a:cs typeface="Verdana"/>
              </a:rPr>
              <a:t>gallstones</a:t>
            </a:r>
            <a:r>
              <a:rPr sz="2000" spc="-1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Verdana"/>
                <a:cs typeface="Verdana"/>
              </a:rPr>
              <a:t>kidney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404040"/>
                </a:solidFill>
                <a:latin typeface="Verdana"/>
                <a:cs typeface="Verdana"/>
              </a:rPr>
              <a:t>stones,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-9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20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404040"/>
                </a:solidFill>
                <a:latin typeface="Verdana"/>
                <a:cs typeface="Verdana"/>
              </a:rPr>
              <a:t>weld</a:t>
            </a:r>
            <a:r>
              <a:rPr sz="20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Verdana"/>
                <a:cs typeface="Verdana"/>
              </a:rPr>
              <a:t>broken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404040"/>
                </a:solidFill>
                <a:latin typeface="Verdana"/>
                <a:cs typeface="Verdana"/>
              </a:rPr>
              <a:t>tissue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404040"/>
                </a:solidFill>
                <a:latin typeface="Verdana"/>
                <a:cs typeface="Verdana"/>
              </a:rPr>
              <a:t>(e.g.</a:t>
            </a:r>
            <a:r>
              <a:rPr sz="20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90" dirty="0">
                <a:solidFill>
                  <a:srgbClr val="404040"/>
                </a:solidFill>
                <a:latin typeface="Verdana"/>
                <a:cs typeface="Verdana"/>
              </a:rPr>
              <a:t>detached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404040"/>
                </a:solidFill>
                <a:latin typeface="Verdana"/>
                <a:cs typeface="Verdana"/>
              </a:rPr>
              <a:t>retina)</a:t>
            </a:r>
            <a:endParaRPr sz="2000">
              <a:latin typeface="Verdana"/>
              <a:cs typeface="Verdana"/>
            </a:endParaRPr>
          </a:p>
          <a:p>
            <a:pPr marL="756285" marR="64135" indent="-287020">
              <a:lnSpc>
                <a:spcPct val="100000"/>
              </a:lnSpc>
              <a:spcBef>
                <a:spcPts val="994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2000" spc="-60" dirty="0">
                <a:solidFill>
                  <a:srgbClr val="404040"/>
                </a:solidFill>
                <a:latin typeface="Verdana"/>
                <a:cs typeface="Verdana"/>
              </a:rPr>
              <a:t>destroy </a:t>
            </a:r>
            <a:r>
              <a:rPr sz="2000" spc="30" dirty="0">
                <a:solidFill>
                  <a:srgbClr val="404040"/>
                </a:solidFill>
                <a:latin typeface="Verdana"/>
                <a:cs typeface="Verdana"/>
              </a:rPr>
              <a:t>cancerous </a:t>
            </a:r>
            <a:r>
              <a:rPr sz="2000" spc="80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000" spc="20" dirty="0">
                <a:solidFill>
                  <a:srgbClr val="404040"/>
                </a:solidFill>
                <a:latin typeface="Verdana"/>
                <a:cs typeface="Verdana"/>
              </a:rPr>
              <a:t>precancerous </a:t>
            </a:r>
            <a:r>
              <a:rPr sz="2000" spc="-90" dirty="0">
                <a:solidFill>
                  <a:srgbClr val="404040"/>
                </a:solidFill>
                <a:latin typeface="Verdana"/>
                <a:cs typeface="Verdana"/>
              </a:rPr>
              <a:t>cells; </a:t>
            </a:r>
            <a:r>
              <a:rPr sz="2000" spc="25" dirty="0">
                <a:solidFill>
                  <a:srgbClr val="404040"/>
                </a:solidFill>
                <a:latin typeface="Verdana"/>
                <a:cs typeface="Verdana"/>
              </a:rPr>
              <a:t>at  </a:t>
            </a:r>
            <a:r>
              <a:rPr sz="2000" spc="-13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000" spc="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Verdana"/>
                <a:cs typeface="Verdana"/>
              </a:rPr>
              <a:t>same</a:t>
            </a:r>
            <a:r>
              <a:rPr sz="20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404040"/>
                </a:solidFill>
                <a:latin typeface="Verdana"/>
                <a:cs typeface="Verdana"/>
              </a:rPr>
              <a:t>time,</a:t>
            </a:r>
            <a:r>
              <a:rPr sz="2000" spc="-20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404040"/>
                </a:solidFill>
                <a:latin typeface="Verdana"/>
                <a:cs typeface="Verdana"/>
              </a:rPr>
              <a:t>heat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404040"/>
                </a:solidFill>
                <a:latin typeface="Verdana"/>
                <a:cs typeface="Verdana"/>
              </a:rPr>
              <a:t>seal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Verdana"/>
                <a:cs typeface="Verdana"/>
              </a:rPr>
              <a:t>off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Verdana"/>
                <a:cs typeface="Verdana"/>
              </a:rPr>
              <a:t>capillaries,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-90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20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Verdana"/>
                <a:cs typeface="Verdana"/>
              </a:rPr>
              <a:t>remove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404040"/>
                </a:solidFill>
                <a:latin typeface="Verdana"/>
                <a:cs typeface="Verdana"/>
              </a:rPr>
              <a:t>plaque</a:t>
            </a:r>
            <a:r>
              <a:rPr sz="2000" spc="-1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404040"/>
                </a:solidFill>
                <a:latin typeface="Verdana"/>
                <a:cs typeface="Verdana"/>
              </a:rPr>
              <a:t>clogging</a:t>
            </a:r>
            <a:r>
              <a:rPr sz="20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Verdana"/>
                <a:cs typeface="Verdana"/>
              </a:rPr>
              <a:t>human</a:t>
            </a:r>
            <a:r>
              <a:rPr sz="20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404040"/>
                </a:solidFill>
                <a:latin typeface="Verdana"/>
                <a:cs typeface="Verdana"/>
              </a:rPr>
              <a:t>arteries.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350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20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404040"/>
                </a:solidFill>
                <a:latin typeface="Verdana"/>
                <a:cs typeface="Verdana"/>
              </a:rPr>
              <a:t>measure</a:t>
            </a:r>
            <a:r>
              <a:rPr sz="2000" spc="-20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Verdana"/>
                <a:cs typeface="Verdana"/>
              </a:rPr>
              <a:t>blood</a:t>
            </a:r>
            <a:r>
              <a:rPr sz="20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404040"/>
                </a:solidFill>
                <a:latin typeface="Verdana"/>
                <a:cs typeface="Verdana"/>
              </a:rPr>
              <a:t>cell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Verdana"/>
                <a:cs typeface="Verdana"/>
              </a:rPr>
              <a:t>diameter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2443480" algn="l"/>
              </a:tabLst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36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404040"/>
                </a:solidFill>
                <a:latin typeface="Verdana"/>
                <a:cs typeface="Verdana"/>
              </a:rPr>
              <a:t>Fiber-optic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404040"/>
                </a:solidFill>
                <a:latin typeface="Verdana"/>
                <a:cs typeface="Verdana"/>
              </a:rPr>
              <a:t>laser	</a:t>
            </a:r>
            <a:r>
              <a:rPr sz="2000" spc="15" dirty="0">
                <a:solidFill>
                  <a:srgbClr val="404040"/>
                </a:solidFill>
                <a:latin typeface="Verdana"/>
                <a:cs typeface="Verdana"/>
              </a:rPr>
              <a:t>catheter</a:t>
            </a:r>
            <a:r>
              <a:rPr sz="2000" spc="-2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21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05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0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404040"/>
                </a:solidFill>
                <a:latin typeface="Verdana"/>
                <a:cs typeface="Verdana"/>
              </a:rPr>
              <a:t>treatment</a:t>
            </a:r>
            <a:r>
              <a:rPr sz="2000" spc="-20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20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Verdana"/>
                <a:cs typeface="Verdana"/>
              </a:rPr>
              <a:t>bleeding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75" dirty="0">
                <a:solidFill>
                  <a:srgbClr val="404040"/>
                </a:solidFill>
                <a:latin typeface="Verdana"/>
                <a:cs typeface="Verdana"/>
              </a:rPr>
              <a:t>ulcers.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2000" spc="125" dirty="0">
                <a:solidFill>
                  <a:srgbClr val="404040"/>
                </a:solidFill>
                <a:latin typeface="Verdana"/>
                <a:cs typeface="Verdana"/>
              </a:rPr>
              <a:t>can </a:t>
            </a:r>
            <a:r>
              <a:rPr sz="2000" spc="50" dirty="0">
                <a:solidFill>
                  <a:srgbClr val="404040"/>
                </a:solidFill>
                <a:latin typeface="Verdana"/>
                <a:cs typeface="Verdana"/>
              </a:rPr>
              <a:t>photocoagulate</a:t>
            </a:r>
            <a:r>
              <a:rPr sz="2000" spc="-4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Verdana"/>
                <a:cs typeface="Verdana"/>
              </a:rPr>
              <a:t>blood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350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404040"/>
                </a:solidFill>
                <a:latin typeface="Verdana"/>
                <a:cs typeface="Verdana"/>
              </a:rPr>
              <a:t>can</a:t>
            </a:r>
            <a:r>
              <a:rPr sz="20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Verdana"/>
                <a:cs typeface="Verdana"/>
              </a:rPr>
              <a:t>also</a:t>
            </a:r>
            <a:r>
              <a:rPr sz="20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404040"/>
                </a:solidFill>
                <a:latin typeface="Verdana"/>
                <a:cs typeface="Verdana"/>
              </a:rPr>
              <a:t>dental</a:t>
            </a:r>
            <a:r>
              <a:rPr sz="20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Verdana"/>
                <a:cs typeface="Verdana"/>
              </a:rPr>
              <a:t>treatment.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96200" y="4181855"/>
            <a:ext cx="4038600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49868" y="228600"/>
            <a:ext cx="2884931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794" y="406653"/>
            <a:ext cx="21863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30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  </a:t>
            </a:r>
            <a:r>
              <a:rPr sz="3000" u="heavy" spc="-2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industry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4994" y="864463"/>
            <a:ext cx="5961380" cy="162750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2369185" algn="l"/>
              </a:tabLst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-270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2000" spc="-120" dirty="0">
                <a:solidFill>
                  <a:srgbClr val="404040"/>
                </a:solidFill>
                <a:latin typeface="Verdana"/>
                <a:cs typeface="Verdana"/>
              </a:rPr>
              <a:t>drill </a:t>
            </a:r>
            <a:r>
              <a:rPr sz="2000" spc="-105" dirty="0">
                <a:solidFill>
                  <a:srgbClr val="404040"/>
                </a:solidFill>
                <a:latin typeface="Verdana"/>
                <a:cs typeface="Verdana"/>
              </a:rPr>
              <a:t>tiny</a:t>
            </a:r>
            <a:r>
              <a:rPr sz="20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Verdana"/>
                <a:cs typeface="Verdana"/>
              </a:rPr>
              <a:t>holes	</a:t>
            </a:r>
            <a:r>
              <a:rPr sz="2000" spc="-105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2000" dirty="0">
                <a:solidFill>
                  <a:srgbClr val="404040"/>
                </a:solidFill>
                <a:latin typeface="Verdana"/>
                <a:cs typeface="Verdana"/>
              </a:rPr>
              <a:t>hard</a:t>
            </a:r>
            <a:r>
              <a:rPr sz="2000" spc="-2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404040"/>
                </a:solidFill>
                <a:latin typeface="Verdana"/>
                <a:cs typeface="Verdana"/>
              </a:rPr>
              <a:t>materials,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-9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404040"/>
                </a:solidFill>
                <a:latin typeface="Verdana"/>
                <a:cs typeface="Verdana"/>
              </a:rPr>
              <a:t>welding</a:t>
            </a:r>
            <a:r>
              <a:rPr sz="20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20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Verdana"/>
                <a:cs typeface="Verdana"/>
              </a:rPr>
              <a:t>machining,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000" spc="-9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404040"/>
                </a:solidFill>
                <a:latin typeface="Verdana"/>
                <a:cs typeface="Verdana"/>
              </a:rPr>
              <a:t>for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404040"/>
                </a:solidFill>
                <a:latin typeface="Verdana"/>
                <a:cs typeface="Verdana"/>
              </a:rPr>
              <a:t>lining</a:t>
            </a:r>
            <a:r>
              <a:rPr sz="20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404040"/>
                </a:solidFill>
                <a:latin typeface="Verdana"/>
                <a:cs typeface="Verdana"/>
              </a:rPr>
              <a:t>up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404040"/>
                </a:solidFill>
                <a:latin typeface="Verdana"/>
                <a:cs typeface="Verdana"/>
              </a:rPr>
              <a:t>equipment</a:t>
            </a:r>
            <a:r>
              <a:rPr sz="2000" spc="-1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404040"/>
                </a:solidFill>
                <a:latin typeface="Verdana"/>
                <a:cs typeface="Verdana"/>
              </a:rPr>
              <a:t>precisely,</a:t>
            </a:r>
            <a:r>
              <a:rPr sz="20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especially</a:t>
            </a:r>
            <a:r>
              <a:rPr sz="2000" spc="-1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-535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404040"/>
                </a:solidFill>
                <a:latin typeface="Verdana"/>
                <a:cs typeface="Verdana"/>
              </a:rPr>
              <a:t>inaccessible</a:t>
            </a:r>
            <a:r>
              <a:rPr sz="20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404040"/>
                </a:solidFill>
                <a:latin typeface="Verdana"/>
                <a:cs typeface="Verdana"/>
              </a:rPr>
              <a:t>places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00" y="2724910"/>
            <a:ext cx="3624072" cy="4099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5000" y="2724911"/>
            <a:ext cx="3657600" cy="3928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580" y="764793"/>
            <a:ext cx="70929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  <a:latin typeface="Times New Roman"/>
                <a:cs typeface="Times New Roman"/>
              </a:rPr>
              <a:t>LASER AND ITS</a:t>
            </a:r>
            <a:r>
              <a:rPr sz="4000" u="heavy" spc="-459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u="heavy" spc="-45" dirty="0">
                <a:solidFill>
                  <a:srgbClr val="7B230C"/>
                </a:solidFill>
                <a:uFill>
                  <a:solidFill>
                    <a:srgbClr val="7B230C"/>
                  </a:solidFill>
                </a:uFill>
                <a:latin typeface="Times New Roman"/>
                <a:cs typeface="Times New Roman"/>
              </a:rPr>
              <a:t>APPLICATION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0733" y="4051342"/>
            <a:ext cx="7421245" cy="1867535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4000" b="1" u="heavy" spc="-4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Laser</a:t>
            </a:r>
            <a:endParaRPr sz="4000">
              <a:latin typeface="Verdana"/>
              <a:cs typeface="Verdana"/>
            </a:endParaRPr>
          </a:p>
          <a:p>
            <a:pPr marL="1337310">
              <a:lnSpc>
                <a:spcPct val="100000"/>
              </a:lnSpc>
              <a:spcBef>
                <a:spcPts val="990"/>
              </a:spcBef>
            </a:pPr>
            <a:r>
              <a:rPr sz="3100" spc="-5" dirty="0">
                <a:latin typeface="Times New Roman"/>
                <a:cs typeface="Times New Roman"/>
              </a:rPr>
              <a:t>(Light Amplification by</a:t>
            </a:r>
            <a:r>
              <a:rPr sz="3100" spc="-13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Stimulated</a:t>
            </a:r>
            <a:endParaRPr sz="3100">
              <a:latin typeface="Times New Roman"/>
              <a:cs typeface="Times New Roman"/>
            </a:endParaRPr>
          </a:p>
          <a:p>
            <a:pPr marL="3754754">
              <a:lnSpc>
                <a:spcPct val="100000"/>
              </a:lnSpc>
            </a:pPr>
            <a:r>
              <a:rPr sz="3100" spc="-5" dirty="0">
                <a:latin typeface="Times New Roman"/>
                <a:cs typeface="Times New Roman"/>
              </a:rPr>
              <a:t>Emission of Radiation)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60194" y="409143"/>
            <a:ext cx="20548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340" dirty="0">
                <a:solidFill>
                  <a:srgbClr val="A42F0F"/>
                </a:solidFill>
                <a:latin typeface="Arial"/>
                <a:cs typeface="Arial"/>
              </a:rPr>
              <a:t>	</a:t>
            </a:r>
            <a:r>
              <a:rPr sz="1800" u="heavy" spc="-1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In </a:t>
            </a:r>
            <a:r>
              <a:rPr sz="1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everyday</a:t>
            </a:r>
            <a:r>
              <a:rPr sz="1800" u="heavy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life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pc="-9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pc="-5" dirty="0"/>
              <a:t>to</a:t>
            </a:r>
            <a:r>
              <a:rPr spc="-180" dirty="0"/>
              <a:t> </a:t>
            </a:r>
            <a:r>
              <a:rPr spc="110" dirty="0"/>
              <a:t>be</a:t>
            </a:r>
            <a:r>
              <a:rPr spc="-165" dirty="0"/>
              <a:t> </a:t>
            </a:r>
            <a:r>
              <a:rPr spc="-20" dirty="0"/>
              <a:t>used</a:t>
            </a:r>
            <a:r>
              <a:rPr spc="-165" dirty="0"/>
              <a:t> </a:t>
            </a:r>
            <a:r>
              <a:rPr spc="-55" dirty="0"/>
              <a:t>as</a:t>
            </a:r>
            <a:r>
              <a:rPr spc="-165" dirty="0"/>
              <a:t> </a:t>
            </a:r>
            <a:r>
              <a:rPr spc="45" dirty="0"/>
              <a:t>bar-code</a:t>
            </a:r>
            <a:r>
              <a:rPr spc="-160" dirty="0"/>
              <a:t> </a:t>
            </a:r>
            <a:r>
              <a:rPr spc="-550" dirty="0"/>
              <a:t>readers,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pc="-9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pc="-5" dirty="0"/>
              <a:t>to</a:t>
            </a:r>
            <a:r>
              <a:rPr spc="-180" dirty="0"/>
              <a:t> </a:t>
            </a:r>
            <a:r>
              <a:rPr spc="110" dirty="0"/>
              <a:t>be</a:t>
            </a:r>
            <a:r>
              <a:rPr spc="-170" dirty="0"/>
              <a:t> </a:t>
            </a:r>
            <a:r>
              <a:rPr spc="-20" dirty="0"/>
              <a:t>used</a:t>
            </a:r>
            <a:r>
              <a:rPr spc="-165" dirty="0"/>
              <a:t> </a:t>
            </a:r>
            <a:r>
              <a:rPr spc="-100" dirty="0"/>
              <a:t>in</a:t>
            </a:r>
            <a:r>
              <a:rPr spc="-155" dirty="0"/>
              <a:t> </a:t>
            </a:r>
            <a:r>
              <a:rPr spc="100" dirty="0"/>
              <a:t>compact</a:t>
            </a:r>
            <a:r>
              <a:rPr spc="-180" dirty="0"/>
              <a:t> </a:t>
            </a:r>
            <a:r>
              <a:rPr spc="-15" dirty="0"/>
              <a:t>disc</a:t>
            </a:r>
            <a:r>
              <a:rPr spc="-145" dirty="0"/>
              <a:t> </a:t>
            </a:r>
            <a:r>
              <a:rPr spc="-70" dirty="0"/>
              <a:t>players,</a:t>
            </a: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pc="380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dirty="0"/>
              <a:t>to </a:t>
            </a:r>
            <a:r>
              <a:rPr spc="55" dirty="0"/>
              <a:t>produce </a:t>
            </a:r>
            <a:r>
              <a:rPr spc="-120" dirty="0"/>
              <a:t>short </a:t>
            </a:r>
            <a:r>
              <a:rPr spc="-85" dirty="0"/>
              <a:t>pulses </a:t>
            </a:r>
            <a:r>
              <a:rPr spc="5" dirty="0"/>
              <a:t>of </a:t>
            </a:r>
            <a:r>
              <a:rPr spc="-75" dirty="0"/>
              <a:t>light </a:t>
            </a:r>
            <a:r>
              <a:rPr spc="-20" dirty="0"/>
              <a:t>used </a:t>
            </a:r>
            <a:r>
              <a:rPr spc="-100" dirty="0"/>
              <a:t>in  </a:t>
            </a:r>
            <a:r>
              <a:rPr spc="-80" dirty="0"/>
              <a:t>digital</a:t>
            </a: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communications,</a:t>
            </a: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pc="3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pc="-9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pc="-5" dirty="0"/>
              <a:t>to</a:t>
            </a:r>
            <a:r>
              <a:rPr spc="-180" dirty="0"/>
              <a:t> </a:t>
            </a:r>
            <a:r>
              <a:rPr spc="50" dirty="0"/>
              <a:t>produce</a:t>
            </a:r>
            <a:r>
              <a:rPr spc="-160" dirty="0"/>
              <a:t> </a:t>
            </a:r>
            <a:r>
              <a:rPr spc="-55" dirty="0"/>
              <a:t>holograms.</a:t>
            </a:r>
          </a:p>
        </p:txBody>
      </p:sp>
      <p:sp>
        <p:nvSpPr>
          <p:cNvPr id="6" name="object 6"/>
          <p:cNvSpPr/>
          <p:nvPr/>
        </p:nvSpPr>
        <p:spPr>
          <a:xfrm>
            <a:off x="6019800" y="2459735"/>
            <a:ext cx="3998976" cy="3998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1952" y="646252"/>
            <a:ext cx="26219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Hol</a:t>
            </a:r>
            <a:r>
              <a:rPr sz="3600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</a:t>
            </a:r>
            <a:r>
              <a:rPr sz="36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graphy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983994" y="1419732"/>
            <a:ext cx="8757920" cy="172402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spc="45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400" spc="-180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Holography is the production of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holograms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by the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use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400" spc="-25" dirty="0">
                <a:solidFill>
                  <a:srgbClr val="404040"/>
                </a:solidFill>
                <a:latin typeface="Times New Roman"/>
                <a:cs typeface="Times New Roman"/>
              </a:rPr>
              <a:t>laser.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spc="45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2400" spc="-365" dirty="0">
                <a:solidFill>
                  <a:srgbClr val="A42F0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hologram is a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3D image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recorded in a special photographic plate.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590"/>
              </a:lnSpc>
              <a:spcBef>
                <a:spcPts val="1050"/>
              </a:spcBef>
            </a:pPr>
            <a:r>
              <a:rPr sz="2400" spc="450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image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appears to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float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in space and to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move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when the </a:t>
            </a:r>
            <a:r>
              <a:rPr sz="2400" spc="-120" dirty="0">
                <a:solidFill>
                  <a:srgbClr val="404040"/>
                </a:solidFill>
                <a:latin typeface="Times New Roman"/>
                <a:cs typeface="Times New Roman"/>
              </a:rPr>
              <a:t>viewer 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moves.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0" y="3048000"/>
            <a:ext cx="3195828" cy="2918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1952" y="646252"/>
            <a:ext cx="20993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Research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56586"/>
            <a:ext cx="86379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600" spc="10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3600" spc="105" dirty="0">
                <a:solidFill>
                  <a:srgbClr val="404040"/>
                </a:solidFill>
                <a:latin typeface="Verdana"/>
                <a:cs typeface="Verdana"/>
              </a:rPr>
              <a:t>used</a:t>
            </a:r>
            <a:r>
              <a:rPr sz="3600" spc="-2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-15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3600" spc="-2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-70" dirty="0">
                <a:solidFill>
                  <a:srgbClr val="404040"/>
                </a:solidFill>
                <a:latin typeface="Verdana"/>
                <a:cs typeface="Verdana"/>
              </a:rPr>
              <a:t>measure</a:t>
            </a:r>
            <a:r>
              <a:rPr sz="3600" spc="-2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-3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3600" spc="-2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65" dirty="0">
                <a:solidFill>
                  <a:srgbClr val="404040"/>
                </a:solidFill>
                <a:latin typeface="Verdana"/>
                <a:cs typeface="Verdana"/>
              </a:rPr>
              <a:t>speed</a:t>
            </a:r>
            <a:r>
              <a:rPr sz="3600" spc="-2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1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3600" spc="-2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-130" dirty="0">
                <a:solidFill>
                  <a:srgbClr val="404040"/>
                </a:solidFill>
                <a:latin typeface="Verdana"/>
                <a:cs typeface="Verdana"/>
              </a:rPr>
              <a:t>light</a:t>
            </a:r>
            <a:r>
              <a:rPr sz="3600" spc="-25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-1145" dirty="0">
                <a:solidFill>
                  <a:srgbClr val="404040"/>
                </a:solidFill>
                <a:latin typeface="Verdana"/>
                <a:cs typeface="Verdana"/>
              </a:rPr>
              <a:t>in  </a:t>
            </a:r>
            <a:r>
              <a:rPr sz="3600" spc="29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3600" spc="-2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3600" spc="-45" dirty="0">
                <a:solidFill>
                  <a:srgbClr val="404040"/>
                </a:solidFill>
                <a:latin typeface="Verdana"/>
                <a:cs typeface="Verdana"/>
              </a:rPr>
              <a:t>laboratory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800" y="1257300"/>
            <a:ext cx="7213092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90750" y="1238250"/>
            <a:ext cx="7251700" cy="5448300"/>
          </a:xfrm>
          <a:custGeom>
            <a:avLst/>
            <a:gdLst/>
            <a:ahLst/>
            <a:cxnLst/>
            <a:rect l="l" t="t" r="r" b="b"/>
            <a:pathLst>
              <a:path w="7251700" h="5448300">
                <a:moveTo>
                  <a:pt x="0" y="5448300"/>
                </a:moveTo>
                <a:lnTo>
                  <a:pt x="7251192" y="5448300"/>
                </a:lnTo>
                <a:lnTo>
                  <a:pt x="7251192" y="0"/>
                </a:lnTo>
                <a:lnTo>
                  <a:pt x="0" y="0"/>
                </a:lnTo>
                <a:lnTo>
                  <a:pt x="0" y="5448300"/>
                </a:lnTo>
                <a:close/>
              </a:path>
            </a:pathLst>
          </a:custGeom>
          <a:ln w="38100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31289" y="554482"/>
            <a:ext cx="74745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0" dirty="0">
                <a:solidFill>
                  <a:srgbClr val="C00000"/>
                </a:solidFill>
                <a:latin typeface="Arial"/>
                <a:cs typeface="Arial"/>
              </a:rPr>
              <a:t>LABORATORY </a:t>
            </a:r>
            <a:r>
              <a:rPr sz="3600" b="1" spc="-5" dirty="0">
                <a:solidFill>
                  <a:srgbClr val="C00000"/>
                </a:solidFill>
                <a:latin typeface="Arial"/>
                <a:cs typeface="Arial"/>
              </a:rPr>
              <a:t>DOOR</a:t>
            </a:r>
            <a:r>
              <a:rPr sz="36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Arial"/>
                <a:cs typeface="Arial"/>
              </a:rPr>
              <a:t>INTERLOCK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0092" y="1920239"/>
            <a:ext cx="7737348" cy="4655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47138" y="1907285"/>
            <a:ext cx="7763509" cy="4681855"/>
          </a:xfrm>
          <a:custGeom>
            <a:avLst/>
            <a:gdLst/>
            <a:ahLst/>
            <a:cxnLst/>
            <a:rect l="l" t="t" r="r" b="b"/>
            <a:pathLst>
              <a:path w="7763509" h="4681855">
                <a:moveTo>
                  <a:pt x="0" y="4681728"/>
                </a:moveTo>
                <a:lnTo>
                  <a:pt x="7763256" y="4681728"/>
                </a:lnTo>
                <a:lnTo>
                  <a:pt x="7763256" y="0"/>
                </a:lnTo>
                <a:lnTo>
                  <a:pt x="0" y="0"/>
                </a:lnTo>
                <a:lnTo>
                  <a:pt x="0" y="468172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81600" y="5122164"/>
            <a:ext cx="2727959" cy="17358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68646" y="5109209"/>
            <a:ext cx="2753995" cy="1748789"/>
          </a:xfrm>
          <a:custGeom>
            <a:avLst/>
            <a:gdLst/>
            <a:ahLst/>
            <a:cxnLst/>
            <a:rect l="l" t="t" r="r" b="b"/>
            <a:pathLst>
              <a:path w="2753995" h="1748790">
                <a:moveTo>
                  <a:pt x="2753868" y="1748788"/>
                </a:moveTo>
                <a:lnTo>
                  <a:pt x="2753868" y="0"/>
                </a:lnTo>
                <a:lnTo>
                  <a:pt x="0" y="0"/>
                </a:lnTo>
                <a:lnTo>
                  <a:pt x="0" y="174878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81200" y="1828800"/>
            <a:ext cx="2849879" cy="2007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8245" y="1815845"/>
            <a:ext cx="2875915" cy="2033270"/>
          </a:xfrm>
          <a:custGeom>
            <a:avLst/>
            <a:gdLst/>
            <a:ahLst/>
            <a:cxnLst/>
            <a:rect l="l" t="t" r="r" b="b"/>
            <a:pathLst>
              <a:path w="2875915" h="2033270">
                <a:moveTo>
                  <a:pt x="0" y="2033015"/>
                </a:moveTo>
                <a:lnTo>
                  <a:pt x="2875787" y="2033015"/>
                </a:lnTo>
                <a:lnTo>
                  <a:pt x="2875787" y="0"/>
                </a:lnTo>
                <a:lnTo>
                  <a:pt x="0" y="0"/>
                </a:lnTo>
                <a:lnTo>
                  <a:pt x="0" y="203301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81276" y="669493"/>
            <a:ext cx="6689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85" dirty="0">
                <a:solidFill>
                  <a:srgbClr val="C00000"/>
                </a:solidFill>
                <a:latin typeface="Arial"/>
                <a:cs typeface="Arial"/>
              </a:rPr>
              <a:t>ENTRYWAY </a:t>
            </a:r>
            <a:r>
              <a:rPr sz="3600" b="1" spc="-30" dirty="0">
                <a:solidFill>
                  <a:srgbClr val="C00000"/>
                </a:solidFill>
                <a:latin typeface="Arial"/>
                <a:cs typeface="Arial"/>
              </a:rPr>
              <a:t>WARNING</a:t>
            </a:r>
            <a:r>
              <a:rPr sz="36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Arial"/>
                <a:cs typeface="Arial"/>
              </a:rPr>
              <a:t>LIGHTS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8429" y="170433"/>
            <a:ext cx="7915909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2605" marR="5080" indent="-3049905">
              <a:lnSpc>
                <a:spcPct val="100000"/>
              </a:lnSpc>
              <a:spcBef>
                <a:spcPts val="100"/>
              </a:spcBef>
            </a:pPr>
            <a:r>
              <a:rPr sz="3200" b="1" spc="-505" dirty="0">
                <a:solidFill>
                  <a:srgbClr val="7B230C"/>
                </a:solidFill>
                <a:latin typeface="Verdana"/>
                <a:cs typeface="Verdana"/>
              </a:rPr>
              <a:t>LASER </a:t>
            </a:r>
            <a:r>
              <a:rPr sz="3200" b="1" spc="-484" dirty="0">
                <a:solidFill>
                  <a:srgbClr val="7B230C"/>
                </a:solidFill>
                <a:latin typeface="Verdana"/>
                <a:cs typeface="Verdana"/>
              </a:rPr>
              <a:t>PROTECTIVE </a:t>
            </a:r>
            <a:r>
              <a:rPr sz="3200" b="1" spc="-580" dirty="0">
                <a:solidFill>
                  <a:srgbClr val="7B230C"/>
                </a:solidFill>
                <a:latin typeface="Verdana"/>
                <a:cs typeface="Verdana"/>
              </a:rPr>
              <a:t>BARRIERS </a:t>
            </a:r>
            <a:r>
              <a:rPr sz="3200" b="1" spc="-290" dirty="0">
                <a:solidFill>
                  <a:srgbClr val="7B230C"/>
                </a:solidFill>
                <a:latin typeface="Verdana"/>
                <a:cs typeface="Verdana"/>
              </a:rPr>
              <a:t>AND </a:t>
            </a:r>
            <a:r>
              <a:rPr sz="3200" b="1" spc="-505" dirty="0">
                <a:solidFill>
                  <a:srgbClr val="7B230C"/>
                </a:solidFill>
                <a:latin typeface="Verdana"/>
                <a:cs typeface="Verdana"/>
              </a:rPr>
              <a:t>SAFETY  </a:t>
            </a:r>
            <a:r>
              <a:rPr sz="3200" b="1" spc="-495" dirty="0">
                <a:solidFill>
                  <a:srgbClr val="7B230C"/>
                </a:solidFill>
                <a:latin typeface="Verdana"/>
                <a:cs typeface="Verdana"/>
              </a:rPr>
              <a:t>EYEWEAR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10200" y="4800600"/>
            <a:ext cx="3810000" cy="1891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1150" y="4781550"/>
            <a:ext cx="3848100" cy="1929764"/>
          </a:xfrm>
          <a:custGeom>
            <a:avLst/>
            <a:gdLst/>
            <a:ahLst/>
            <a:cxnLst/>
            <a:rect l="l" t="t" r="r" b="b"/>
            <a:pathLst>
              <a:path w="3848100" h="1929765">
                <a:moveTo>
                  <a:pt x="0" y="1929383"/>
                </a:moveTo>
                <a:lnTo>
                  <a:pt x="3848100" y="1929383"/>
                </a:lnTo>
                <a:lnTo>
                  <a:pt x="3848100" y="0"/>
                </a:lnTo>
                <a:lnTo>
                  <a:pt x="0" y="0"/>
                </a:lnTo>
                <a:lnTo>
                  <a:pt x="0" y="1929383"/>
                </a:lnTo>
                <a:close/>
              </a:path>
            </a:pathLst>
          </a:custGeom>
          <a:ln w="38100">
            <a:solidFill>
              <a:srgbClr val="FA4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1365503"/>
            <a:ext cx="2895600" cy="5355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9750" y="1346453"/>
            <a:ext cx="2933700" cy="5393690"/>
          </a:xfrm>
          <a:custGeom>
            <a:avLst/>
            <a:gdLst/>
            <a:ahLst/>
            <a:cxnLst/>
            <a:rect l="l" t="t" r="r" b="b"/>
            <a:pathLst>
              <a:path w="2933700" h="5393690">
                <a:moveTo>
                  <a:pt x="0" y="5393436"/>
                </a:moveTo>
                <a:lnTo>
                  <a:pt x="2933700" y="5393436"/>
                </a:lnTo>
                <a:lnTo>
                  <a:pt x="2933700" y="0"/>
                </a:lnTo>
                <a:lnTo>
                  <a:pt x="0" y="0"/>
                </a:lnTo>
                <a:lnTo>
                  <a:pt x="0" y="5393436"/>
                </a:lnTo>
                <a:close/>
              </a:path>
            </a:pathLst>
          </a:custGeom>
          <a:ln w="3810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1295400"/>
            <a:ext cx="3810000" cy="3307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1150" y="1276350"/>
            <a:ext cx="3848100" cy="3345179"/>
          </a:xfrm>
          <a:custGeom>
            <a:avLst/>
            <a:gdLst/>
            <a:ahLst/>
            <a:cxnLst/>
            <a:rect l="l" t="t" r="r" b="b"/>
            <a:pathLst>
              <a:path w="3848100" h="3345179">
                <a:moveTo>
                  <a:pt x="0" y="3345179"/>
                </a:moveTo>
                <a:lnTo>
                  <a:pt x="3848100" y="3345179"/>
                </a:lnTo>
                <a:lnTo>
                  <a:pt x="3848100" y="0"/>
                </a:lnTo>
                <a:lnTo>
                  <a:pt x="0" y="0"/>
                </a:lnTo>
                <a:lnTo>
                  <a:pt x="0" y="3345179"/>
                </a:lnTo>
                <a:close/>
              </a:path>
            </a:pathLst>
          </a:custGeom>
          <a:ln w="38099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1594" y="708405"/>
            <a:ext cx="2485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Conclu</a:t>
            </a:r>
            <a:r>
              <a:rPr sz="3600" u="heavy" spc="-1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si</a:t>
            </a:r>
            <a:r>
              <a:rPr sz="3600" u="heavy" spc="-2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</a:t>
            </a:r>
            <a:r>
              <a:rPr sz="3600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364994" y="1851786"/>
            <a:ext cx="8744585" cy="417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3515" indent="-342900">
              <a:lnSpc>
                <a:spcPct val="100000"/>
              </a:lnSpc>
              <a:spcBef>
                <a:spcPts val="100"/>
              </a:spcBef>
            </a:pPr>
            <a:r>
              <a:rPr sz="2400" spc="450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Laser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communication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in space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has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long been a goal for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NASA 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because it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would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enable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data transmission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rates that are 10 to</a:t>
            </a:r>
            <a:r>
              <a:rPr sz="2400" spc="-1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1,000 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times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higher than traditional radio</a:t>
            </a:r>
            <a:r>
              <a:rPr sz="2400" spc="-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waves.</a:t>
            </a:r>
            <a:endParaRPr sz="2400">
              <a:latin typeface="Times New Roman"/>
              <a:cs typeface="Times New Roman"/>
            </a:endParaRPr>
          </a:p>
          <a:p>
            <a:pPr marL="355600" marR="653415" indent="-342900" algn="just">
              <a:lnSpc>
                <a:spcPct val="100000"/>
              </a:lnSpc>
              <a:spcBef>
                <a:spcPts val="994"/>
              </a:spcBef>
            </a:pPr>
            <a:r>
              <a:rPr sz="2400" spc="450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While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lasers and radio transmissions both travel at  </a:t>
            </a:r>
            <a:r>
              <a:rPr sz="2400" spc="-55" dirty="0">
                <a:solidFill>
                  <a:srgbClr val="404040"/>
                </a:solidFill>
                <a:latin typeface="Times New Roman"/>
                <a:cs typeface="Times New Roman"/>
              </a:rPr>
              <a:t>light-speed,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lasers can pack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more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data.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It's similar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moving 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from a 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dial-up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Internet connection to</a:t>
            </a:r>
            <a:r>
              <a:rPr sz="2400" spc="-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broadband.</a:t>
            </a:r>
            <a:endParaRPr sz="2400">
              <a:latin typeface="Times New Roman"/>
              <a:cs typeface="Times New Roman"/>
            </a:endParaRPr>
          </a:p>
          <a:p>
            <a:pPr marL="355600" marR="39370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Astronomers could use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lasers like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very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accurate rulers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to measure 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of planets with unprecedented</a:t>
            </a:r>
            <a:r>
              <a:rPr sz="2400" spc="-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precision.</a:t>
            </a:r>
            <a:endParaRPr sz="24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400" spc="-30" dirty="0">
                <a:solidFill>
                  <a:srgbClr val="404040"/>
                </a:solidFill>
                <a:latin typeface="Times New Roman"/>
                <a:cs typeface="Times New Roman"/>
              </a:rPr>
              <a:t>With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microwaves, we're limited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numbers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like a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meter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or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two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in  distance,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whereas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[lasers have] a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potential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for getting down into</a:t>
            </a:r>
            <a:r>
              <a:rPr sz="2400" spc="-1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well  beyond the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centimeter</a:t>
            </a:r>
            <a:r>
              <a:rPr sz="24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range.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8559" y="3019425"/>
            <a:ext cx="3140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i="1" u="heavy" spc="-630" dirty="0">
                <a:solidFill>
                  <a:srgbClr val="636A16"/>
                </a:solidFill>
                <a:uFill>
                  <a:solidFill>
                    <a:srgbClr val="636A16"/>
                  </a:solidFill>
                </a:uFill>
                <a:latin typeface="Verdana"/>
                <a:cs typeface="Verdana"/>
              </a:rPr>
              <a:t>THANK</a:t>
            </a:r>
            <a:r>
              <a:rPr sz="4400" b="1" i="1" u="heavy" spc="-385" dirty="0">
                <a:solidFill>
                  <a:srgbClr val="636A16"/>
                </a:solidFill>
                <a:uFill>
                  <a:solidFill>
                    <a:srgbClr val="636A16"/>
                  </a:solidFill>
                </a:uFill>
                <a:latin typeface="Verdana"/>
                <a:cs typeface="Verdana"/>
              </a:rPr>
              <a:t> </a:t>
            </a:r>
            <a:r>
              <a:rPr sz="4400" b="1" i="1" u="heavy" spc="-445" dirty="0">
                <a:solidFill>
                  <a:srgbClr val="636A16"/>
                </a:solidFill>
                <a:uFill>
                  <a:solidFill>
                    <a:srgbClr val="636A16"/>
                  </a:solidFill>
                </a:uFill>
                <a:latin typeface="Verdana"/>
                <a:cs typeface="Verdana"/>
              </a:rPr>
              <a:t>YOU</a:t>
            </a:r>
            <a:endParaRPr sz="4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15384" y="836675"/>
            <a:ext cx="1860804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02048" y="822578"/>
            <a:ext cx="1844675" cy="517525"/>
          </a:xfrm>
          <a:custGeom>
            <a:avLst/>
            <a:gdLst/>
            <a:ahLst/>
            <a:cxnLst/>
            <a:rect l="l" t="t" r="r" b="b"/>
            <a:pathLst>
              <a:path w="1844675" h="517525">
                <a:moveTo>
                  <a:pt x="547115" y="12446"/>
                </a:moveTo>
                <a:lnTo>
                  <a:pt x="451992" y="12446"/>
                </a:lnTo>
                <a:lnTo>
                  <a:pt x="262000" y="504951"/>
                </a:lnTo>
                <a:lnTo>
                  <a:pt x="359410" y="504951"/>
                </a:lnTo>
                <a:lnTo>
                  <a:pt x="399541" y="403606"/>
                </a:lnTo>
                <a:lnTo>
                  <a:pt x="697507" y="403606"/>
                </a:lnTo>
                <a:lnTo>
                  <a:pt x="662351" y="312166"/>
                </a:lnTo>
                <a:lnTo>
                  <a:pt x="433959" y="312166"/>
                </a:lnTo>
                <a:lnTo>
                  <a:pt x="500125" y="143001"/>
                </a:lnTo>
                <a:lnTo>
                  <a:pt x="597311" y="143001"/>
                </a:lnTo>
                <a:lnTo>
                  <a:pt x="547115" y="12446"/>
                </a:lnTo>
                <a:close/>
              </a:path>
              <a:path w="1844675" h="517525">
                <a:moveTo>
                  <a:pt x="697507" y="403606"/>
                </a:moveTo>
                <a:lnTo>
                  <a:pt x="600583" y="403606"/>
                </a:lnTo>
                <a:lnTo>
                  <a:pt x="639063" y="504951"/>
                </a:lnTo>
                <a:lnTo>
                  <a:pt x="736473" y="504951"/>
                </a:lnTo>
                <a:lnTo>
                  <a:pt x="697507" y="403606"/>
                </a:lnTo>
                <a:close/>
              </a:path>
              <a:path w="1844675" h="517525">
                <a:moveTo>
                  <a:pt x="597311" y="143001"/>
                </a:moveTo>
                <a:lnTo>
                  <a:pt x="500125" y="143001"/>
                </a:lnTo>
                <a:lnTo>
                  <a:pt x="565785" y="312166"/>
                </a:lnTo>
                <a:lnTo>
                  <a:pt x="662351" y="312166"/>
                </a:lnTo>
                <a:lnTo>
                  <a:pt x="597311" y="143001"/>
                </a:lnTo>
                <a:close/>
              </a:path>
              <a:path w="1844675" h="517525">
                <a:moveTo>
                  <a:pt x="1628139" y="12446"/>
                </a:moveTo>
                <a:lnTo>
                  <a:pt x="1528826" y="12446"/>
                </a:lnTo>
                <a:lnTo>
                  <a:pt x="1528826" y="504951"/>
                </a:lnTo>
                <a:lnTo>
                  <a:pt x="1622552" y="504951"/>
                </a:lnTo>
                <a:lnTo>
                  <a:pt x="1622552" y="296418"/>
                </a:lnTo>
                <a:lnTo>
                  <a:pt x="1733259" y="296418"/>
                </a:lnTo>
                <a:lnTo>
                  <a:pt x="1727708" y="286004"/>
                </a:lnTo>
                <a:lnTo>
                  <a:pt x="1749663" y="276641"/>
                </a:lnTo>
                <a:lnTo>
                  <a:pt x="1768665" y="265303"/>
                </a:lnTo>
                <a:lnTo>
                  <a:pt x="1784715" y="251964"/>
                </a:lnTo>
                <a:lnTo>
                  <a:pt x="1797812" y="236600"/>
                </a:lnTo>
                <a:lnTo>
                  <a:pt x="1807999" y="219313"/>
                </a:lnTo>
                <a:lnTo>
                  <a:pt x="1813430" y="204978"/>
                </a:lnTo>
                <a:lnTo>
                  <a:pt x="1622552" y="204978"/>
                </a:lnTo>
                <a:lnTo>
                  <a:pt x="1622552" y="103886"/>
                </a:lnTo>
                <a:lnTo>
                  <a:pt x="1812991" y="103886"/>
                </a:lnTo>
                <a:lnTo>
                  <a:pt x="1809285" y="93083"/>
                </a:lnTo>
                <a:lnTo>
                  <a:pt x="1788689" y="59697"/>
                </a:lnTo>
                <a:lnTo>
                  <a:pt x="1744345" y="27050"/>
                </a:lnTo>
                <a:lnTo>
                  <a:pt x="1697958" y="16081"/>
                </a:lnTo>
                <a:lnTo>
                  <a:pt x="1665978" y="13352"/>
                </a:lnTo>
                <a:lnTo>
                  <a:pt x="1628139" y="12446"/>
                </a:lnTo>
                <a:close/>
              </a:path>
              <a:path w="1844675" h="517525">
                <a:moveTo>
                  <a:pt x="1733259" y="296418"/>
                </a:moveTo>
                <a:lnTo>
                  <a:pt x="1631188" y="296418"/>
                </a:lnTo>
                <a:lnTo>
                  <a:pt x="1741931" y="504951"/>
                </a:lnTo>
                <a:lnTo>
                  <a:pt x="1844421" y="504951"/>
                </a:lnTo>
                <a:lnTo>
                  <a:pt x="1733259" y="296418"/>
                </a:lnTo>
                <a:close/>
              </a:path>
              <a:path w="1844675" h="517525">
                <a:moveTo>
                  <a:pt x="1812991" y="103886"/>
                </a:moveTo>
                <a:lnTo>
                  <a:pt x="1648205" y="103886"/>
                </a:lnTo>
                <a:lnTo>
                  <a:pt x="1665493" y="104199"/>
                </a:lnTo>
                <a:lnTo>
                  <a:pt x="1679828" y="105156"/>
                </a:lnTo>
                <a:lnTo>
                  <a:pt x="1717464" y="120665"/>
                </a:lnTo>
                <a:lnTo>
                  <a:pt x="1730375" y="154305"/>
                </a:lnTo>
                <a:lnTo>
                  <a:pt x="1729325" y="166895"/>
                </a:lnTo>
                <a:lnTo>
                  <a:pt x="1703341" y="198334"/>
                </a:lnTo>
                <a:lnTo>
                  <a:pt x="1651889" y="204978"/>
                </a:lnTo>
                <a:lnTo>
                  <a:pt x="1813430" y="204978"/>
                </a:lnTo>
                <a:lnTo>
                  <a:pt x="1815306" y="200025"/>
                </a:lnTo>
                <a:lnTo>
                  <a:pt x="1819707" y="178736"/>
                </a:lnTo>
                <a:lnTo>
                  <a:pt x="1821179" y="155448"/>
                </a:lnTo>
                <a:lnTo>
                  <a:pt x="1819850" y="133088"/>
                </a:lnTo>
                <a:lnTo>
                  <a:pt x="1815877" y="112299"/>
                </a:lnTo>
                <a:lnTo>
                  <a:pt x="1812991" y="103886"/>
                </a:lnTo>
                <a:close/>
              </a:path>
              <a:path w="1844675" h="517525">
                <a:moveTo>
                  <a:pt x="1435100" y="12446"/>
                </a:moveTo>
                <a:lnTo>
                  <a:pt x="1166114" y="12446"/>
                </a:lnTo>
                <a:lnTo>
                  <a:pt x="1166114" y="504951"/>
                </a:lnTo>
                <a:lnTo>
                  <a:pt x="1435100" y="504951"/>
                </a:lnTo>
                <a:lnTo>
                  <a:pt x="1435100" y="412876"/>
                </a:lnTo>
                <a:lnTo>
                  <a:pt x="1259204" y="412876"/>
                </a:lnTo>
                <a:lnTo>
                  <a:pt x="1259204" y="283337"/>
                </a:lnTo>
                <a:lnTo>
                  <a:pt x="1435100" y="283337"/>
                </a:lnTo>
                <a:lnTo>
                  <a:pt x="1435100" y="193294"/>
                </a:lnTo>
                <a:lnTo>
                  <a:pt x="1259204" y="193294"/>
                </a:lnTo>
                <a:lnTo>
                  <a:pt x="1259204" y="104140"/>
                </a:lnTo>
                <a:lnTo>
                  <a:pt x="1435100" y="104140"/>
                </a:lnTo>
                <a:lnTo>
                  <a:pt x="1435100" y="12446"/>
                </a:lnTo>
                <a:close/>
              </a:path>
              <a:path w="1844675" h="517525">
                <a:moveTo>
                  <a:pt x="93725" y="12446"/>
                </a:moveTo>
                <a:lnTo>
                  <a:pt x="0" y="12446"/>
                </a:lnTo>
                <a:lnTo>
                  <a:pt x="0" y="504951"/>
                </a:lnTo>
                <a:lnTo>
                  <a:pt x="230377" y="504951"/>
                </a:lnTo>
                <a:lnTo>
                  <a:pt x="230377" y="415544"/>
                </a:lnTo>
                <a:lnTo>
                  <a:pt x="93725" y="415544"/>
                </a:lnTo>
                <a:lnTo>
                  <a:pt x="93725" y="12446"/>
                </a:lnTo>
                <a:close/>
              </a:path>
              <a:path w="1844675" h="517525">
                <a:moveTo>
                  <a:pt x="845438" y="363093"/>
                </a:moveTo>
                <a:lnTo>
                  <a:pt x="766699" y="410591"/>
                </a:lnTo>
                <a:lnTo>
                  <a:pt x="781298" y="436377"/>
                </a:lnTo>
                <a:lnTo>
                  <a:pt x="797290" y="458485"/>
                </a:lnTo>
                <a:lnTo>
                  <a:pt x="833501" y="491617"/>
                </a:lnTo>
                <a:lnTo>
                  <a:pt x="875966" y="510936"/>
                </a:lnTo>
                <a:lnTo>
                  <a:pt x="925195" y="517398"/>
                </a:lnTo>
                <a:lnTo>
                  <a:pt x="957318" y="514923"/>
                </a:lnTo>
                <a:lnTo>
                  <a:pt x="1011991" y="495163"/>
                </a:lnTo>
                <a:lnTo>
                  <a:pt x="1052877" y="456799"/>
                </a:lnTo>
                <a:lnTo>
                  <a:pt x="1067387" y="428371"/>
                </a:lnTo>
                <a:lnTo>
                  <a:pt x="927353" y="428371"/>
                </a:lnTo>
                <a:lnTo>
                  <a:pt x="904875" y="424279"/>
                </a:lnTo>
                <a:lnTo>
                  <a:pt x="883729" y="412019"/>
                </a:lnTo>
                <a:lnTo>
                  <a:pt x="863917" y="391616"/>
                </a:lnTo>
                <a:lnTo>
                  <a:pt x="845438" y="363093"/>
                </a:lnTo>
                <a:close/>
              </a:path>
              <a:path w="1844675" h="517525">
                <a:moveTo>
                  <a:pt x="925195" y="0"/>
                </a:moveTo>
                <a:lnTo>
                  <a:pt x="872426" y="9207"/>
                </a:lnTo>
                <a:lnTo>
                  <a:pt x="828801" y="36703"/>
                </a:lnTo>
                <a:lnTo>
                  <a:pt x="799544" y="77025"/>
                </a:lnTo>
                <a:lnTo>
                  <a:pt x="789813" y="124587"/>
                </a:lnTo>
                <a:lnTo>
                  <a:pt x="791269" y="142378"/>
                </a:lnTo>
                <a:lnTo>
                  <a:pt x="813308" y="195707"/>
                </a:lnTo>
                <a:lnTo>
                  <a:pt x="851011" y="238950"/>
                </a:lnTo>
                <a:lnTo>
                  <a:pt x="880548" y="266144"/>
                </a:lnTo>
                <a:lnTo>
                  <a:pt x="936480" y="313195"/>
                </a:lnTo>
                <a:lnTo>
                  <a:pt x="952039" y="327136"/>
                </a:lnTo>
                <a:lnTo>
                  <a:pt x="977358" y="356669"/>
                </a:lnTo>
                <a:lnTo>
                  <a:pt x="984376" y="381762"/>
                </a:lnTo>
                <a:lnTo>
                  <a:pt x="983333" y="390717"/>
                </a:lnTo>
                <a:lnTo>
                  <a:pt x="959179" y="420441"/>
                </a:lnTo>
                <a:lnTo>
                  <a:pt x="927353" y="428371"/>
                </a:lnTo>
                <a:lnTo>
                  <a:pt x="1067387" y="428371"/>
                </a:lnTo>
                <a:lnTo>
                  <a:pt x="1073832" y="406784"/>
                </a:lnTo>
                <a:lnTo>
                  <a:pt x="1076452" y="377825"/>
                </a:lnTo>
                <a:lnTo>
                  <a:pt x="1075693" y="362513"/>
                </a:lnTo>
                <a:lnTo>
                  <a:pt x="1064514" y="320294"/>
                </a:lnTo>
                <a:lnTo>
                  <a:pt x="1037296" y="279521"/>
                </a:lnTo>
                <a:lnTo>
                  <a:pt x="1002125" y="245268"/>
                </a:lnTo>
                <a:lnTo>
                  <a:pt x="958976" y="208661"/>
                </a:lnTo>
                <a:lnTo>
                  <a:pt x="933186" y="186491"/>
                </a:lnTo>
                <a:lnTo>
                  <a:pt x="898844" y="154868"/>
                </a:lnTo>
                <a:lnTo>
                  <a:pt x="881888" y="130175"/>
                </a:lnTo>
                <a:lnTo>
                  <a:pt x="881888" y="113665"/>
                </a:lnTo>
                <a:lnTo>
                  <a:pt x="914985" y="90408"/>
                </a:lnTo>
                <a:lnTo>
                  <a:pt x="923798" y="89788"/>
                </a:lnTo>
                <a:lnTo>
                  <a:pt x="1055895" y="89788"/>
                </a:lnTo>
                <a:lnTo>
                  <a:pt x="1067689" y="79375"/>
                </a:lnTo>
                <a:lnTo>
                  <a:pt x="1030176" y="41211"/>
                </a:lnTo>
                <a:lnTo>
                  <a:pt x="995426" y="17145"/>
                </a:lnTo>
                <a:lnTo>
                  <a:pt x="943437" y="1071"/>
                </a:lnTo>
                <a:lnTo>
                  <a:pt x="925195" y="0"/>
                </a:lnTo>
                <a:close/>
              </a:path>
              <a:path w="1844675" h="517525">
                <a:moveTo>
                  <a:pt x="1055895" y="89788"/>
                </a:moveTo>
                <a:lnTo>
                  <a:pt x="923798" y="89788"/>
                </a:lnTo>
                <a:lnTo>
                  <a:pt x="942659" y="92977"/>
                </a:lnTo>
                <a:lnTo>
                  <a:pt x="961342" y="102536"/>
                </a:lnTo>
                <a:lnTo>
                  <a:pt x="979858" y="118453"/>
                </a:lnTo>
                <a:lnTo>
                  <a:pt x="998220" y="140716"/>
                </a:lnTo>
                <a:lnTo>
                  <a:pt x="1055895" y="8978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36008" y="965580"/>
            <a:ext cx="132080" cy="169545"/>
          </a:xfrm>
          <a:custGeom>
            <a:avLst/>
            <a:gdLst/>
            <a:ahLst/>
            <a:cxnLst/>
            <a:rect l="l" t="t" r="r" b="b"/>
            <a:pathLst>
              <a:path w="132079" h="169544">
                <a:moveTo>
                  <a:pt x="66166" y="0"/>
                </a:moveTo>
                <a:lnTo>
                  <a:pt x="0" y="169164"/>
                </a:lnTo>
                <a:lnTo>
                  <a:pt x="131825" y="169164"/>
                </a:lnTo>
                <a:lnTo>
                  <a:pt x="66166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17742" y="919607"/>
            <a:ext cx="121539" cy="114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30875" y="835025"/>
            <a:ext cx="315595" cy="492759"/>
          </a:xfrm>
          <a:custGeom>
            <a:avLst/>
            <a:gdLst/>
            <a:ahLst/>
            <a:cxnLst/>
            <a:rect l="l" t="t" r="r" b="b"/>
            <a:pathLst>
              <a:path w="315595" h="492759">
                <a:moveTo>
                  <a:pt x="0" y="0"/>
                </a:moveTo>
                <a:lnTo>
                  <a:pt x="99313" y="0"/>
                </a:lnTo>
                <a:lnTo>
                  <a:pt x="137152" y="906"/>
                </a:lnTo>
                <a:lnTo>
                  <a:pt x="195254" y="8197"/>
                </a:lnTo>
                <a:lnTo>
                  <a:pt x="231999" y="23058"/>
                </a:lnTo>
                <a:lnTo>
                  <a:pt x="271272" y="62991"/>
                </a:lnTo>
                <a:lnTo>
                  <a:pt x="287051" y="99853"/>
                </a:lnTo>
                <a:lnTo>
                  <a:pt x="292353" y="143001"/>
                </a:lnTo>
                <a:lnTo>
                  <a:pt x="290881" y="166290"/>
                </a:lnTo>
                <a:lnTo>
                  <a:pt x="279173" y="206867"/>
                </a:lnTo>
                <a:lnTo>
                  <a:pt x="255889" y="239518"/>
                </a:lnTo>
                <a:lnTo>
                  <a:pt x="220837" y="264195"/>
                </a:lnTo>
                <a:lnTo>
                  <a:pt x="198882" y="273558"/>
                </a:lnTo>
                <a:lnTo>
                  <a:pt x="315595" y="492505"/>
                </a:lnTo>
                <a:lnTo>
                  <a:pt x="213105" y="492505"/>
                </a:lnTo>
                <a:lnTo>
                  <a:pt x="102362" y="283972"/>
                </a:lnTo>
                <a:lnTo>
                  <a:pt x="93725" y="283972"/>
                </a:lnTo>
                <a:lnTo>
                  <a:pt x="93725" y="492505"/>
                </a:lnTo>
                <a:lnTo>
                  <a:pt x="0" y="492505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68163" y="835025"/>
            <a:ext cx="269240" cy="492759"/>
          </a:xfrm>
          <a:custGeom>
            <a:avLst/>
            <a:gdLst/>
            <a:ahLst/>
            <a:cxnLst/>
            <a:rect l="l" t="t" r="r" b="b"/>
            <a:pathLst>
              <a:path w="269239" h="492759">
                <a:moveTo>
                  <a:pt x="0" y="0"/>
                </a:moveTo>
                <a:lnTo>
                  <a:pt x="268986" y="0"/>
                </a:lnTo>
                <a:lnTo>
                  <a:pt x="268986" y="91694"/>
                </a:lnTo>
                <a:lnTo>
                  <a:pt x="93090" y="91694"/>
                </a:lnTo>
                <a:lnTo>
                  <a:pt x="93090" y="180848"/>
                </a:lnTo>
                <a:lnTo>
                  <a:pt x="268986" y="180848"/>
                </a:lnTo>
                <a:lnTo>
                  <a:pt x="268986" y="270890"/>
                </a:lnTo>
                <a:lnTo>
                  <a:pt x="93090" y="270890"/>
                </a:lnTo>
                <a:lnTo>
                  <a:pt x="93090" y="400430"/>
                </a:lnTo>
                <a:lnTo>
                  <a:pt x="268986" y="400430"/>
                </a:lnTo>
                <a:lnTo>
                  <a:pt x="268986" y="492505"/>
                </a:lnTo>
                <a:lnTo>
                  <a:pt x="0" y="492505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64050" y="835025"/>
            <a:ext cx="474980" cy="492759"/>
          </a:xfrm>
          <a:custGeom>
            <a:avLst/>
            <a:gdLst/>
            <a:ahLst/>
            <a:cxnLst/>
            <a:rect l="l" t="t" r="r" b="b"/>
            <a:pathLst>
              <a:path w="474979" h="492759">
                <a:moveTo>
                  <a:pt x="189991" y="0"/>
                </a:moveTo>
                <a:lnTo>
                  <a:pt x="285114" y="0"/>
                </a:lnTo>
                <a:lnTo>
                  <a:pt x="474472" y="492505"/>
                </a:lnTo>
                <a:lnTo>
                  <a:pt x="377063" y="492505"/>
                </a:lnTo>
                <a:lnTo>
                  <a:pt x="338582" y="391160"/>
                </a:lnTo>
                <a:lnTo>
                  <a:pt x="137540" y="391160"/>
                </a:lnTo>
                <a:lnTo>
                  <a:pt x="97409" y="492505"/>
                </a:lnTo>
                <a:lnTo>
                  <a:pt x="0" y="492505"/>
                </a:lnTo>
                <a:lnTo>
                  <a:pt x="189991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2048" y="835025"/>
            <a:ext cx="230504" cy="492759"/>
          </a:xfrm>
          <a:custGeom>
            <a:avLst/>
            <a:gdLst/>
            <a:ahLst/>
            <a:cxnLst/>
            <a:rect l="l" t="t" r="r" b="b"/>
            <a:pathLst>
              <a:path w="230504" h="492759">
                <a:moveTo>
                  <a:pt x="0" y="0"/>
                </a:moveTo>
                <a:lnTo>
                  <a:pt x="93725" y="0"/>
                </a:lnTo>
                <a:lnTo>
                  <a:pt x="93725" y="403098"/>
                </a:lnTo>
                <a:lnTo>
                  <a:pt x="230377" y="403098"/>
                </a:lnTo>
                <a:lnTo>
                  <a:pt x="230377" y="492505"/>
                </a:lnTo>
                <a:lnTo>
                  <a:pt x="0" y="492505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68747" y="822578"/>
            <a:ext cx="309880" cy="517525"/>
          </a:xfrm>
          <a:custGeom>
            <a:avLst/>
            <a:gdLst/>
            <a:ahLst/>
            <a:cxnLst/>
            <a:rect l="l" t="t" r="r" b="b"/>
            <a:pathLst>
              <a:path w="309879" h="517525">
                <a:moveTo>
                  <a:pt x="158496" y="0"/>
                </a:moveTo>
                <a:lnTo>
                  <a:pt x="211841" y="9644"/>
                </a:lnTo>
                <a:lnTo>
                  <a:pt x="245750" y="27404"/>
                </a:lnTo>
                <a:lnTo>
                  <a:pt x="281894" y="58543"/>
                </a:lnTo>
                <a:lnTo>
                  <a:pt x="300989" y="79375"/>
                </a:lnTo>
                <a:lnTo>
                  <a:pt x="231521" y="140716"/>
                </a:lnTo>
                <a:lnTo>
                  <a:pt x="213159" y="118453"/>
                </a:lnTo>
                <a:lnTo>
                  <a:pt x="194643" y="102536"/>
                </a:lnTo>
                <a:lnTo>
                  <a:pt x="175960" y="92977"/>
                </a:lnTo>
                <a:lnTo>
                  <a:pt x="157099" y="89788"/>
                </a:lnTo>
                <a:lnTo>
                  <a:pt x="148286" y="90408"/>
                </a:lnTo>
                <a:lnTo>
                  <a:pt x="115188" y="113665"/>
                </a:lnTo>
                <a:lnTo>
                  <a:pt x="115188" y="121920"/>
                </a:lnTo>
                <a:lnTo>
                  <a:pt x="115188" y="130175"/>
                </a:lnTo>
                <a:lnTo>
                  <a:pt x="146446" y="168560"/>
                </a:lnTo>
                <a:lnTo>
                  <a:pt x="192277" y="208661"/>
                </a:lnTo>
                <a:lnTo>
                  <a:pt x="216495" y="229048"/>
                </a:lnTo>
                <a:lnTo>
                  <a:pt x="235426" y="245268"/>
                </a:lnTo>
                <a:lnTo>
                  <a:pt x="270597" y="279521"/>
                </a:lnTo>
                <a:lnTo>
                  <a:pt x="297814" y="320294"/>
                </a:lnTo>
                <a:lnTo>
                  <a:pt x="308994" y="362513"/>
                </a:lnTo>
                <a:lnTo>
                  <a:pt x="309752" y="377825"/>
                </a:lnTo>
                <a:lnTo>
                  <a:pt x="307133" y="406784"/>
                </a:lnTo>
                <a:lnTo>
                  <a:pt x="286178" y="456799"/>
                </a:lnTo>
                <a:lnTo>
                  <a:pt x="245292" y="495163"/>
                </a:lnTo>
                <a:lnTo>
                  <a:pt x="190619" y="514923"/>
                </a:lnTo>
                <a:lnTo>
                  <a:pt x="158496" y="517398"/>
                </a:lnTo>
                <a:lnTo>
                  <a:pt x="133042" y="515780"/>
                </a:lnTo>
                <a:lnTo>
                  <a:pt x="87183" y="502878"/>
                </a:lnTo>
                <a:lnTo>
                  <a:pt x="47988" y="476902"/>
                </a:lnTo>
                <a:lnTo>
                  <a:pt x="14599" y="436377"/>
                </a:lnTo>
                <a:lnTo>
                  <a:pt x="0" y="410591"/>
                </a:lnTo>
                <a:lnTo>
                  <a:pt x="78739" y="363093"/>
                </a:lnTo>
                <a:lnTo>
                  <a:pt x="97218" y="391616"/>
                </a:lnTo>
                <a:lnTo>
                  <a:pt x="117030" y="412019"/>
                </a:lnTo>
                <a:lnTo>
                  <a:pt x="138175" y="424279"/>
                </a:lnTo>
                <a:lnTo>
                  <a:pt x="160654" y="428371"/>
                </a:lnTo>
                <a:lnTo>
                  <a:pt x="172200" y="427489"/>
                </a:lnTo>
                <a:lnTo>
                  <a:pt x="208355" y="406961"/>
                </a:lnTo>
                <a:lnTo>
                  <a:pt x="217677" y="381762"/>
                </a:lnTo>
                <a:lnTo>
                  <a:pt x="216894" y="373381"/>
                </a:lnTo>
                <a:lnTo>
                  <a:pt x="197161" y="338861"/>
                </a:lnTo>
                <a:lnTo>
                  <a:pt x="150494" y="297053"/>
                </a:lnTo>
                <a:lnTo>
                  <a:pt x="113849" y="266144"/>
                </a:lnTo>
                <a:lnTo>
                  <a:pt x="84312" y="238950"/>
                </a:lnTo>
                <a:lnTo>
                  <a:pt x="46609" y="195707"/>
                </a:lnTo>
                <a:lnTo>
                  <a:pt x="28956" y="160147"/>
                </a:lnTo>
                <a:lnTo>
                  <a:pt x="23113" y="124587"/>
                </a:lnTo>
                <a:lnTo>
                  <a:pt x="25544" y="99889"/>
                </a:lnTo>
                <a:lnTo>
                  <a:pt x="45027" y="55971"/>
                </a:lnTo>
                <a:lnTo>
                  <a:pt x="82772" y="20681"/>
                </a:lnTo>
                <a:lnTo>
                  <a:pt x="130968" y="2305"/>
                </a:lnTo>
                <a:lnTo>
                  <a:pt x="158496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26082" y="1351229"/>
            <a:ext cx="273113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170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sz="4700" spc="105" dirty="0">
                <a:solidFill>
                  <a:srgbClr val="FF0000"/>
                </a:solidFill>
                <a:latin typeface="Trebuchet MS"/>
                <a:cs typeface="Trebuchet MS"/>
              </a:rPr>
              <a:t>ONTENT</a:t>
            </a:r>
            <a:endParaRPr sz="47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5394" y="2255647"/>
            <a:ext cx="7161530" cy="47198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580"/>
              </a:lnSpc>
              <a:spcBef>
                <a:spcPts val="105"/>
              </a:spcBef>
            </a:pPr>
            <a:r>
              <a:rPr sz="4700" spc="16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4700" spc="160" dirty="0">
                <a:latin typeface="Trebuchet MS"/>
                <a:cs typeface="Trebuchet MS"/>
              </a:rPr>
              <a:t>HISTORY</a:t>
            </a:r>
            <a:r>
              <a:rPr sz="4700" spc="-685" dirty="0">
                <a:latin typeface="Trebuchet MS"/>
                <a:cs typeface="Trebuchet MS"/>
              </a:rPr>
              <a:t> </a:t>
            </a:r>
            <a:r>
              <a:rPr sz="4700" spc="80" dirty="0">
                <a:latin typeface="Trebuchet MS"/>
                <a:cs typeface="Trebuchet MS"/>
              </a:rPr>
              <a:t>OF</a:t>
            </a:r>
            <a:r>
              <a:rPr sz="4700" spc="-484" dirty="0">
                <a:latin typeface="Trebuchet MS"/>
                <a:cs typeface="Trebuchet MS"/>
              </a:rPr>
              <a:t> </a:t>
            </a:r>
            <a:r>
              <a:rPr sz="4700" spc="145" dirty="0">
                <a:latin typeface="Trebuchet MS"/>
                <a:cs typeface="Trebuchet MS"/>
              </a:rPr>
              <a:t>LASER</a:t>
            </a:r>
            <a:endParaRPr sz="4700">
              <a:latin typeface="Trebuchet MS"/>
              <a:cs typeface="Trebuchet MS"/>
            </a:endParaRPr>
          </a:p>
          <a:p>
            <a:pPr marL="355600" marR="5080" indent="-342900">
              <a:lnSpc>
                <a:spcPts val="4510"/>
              </a:lnSpc>
              <a:spcBef>
                <a:spcPts val="1030"/>
              </a:spcBef>
            </a:pPr>
            <a:r>
              <a:rPr sz="4700" spc="14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4700" spc="145" dirty="0">
                <a:latin typeface="Trebuchet MS"/>
                <a:cs typeface="Trebuchet MS"/>
              </a:rPr>
              <a:t>BRIEF</a:t>
            </a:r>
            <a:r>
              <a:rPr sz="4700" spc="-515" dirty="0">
                <a:latin typeface="Trebuchet MS"/>
                <a:cs typeface="Trebuchet MS"/>
              </a:rPr>
              <a:t> </a:t>
            </a:r>
            <a:r>
              <a:rPr sz="4700" spc="75" dirty="0">
                <a:latin typeface="Trebuchet MS"/>
                <a:cs typeface="Trebuchet MS"/>
              </a:rPr>
              <a:t>INTRODUCTION</a:t>
            </a:r>
            <a:r>
              <a:rPr sz="4700" spc="-690" dirty="0">
                <a:latin typeface="Trebuchet MS"/>
                <a:cs typeface="Trebuchet MS"/>
              </a:rPr>
              <a:t> </a:t>
            </a:r>
            <a:r>
              <a:rPr sz="4700" spc="-1315" dirty="0">
                <a:latin typeface="Trebuchet MS"/>
                <a:cs typeface="Trebuchet MS"/>
              </a:rPr>
              <a:t>OF  </a:t>
            </a:r>
            <a:r>
              <a:rPr sz="4700" spc="145" dirty="0">
                <a:latin typeface="Trebuchet MS"/>
                <a:cs typeface="Trebuchet MS"/>
              </a:rPr>
              <a:t>LASER</a:t>
            </a:r>
            <a:endParaRPr sz="4700">
              <a:latin typeface="Trebuchet MS"/>
              <a:cs typeface="Trebuchet MS"/>
            </a:endParaRPr>
          </a:p>
          <a:p>
            <a:pPr marL="355600" marR="302895" indent="-342900">
              <a:lnSpc>
                <a:spcPts val="4510"/>
              </a:lnSpc>
              <a:spcBef>
                <a:spcPts val="1000"/>
              </a:spcBef>
            </a:pPr>
            <a:r>
              <a:rPr sz="4400" spc="21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4400" spc="215" dirty="0">
                <a:latin typeface="Trebuchet MS"/>
                <a:cs typeface="Trebuchet MS"/>
              </a:rPr>
              <a:t>B</a:t>
            </a:r>
            <a:r>
              <a:rPr sz="4700" spc="215" dirty="0">
                <a:latin typeface="Trebuchet MS"/>
                <a:cs typeface="Trebuchet MS"/>
              </a:rPr>
              <a:t>ASIC</a:t>
            </a:r>
            <a:r>
              <a:rPr sz="4700" spc="-710" dirty="0">
                <a:latin typeface="Trebuchet MS"/>
                <a:cs typeface="Trebuchet MS"/>
              </a:rPr>
              <a:t> </a:t>
            </a:r>
            <a:r>
              <a:rPr sz="4700" spc="190" dirty="0">
                <a:latin typeface="Trebuchet MS"/>
                <a:cs typeface="Trebuchet MS"/>
              </a:rPr>
              <a:t>COMPONENTS</a:t>
            </a:r>
            <a:r>
              <a:rPr sz="4700" spc="-705" dirty="0">
                <a:latin typeface="Trebuchet MS"/>
                <a:cs typeface="Trebuchet MS"/>
              </a:rPr>
              <a:t> </a:t>
            </a:r>
            <a:r>
              <a:rPr sz="4700" spc="-1235" dirty="0">
                <a:latin typeface="Trebuchet MS"/>
                <a:cs typeface="Trebuchet MS"/>
              </a:rPr>
              <a:t>OF  </a:t>
            </a:r>
            <a:r>
              <a:rPr sz="4700" spc="145" dirty="0">
                <a:latin typeface="Trebuchet MS"/>
                <a:cs typeface="Trebuchet MS"/>
              </a:rPr>
              <a:t>LASER</a:t>
            </a:r>
            <a:endParaRPr sz="4700">
              <a:latin typeface="Trebuchet MS"/>
              <a:cs typeface="Trebuchet MS"/>
            </a:endParaRPr>
          </a:p>
          <a:p>
            <a:pPr marL="12700">
              <a:lnSpc>
                <a:spcPts val="5490"/>
              </a:lnSpc>
            </a:pPr>
            <a:r>
              <a:rPr sz="4700" spc="14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4700" spc="145" dirty="0">
                <a:latin typeface="Trebuchet MS"/>
                <a:cs typeface="Trebuchet MS"/>
              </a:rPr>
              <a:t>CONSTRUCTION</a:t>
            </a:r>
            <a:endParaRPr sz="4700">
              <a:latin typeface="Trebuchet MS"/>
              <a:cs typeface="Trebuchet MS"/>
            </a:endParaRPr>
          </a:p>
          <a:p>
            <a:pPr marL="12700">
              <a:lnSpc>
                <a:spcPts val="5580"/>
              </a:lnSpc>
            </a:pPr>
            <a:r>
              <a:rPr sz="4400" spc="18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4400" spc="180" dirty="0">
                <a:latin typeface="Trebuchet MS"/>
                <a:cs typeface="Trebuchet MS"/>
              </a:rPr>
              <a:t>W</a:t>
            </a:r>
            <a:r>
              <a:rPr sz="4700" spc="180" dirty="0">
                <a:latin typeface="Trebuchet MS"/>
                <a:cs typeface="Trebuchet MS"/>
              </a:rPr>
              <a:t>ORKING</a:t>
            </a:r>
            <a:endParaRPr sz="4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9194" y="561213"/>
            <a:ext cx="76485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/>
                <a:cs typeface="Georgia"/>
              </a:rPr>
              <a:t>HISTORY </a:t>
            </a:r>
            <a:r>
              <a:rPr sz="3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/>
                <a:cs typeface="Georgia"/>
              </a:rPr>
              <a:t>&amp; </a:t>
            </a:r>
            <a:r>
              <a:rPr sz="3200" b="1" u="heavy" spc="-6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THE </a:t>
            </a:r>
            <a:r>
              <a:rPr sz="3200" b="1" u="heavy" spc="-39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DISCOVERY </a:t>
            </a:r>
            <a:r>
              <a:rPr sz="3200" b="1" u="heavy" spc="-29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OF</a:t>
            </a:r>
            <a:r>
              <a:rPr sz="3200" b="1" u="heavy" spc="-1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 </a:t>
            </a:r>
            <a:r>
              <a:rPr sz="3200" b="1" u="heavy" spc="-4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LASER.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799" y="1366773"/>
            <a:ext cx="8914765" cy="45859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4965" marR="310515" indent="-342900">
              <a:lnSpc>
                <a:spcPct val="90100"/>
              </a:lnSpc>
              <a:spcBef>
                <a:spcPts val="355"/>
              </a:spcBef>
            </a:pPr>
            <a:r>
              <a:rPr sz="2200" spc="405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2200" b="1" spc="-29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maser </a:t>
            </a:r>
            <a:r>
              <a:rPr sz="2200" b="1" spc="-204" dirty="0">
                <a:solidFill>
                  <a:srgbClr val="404040"/>
                </a:solidFill>
                <a:latin typeface="Verdana"/>
                <a:cs typeface="Verdana"/>
              </a:rPr>
              <a:t>which </a:t>
            </a:r>
            <a:r>
              <a:rPr sz="2200" b="1" spc="-285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170" dirty="0">
                <a:solidFill>
                  <a:srgbClr val="404040"/>
                </a:solidFill>
                <a:latin typeface="Verdana"/>
                <a:cs typeface="Verdana"/>
              </a:rPr>
              <a:t>predecessor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210" dirty="0">
                <a:solidFill>
                  <a:srgbClr val="404040"/>
                </a:solidFill>
                <a:latin typeface="Verdana"/>
                <a:cs typeface="Verdana"/>
              </a:rPr>
              <a:t>laser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200" b="1" spc="-204" dirty="0">
                <a:solidFill>
                  <a:srgbClr val="404040"/>
                </a:solidFill>
                <a:latin typeface="Verdana"/>
                <a:cs typeface="Verdana"/>
              </a:rPr>
              <a:t>emitted  </a:t>
            </a:r>
            <a:r>
              <a:rPr sz="2200" b="1" spc="-190" dirty="0">
                <a:solidFill>
                  <a:srgbClr val="404040"/>
                </a:solidFill>
                <a:latin typeface="Verdana"/>
                <a:cs typeface="Verdana"/>
              </a:rPr>
              <a:t>microwaves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was </a:t>
            </a:r>
            <a:r>
              <a:rPr sz="2200" b="1" spc="-325" dirty="0">
                <a:solidFill>
                  <a:srgbClr val="404040"/>
                </a:solidFill>
                <a:latin typeface="Verdana"/>
                <a:cs typeface="Verdana"/>
              </a:rPr>
              <a:t>first </a:t>
            </a:r>
            <a:r>
              <a:rPr sz="2200" b="1" spc="-229" dirty="0">
                <a:solidFill>
                  <a:srgbClr val="404040"/>
                </a:solidFill>
                <a:latin typeface="Verdana"/>
                <a:cs typeface="Verdana"/>
              </a:rPr>
              <a:t>built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2200" b="1" spc="-315" dirty="0">
                <a:solidFill>
                  <a:srgbClr val="404040"/>
                </a:solidFill>
                <a:latin typeface="Verdana"/>
                <a:cs typeface="Verdana"/>
              </a:rPr>
              <a:t>1953. </a:t>
            </a:r>
            <a:r>
              <a:rPr sz="2200" b="1" spc="-210" dirty="0">
                <a:solidFill>
                  <a:srgbClr val="404040"/>
                </a:solidFill>
                <a:latin typeface="Verdana"/>
                <a:cs typeface="Verdana"/>
              </a:rPr>
              <a:t>Some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of the </a:t>
            </a:r>
            <a:r>
              <a:rPr sz="2200" b="1" spc="-325" dirty="0">
                <a:solidFill>
                  <a:srgbClr val="404040"/>
                </a:solidFill>
                <a:latin typeface="Verdana"/>
                <a:cs typeface="Verdana"/>
              </a:rPr>
              <a:t>first </a:t>
            </a:r>
            <a:r>
              <a:rPr sz="2200" b="1" spc="-280" dirty="0">
                <a:solidFill>
                  <a:srgbClr val="404040"/>
                </a:solidFill>
                <a:latin typeface="Verdana"/>
                <a:cs typeface="Verdana"/>
              </a:rPr>
              <a:t>work </a:t>
            </a:r>
            <a:r>
              <a:rPr sz="2200" b="1" spc="-130" dirty="0">
                <a:solidFill>
                  <a:srgbClr val="404040"/>
                </a:solidFill>
                <a:latin typeface="Verdana"/>
                <a:cs typeface="Verdana"/>
              </a:rPr>
              <a:t>done  </a:t>
            </a:r>
            <a:r>
              <a:rPr sz="2200" b="1" spc="-180" dirty="0">
                <a:solidFill>
                  <a:srgbClr val="404040"/>
                </a:solidFill>
                <a:latin typeface="Verdana"/>
                <a:cs typeface="Verdana"/>
              </a:rPr>
              <a:t>on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210" dirty="0">
                <a:solidFill>
                  <a:srgbClr val="404040"/>
                </a:solidFill>
                <a:latin typeface="Verdana"/>
                <a:cs typeface="Verdana"/>
              </a:rPr>
              <a:t>laser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was </a:t>
            </a:r>
            <a:r>
              <a:rPr sz="2200" b="1" spc="-225" dirty="0">
                <a:solidFill>
                  <a:srgbClr val="404040"/>
                </a:solidFill>
                <a:latin typeface="Verdana"/>
                <a:cs typeface="Verdana"/>
              </a:rPr>
              <a:t>started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2200" b="1" spc="-345" dirty="0">
                <a:solidFill>
                  <a:srgbClr val="404040"/>
                </a:solidFill>
                <a:latin typeface="Verdana"/>
                <a:cs typeface="Verdana"/>
              </a:rPr>
              <a:t>1957 </a:t>
            </a:r>
            <a:r>
              <a:rPr sz="2200" b="1" spc="-130" dirty="0">
                <a:solidFill>
                  <a:srgbClr val="404040"/>
                </a:solidFill>
                <a:latin typeface="Verdana"/>
                <a:cs typeface="Verdana"/>
              </a:rPr>
              <a:t>by </a:t>
            </a:r>
            <a:r>
              <a:rPr sz="2200" b="1" spc="-165" dirty="0">
                <a:solidFill>
                  <a:srgbClr val="404040"/>
                </a:solidFill>
                <a:latin typeface="Verdana"/>
                <a:cs typeface="Verdana"/>
              </a:rPr>
              <a:t>Charles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Hard </a:t>
            </a:r>
            <a:r>
              <a:rPr sz="2200" b="1" spc="-290" dirty="0">
                <a:solidFill>
                  <a:srgbClr val="404040"/>
                </a:solidFill>
                <a:latin typeface="Verdana"/>
                <a:cs typeface="Verdana"/>
              </a:rPr>
              <a:t>Townes</a:t>
            </a:r>
            <a:r>
              <a:rPr sz="2200" b="1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endParaRPr sz="2200">
              <a:latin typeface="Verdana"/>
              <a:cs typeface="Verdana"/>
            </a:endParaRPr>
          </a:p>
          <a:p>
            <a:pPr marL="354965" marR="5080">
              <a:lnSpc>
                <a:spcPct val="90000"/>
              </a:lnSpc>
            </a:pPr>
            <a:r>
              <a:rPr sz="2200" b="1" spc="-285" dirty="0">
                <a:solidFill>
                  <a:srgbClr val="404040"/>
                </a:solidFill>
                <a:latin typeface="Verdana"/>
                <a:cs typeface="Verdana"/>
              </a:rPr>
              <a:t>Arthur </a:t>
            </a:r>
            <a:r>
              <a:rPr sz="2200" b="1" spc="-185" dirty="0">
                <a:solidFill>
                  <a:srgbClr val="404040"/>
                </a:solidFill>
                <a:latin typeface="Verdana"/>
                <a:cs typeface="Verdana"/>
              </a:rPr>
              <a:t>Leonard’ at </a:t>
            </a:r>
            <a:r>
              <a:rPr sz="2200" b="1" spc="-235" dirty="0">
                <a:solidFill>
                  <a:srgbClr val="404040"/>
                </a:solidFill>
                <a:latin typeface="Verdana"/>
                <a:cs typeface="Verdana"/>
              </a:rPr>
              <a:t>Bell </a:t>
            </a:r>
            <a:r>
              <a:rPr sz="2200" b="1" spc="-175" dirty="0">
                <a:solidFill>
                  <a:srgbClr val="404040"/>
                </a:solidFill>
                <a:latin typeface="Verdana"/>
                <a:cs typeface="Verdana"/>
              </a:rPr>
              <a:t>labs. </a:t>
            </a:r>
            <a:r>
              <a:rPr sz="2200" b="1" spc="-300" dirty="0">
                <a:solidFill>
                  <a:srgbClr val="404040"/>
                </a:solidFill>
                <a:latin typeface="Verdana"/>
                <a:cs typeface="Verdana"/>
              </a:rPr>
              <a:t>Their </a:t>
            </a:r>
            <a:r>
              <a:rPr sz="2200" b="1" spc="-195" dirty="0">
                <a:solidFill>
                  <a:srgbClr val="404040"/>
                </a:solidFill>
                <a:latin typeface="Verdana"/>
                <a:cs typeface="Verdana"/>
              </a:rPr>
              <a:t>original </a:t>
            </a:r>
            <a:r>
              <a:rPr sz="2200" b="1" spc="-275" dirty="0">
                <a:solidFill>
                  <a:srgbClr val="404040"/>
                </a:solidFill>
                <a:latin typeface="Verdana"/>
                <a:cs typeface="Verdana"/>
              </a:rPr>
              <a:t>work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was </a:t>
            </a:r>
            <a:r>
              <a:rPr sz="2200" b="1" spc="-305" dirty="0">
                <a:solidFill>
                  <a:srgbClr val="404040"/>
                </a:solidFill>
                <a:latin typeface="Verdana"/>
                <a:cs typeface="Verdana"/>
              </a:rPr>
              <a:t>with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infrared  </a:t>
            </a:r>
            <a:r>
              <a:rPr sz="2200" b="1" spc="-180" dirty="0">
                <a:solidFill>
                  <a:srgbClr val="404040"/>
                </a:solidFill>
                <a:latin typeface="Verdana"/>
                <a:cs typeface="Verdana"/>
              </a:rPr>
              <a:t>frequencies </a:t>
            </a:r>
            <a:r>
              <a:rPr sz="2200" b="1" spc="-235" dirty="0">
                <a:solidFill>
                  <a:srgbClr val="404040"/>
                </a:solidFill>
                <a:latin typeface="Verdana"/>
                <a:cs typeface="Verdana"/>
              </a:rPr>
              <a:t>but </a:t>
            </a:r>
            <a:r>
              <a:rPr sz="2200" b="1" spc="-204" dirty="0">
                <a:solidFill>
                  <a:srgbClr val="404040"/>
                </a:solidFill>
                <a:latin typeface="Verdana"/>
                <a:cs typeface="Verdana"/>
              </a:rPr>
              <a:t>they </a:t>
            </a:r>
            <a:r>
              <a:rPr sz="2200" b="1" spc="-210" dirty="0">
                <a:solidFill>
                  <a:srgbClr val="404040"/>
                </a:solidFill>
                <a:latin typeface="Verdana"/>
                <a:cs typeface="Verdana"/>
              </a:rPr>
              <a:t>later </a:t>
            </a:r>
            <a:r>
              <a:rPr sz="2200" b="1" spc="-100" dirty="0">
                <a:solidFill>
                  <a:srgbClr val="404040"/>
                </a:solidFill>
                <a:latin typeface="Verdana"/>
                <a:cs typeface="Verdana"/>
              </a:rPr>
              <a:t>changed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their </a:t>
            </a:r>
            <a:r>
              <a:rPr sz="2200" b="1" spc="-185" dirty="0">
                <a:solidFill>
                  <a:srgbClr val="404040"/>
                </a:solidFill>
                <a:latin typeface="Verdana"/>
                <a:cs typeface="Verdana"/>
              </a:rPr>
              <a:t>focus </a:t>
            </a:r>
            <a:r>
              <a:rPr sz="2200" b="1" spc="-22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2200" b="1" spc="-200" dirty="0">
                <a:solidFill>
                  <a:srgbClr val="404040"/>
                </a:solidFill>
                <a:latin typeface="Verdana"/>
                <a:cs typeface="Verdana"/>
              </a:rPr>
              <a:t>visible </a:t>
            </a:r>
            <a:r>
              <a:rPr sz="2200" b="1" spc="-229" dirty="0">
                <a:solidFill>
                  <a:srgbClr val="404040"/>
                </a:solidFill>
                <a:latin typeface="Verdana"/>
                <a:cs typeface="Verdana"/>
              </a:rPr>
              <a:t>light 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135" dirty="0">
                <a:solidFill>
                  <a:srgbClr val="404040"/>
                </a:solidFill>
                <a:latin typeface="Verdana"/>
                <a:cs typeface="Verdana"/>
              </a:rPr>
              <a:t>optical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maser </a:t>
            </a:r>
            <a:r>
              <a:rPr sz="2200" b="1" spc="-204" dirty="0">
                <a:solidFill>
                  <a:srgbClr val="404040"/>
                </a:solidFill>
                <a:latin typeface="Verdana"/>
                <a:cs typeface="Verdana"/>
              </a:rPr>
              <a:t>which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was how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250" dirty="0">
                <a:solidFill>
                  <a:srgbClr val="404040"/>
                </a:solidFill>
                <a:latin typeface="Verdana"/>
                <a:cs typeface="Verdana"/>
              </a:rPr>
              <a:t>Laser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was </a:t>
            </a:r>
            <a:r>
              <a:rPr sz="2200" b="1" spc="-325" dirty="0">
                <a:solidFill>
                  <a:srgbClr val="404040"/>
                </a:solidFill>
                <a:latin typeface="Verdana"/>
                <a:cs typeface="Verdana"/>
              </a:rPr>
              <a:t>first 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referred </a:t>
            </a:r>
            <a:r>
              <a:rPr sz="2200" b="1" spc="-210" dirty="0">
                <a:solidFill>
                  <a:srgbClr val="404040"/>
                </a:solidFill>
                <a:latin typeface="Verdana"/>
                <a:cs typeface="Verdana"/>
              </a:rPr>
              <a:t>to.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Working </a:t>
            </a:r>
            <a:r>
              <a:rPr sz="2200" b="1" spc="-165" dirty="0">
                <a:solidFill>
                  <a:srgbClr val="404040"/>
                </a:solidFill>
                <a:latin typeface="Verdana"/>
                <a:cs typeface="Verdana"/>
              </a:rPr>
              <a:t>independently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200" b="1" spc="-290" dirty="0">
                <a:solidFill>
                  <a:srgbClr val="404040"/>
                </a:solidFill>
                <a:latin typeface="Verdana"/>
                <a:cs typeface="Verdana"/>
              </a:rPr>
              <a:t>Townes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Schawlow 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200" b="1" spc="-60" dirty="0">
                <a:solidFill>
                  <a:srgbClr val="404040"/>
                </a:solidFill>
                <a:latin typeface="Verdana"/>
                <a:cs typeface="Verdana"/>
              </a:rPr>
              <a:t>each </a:t>
            </a:r>
            <a:r>
              <a:rPr sz="2200" b="1" spc="-225" dirty="0">
                <a:solidFill>
                  <a:srgbClr val="404040"/>
                </a:solidFill>
                <a:latin typeface="Verdana"/>
                <a:cs typeface="Verdana"/>
              </a:rPr>
              <a:t>were </a:t>
            </a:r>
            <a:r>
              <a:rPr sz="2200" b="1" spc="-150" dirty="0">
                <a:solidFill>
                  <a:srgbClr val="404040"/>
                </a:solidFill>
                <a:latin typeface="Verdana"/>
                <a:cs typeface="Verdana"/>
              </a:rPr>
              <a:t>Gordon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Gould </a:t>
            </a:r>
            <a:r>
              <a:rPr sz="2200" b="1" spc="-20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2200" b="1" spc="-155" dirty="0">
                <a:solidFill>
                  <a:srgbClr val="404040"/>
                </a:solidFill>
                <a:latin typeface="Verdana"/>
                <a:cs typeface="Verdana"/>
              </a:rPr>
              <a:t>graduated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student </a:t>
            </a:r>
            <a:r>
              <a:rPr sz="2200" b="1" spc="-190" dirty="0">
                <a:solidFill>
                  <a:srgbClr val="404040"/>
                </a:solidFill>
                <a:latin typeface="Verdana"/>
                <a:cs typeface="Verdana"/>
              </a:rPr>
              <a:t>at  </a:t>
            </a:r>
            <a:r>
              <a:rPr sz="2200" b="1" spc="-135" dirty="0">
                <a:solidFill>
                  <a:srgbClr val="404040"/>
                </a:solidFill>
                <a:latin typeface="Verdana"/>
                <a:cs typeface="Verdana"/>
              </a:rPr>
              <a:t>Columbia </a:t>
            </a:r>
            <a:r>
              <a:rPr sz="2200" b="1" spc="-260" dirty="0">
                <a:solidFill>
                  <a:srgbClr val="404040"/>
                </a:solidFill>
                <a:latin typeface="Verdana"/>
                <a:cs typeface="Verdana"/>
              </a:rPr>
              <a:t>University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200" b="1" spc="-190" dirty="0">
                <a:solidFill>
                  <a:srgbClr val="404040"/>
                </a:solidFill>
                <a:latin typeface="Verdana"/>
                <a:cs typeface="Verdana"/>
              </a:rPr>
              <a:t>Aleksandr </a:t>
            </a:r>
            <a:r>
              <a:rPr sz="2200" b="1" spc="-170" dirty="0">
                <a:solidFill>
                  <a:srgbClr val="404040"/>
                </a:solidFill>
                <a:latin typeface="Verdana"/>
                <a:cs typeface="Verdana"/>
              </a:rPr>
              <a:t>Milkhailovich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Prokhorov. </a:t>
            </a:r>
            <a:r>
              <a:rPr sz="2200" b="1" spc="-180" dirty="0">
                <a:solidFill>
                  <a:srgbClr val="404040"/>
                </a:solidFill>
                <a:latin typeface="Verdana"/>
                <a:cs typeface="Verdana"/>
              </a:rPr>
              <a:t>All  </a:t>
            </a:r>
            <a:r>
              <a:rPr sz="2200" b="1" spc="-210" dirty="0">
                <a:solidFill>
                  <a:srgbClr val="404040"/>
                </a:solidFill>
                <a:latin typeface="Verdana"/>
                <a:cs typeface="Verdana"/>
              </a:rPr>
              <a:t>parties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had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100" dirty="0">
                <a:solidFill>
                  <a:srgbClr val="404040"/>
                </a:solidFill>
                <a:latin typeface="Verdana"/>
                <a:cs typeface="Verdana"/>
              </a:rPr>
              <a:t>idea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200" b="1" spc="-235" dirty="0">
                <a:solidFill>
                  <a:srgbClr val="404040"/>
                </a:solidFill>
                <a:latin typeface="Verdana"/>
                <a:cs typeface="Verdana"/>
              </a:rPr>
              <a:t>using </a:t>
            </a:r>
            <a:r>
              <a:rPr sz="2200" b="1" spc="-140" dirty="0">
                <a:solidFill>
                  <a:srgbClr val="404040"/>
                </a:solidFill>
                <a:latin typeface="Verdana"/>
                <a:cs typeface="Verdana"/>
              </a:rPr>
              <a:t>an </a:t>
            </a:r>
            <a:r>
              <a:rPr sz="2200" b="1" spc="-130" dirty="0">
                <a:solidFill>
                  <a:srgbClr val="404040"/>
                </a:solidFill>
                <a:latin typeface="Verdana"/>
                <a:cs typeface="Verdana"/>
              </a:rPr>
              <a:t>open </a:t>
            </a:r>
            <a:r>
              <a:rPr sz="2200" b="1" spc="-225" dirty="0">
                <a:solidFill>
                  <a:srgbClr val="404040"/>
                </a:solidFill>
                <a:latin typeface="Verdana"/>
                <a:cs typeface="Verdana"/>
              </a:rPr>
              <a:t>resonator </a:t>
            </a:r>
            <a:r>
              <a:rPr sz="2200" b="1" spc="-204" dirty="0">
                <a:solidFill>
                  <a:srgbClr val="404040"/>
                </a:solidFill>
                <a:latin typeface="Verdana"/>
                <a:cs typeface="Verdana"/>
              </a:rPr>
              <a:t>which </a:t>
            </a:r>
            <a:r>
              <a:rPr sz="2200" b="1" spc="-70" dirty="0">
                <a:solidFill>
                  <a:srgbClr val="404040"/>
                </a:solidFill>
                <a:latin typeface="Verdana"/>
                <a:cs typeface="Verdana"/>
              </a:rPr>
              <a:t>became  </a:t>
            </a:r>
            <a:r>
              <a:rPr sz="2200" b="1" spc="-140" dirty="0">
                <a:solidFill>
                  <a:srgbClr val="404040"/>
                </a:solidFill>
                <a:latin typeface="Verdana"/>
                <a:cs typeface="Verdana"/>
              </a:rPr>
              <a:t>an </a:t>
            </a:r>
            <a:r>
              <a:rPr sz="2200" b="1" spc="-229" dirty="0">
                <a:solidFill>
                  <a:srgbClr val="404040"/>
                </a:solidFill>
                <a:latin typeface="Verdana"/>
                <a:cs typeface="Verdana"/>
              </a:rPr>
              <a:t>important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part of the </a:t>
            </a:r>
            <a:r>
              <a:rPr sz="2200" b="1" spc="-204" dirty="0">
                <a:solidFill>
                  <a:srgbClr val="404040"/>
                </a:solidFill>
                <a:latin typeface="Verdana"/>
                <a:cs typeface="Verdana"/>
              </a:rPr>
              <a:t>laser. </a:t>
            </a:r>
            <a:r>
              <a:rPr sz="2200" b="1" spc="-420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2200" b="1" spc="-345" dirty="0">
                <a:solidFill>
                  <a:srgbClr val="404040"/>
                </a:solidFill>
                <a:latin typeface="Verdana"/>
                <a:cs typeface="Verdana"/>
              </a:rPr>
              <a:t>1959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Gould </a:t>
            </a:r>
            <a:r>
              <a:rPr sz="2200" b="1" spc="-114" dirty="0">
                <a:solidFill>
                  <a:srgbClr val="404040"/>
                </a:solidFill>
                <a:latin typeface="Verdana"/>
                <a:cs typeface="Verdana"/>
              </a:rPr>
              <a:t>applied </a:t>
            </a:r>
            <a:r>
              <a:rPr sz="2200" b="1" spc="-22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409" dirty="0">
                <a:solidFill>
                  <a:srgbClr val="404040"/>
                </a:solidFill>
                <a:latin typeface="Verdana"/>
                <a:cs typeface="Verdana"/>
              </a:rPr>
              <a:t>US  </a:t>
            </a:r>
            <a:r>
              <a:rPr sz="2200" b="1" spc="-190" dirty="0">
                <a:solidFill>
                  <a:srgbClr val="404040"/>
                </a:solidFill>
                <a:latin typeface="Verdana"/>
                <a:cs typeface="Verdana"/>
              </a:rPr>
              <a:t>patent officer </a:t>
            </a:r>
            <a:r>
              <a:rPr sz="2200" b="1" spc="-270" dirty="0">
                <a:solidFill>
                  <a:srgbClr val="404040"/>
                </a:solidFill>
                <a:latin typeface="Verdana"/>
                <a:cs typeface="Verdana"/>
              </a:rPr>
              <a:t>for </a:t>
            </a:r>
            <a:r>
              <a:rPr sz="2200" b="1" spc="-20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2200" b="1" spc="-190" dirty="0">
                <a:solidFill>
                  <a:srgbClr val="404040"/>
                </a:solidFill>
                <a:latin typeface="Verdana"/>
                <a:cs typeface="Verdana"/>
              </a:rPr>
              <a:t>patent </a:t>
            </a:r>
            <a:r>
              <a:rPr sz="2200" b="1" spc="-270" dirty="0">
                <a:solidFill>
                  <a:srgbClr val="404040"/>
                </a:solidFill>
                <a:latin typeface="Verdana"/>
                <a:cs typeface="Verdana"/>
              </a:rPr>
              <a:t>for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250" dirty="0">
                <a:solidFill>
                  <a:srgbClr val="404040"/>
                </a:solidFill>
                <a:latin typeface="Verdana"/>
                <a:cs typeface="Verdana"/>
              </a:rPr>
              <a:t>Laser </a:t>
            </a:r>
            <a:r>
              <a:rPr sz="2200" b="1" spc="-229" dirty="0">
                <a:solidFill>
                  <a:srgbClr val="404040"/>
                </a:solidFill>
                <a:latin typeface="Verdana"/>
                <a:cs typeface="Verdana"/>
              </a:rPr>
              <a:t>but </a:t>
            </a:r>
            <a:r>
              <a:rPr sz="2200" b="1" spc="-155" dirty="0">
                <a:solidFill>
                  <a:srgbClr val="404040"/>
                </a:solidFill>
                <a:latin typeface="Verdana"/>
                <a:cs typeface="Verdana"/>
              </a:rPr>
              <a:t>he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was </a:t>
            </a:r>
            <a:r>
              <a:rPr sz="2200" b="1" spc="-215" dirty="0">
                <a:solidFill>
                  <a:srgbClr val="404040"/>
                </a:solidFill>
                <a:latin typeface="Verdana"/>
                <a:cs typeface="Verdana"/>
              </a:rPr>
              <a:t>refused </a:t>
            </a:r>
            <a:r>
              <a:rPr sz="2200" b="1" spc="-125" dirty="0">
                <a:solidFill>
                  <a:srgbClr val="404040"/>
                </a:solidFill>
                <a:latin typeface="Verdana"/>
                <a:cs typeface="Verdana"/>
              </a:rPr>
              <a:t>and  </a:t>
            </a:r>
            <a:r>
              <a:rPr sz="2200" b="1" spc="-2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190" dirty="0">
                <a:solidFill>
                  <a:srgbClr val="404040"/>
                </a:solidFill>
                <a:latin typeface="Verdana"/>
                <a:cs typeface="Verdana"/>
              </a:rPr>
              <a:t>patent instead </a:t>
            </a:r>
            <a:r>
              <a:rPr sz="2200" b="1" spc="-265" dirty="0">
                <a:solidFill>
                  <a:srgbClr val="404040"/>
                </a:solidFill>
                <a:latin typeface="Verdana"/>
                <a:cs typeface="Verdana"/>
              </a:rPr>
              <a:t>went </a:t>
            </a:r>
            <a:r>
              <a:rPr sz="2200" b="1" spc="-225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2200" b="1" spc="-155" dirty="0">
                <a:solidFill>
                  <a:srgbClr val="404040"/>
                </a:solidFill>
                <a:latin typeface="Verdana"/>
                <a:cs typeface="Verdana"/>
              </a:rPr>
              <a:t>bell </a:t>
            </a:r>
            <a:r>
              <a:rPr sz="2200" b="1" spc="-195" dirty="0">
                <a:solidFill>
                  <a:srgbClr val="404040"/>
                </a:solidFill>
                <a:latin typeface="Verdana"/>
                <a:cs typeface="Verdana"/>
              </a:rPr>
              <a:t>laboratories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2200" b="1" spc="-315" dirty="0">
                <a:solidFill>
                  <a:srgbClr val="404040"/>
                </a:solidFill>
                <a:latin typeface="Verdana"/>
                <a:cs typeface="Verdana"/>
              </a:rPr>
              <a:t>1960. </a:t>
            </a:r>
            <a:r>
              <a:rPr sz="2200" b="1" spc="-29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b="1" spc="-325" dirty="0">
                <a:solidFill>
                  <a:srgbClr val="404040"/>
                </a:solidFill>
                <a:latin typeface="Verdana"/>
                <a:cs typeface="Verdana"/>
              </a:rPr>
              <a:t>first 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working </a:t>
            </a:r>
            <a:r>
              <a:rPr sz="2200" b="1" spc="-210" dirty="0">
                <a:solidFill>
                  <a:srgbClr val="404040"/>
                </a:solidFill>
                <a:latin typeface="Verdana"/>
                <a:cs typeface="Verdana"/>
              </a:rPr>
              <a:t>laser </a:t>
            </a:r>
            <a:r>
              <a:rPr sz="2200" b="1" spc="-254" dirty="0">
                <a:solidFill>
                  <a:srgbClr val="404040"/>
                </a:solidFill>
                <a:latin typeface="Verdana"/>
                <a:cs typeface="Verdana"/>
              </a:rPr>
              <a:t>was </a:t>
            </a:r>
            <a:r>
              <a:rPr sz="2200" b="1" spc="-229" dirty="0">
                <a:solidFill>
                  <a:srgbClr val="404040"/>
                </a:solidFill>
                <a:latin typeface="Verdana"/>
                <a:cs typeface="Verdana"/>
              </a:rPr>
              <a:t>built </a:t>
            </a:r>
            <a:r>
              <a:rPr sz="2200" b="1" spc="-130" dirty="0">
                <a:solidFill>
                  <a:srgbClr val="404040"/>
                </a:solidFill>
                <a:latin typeface="Verdana"/>
                <a:cs typeface="Verdana"/>
              </a:rPr>
              <a:t>by </a:t>
            </a:r>
            <a:r>
              <a:rPr sz="2200" b="1" spc="-225" dirty="0">
                <a:solidFill>
                  <a:srgbClr val="404040"/>
                </a:solidFill>
                <a:latin typeface="Verdana"/>
                <a:cs typeface="Verdana"/>
              </a:rPr>
              <a:t>Theodor </a:t>
            </a:r>
            <a:r>
              <a:rPr sz="2200" b="1" spc="-204" dirty="0">
                <a:solidFill>
                  <a:srgbClr val="404040"/>
                </a:solidFill>
                <a:latin typeface="Verdana"/>
                <a:cs typeface="Verdana"/>
              </a:rPr>
              <a:t>Harold </a:t>
            </a:r>
            <a:r>
              <a:rPr sz="2200" b="1" spc="-150" dirty="0">
                <a:solidFill>
                  <a:srgbClr val="404040"/>
                </a:solidFill>
                <a:latin typeface="Verdana"/>
                <a:cs typeface="Verdana"/>
              </a:rPr>
              <a:t>Maiman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working </a:t>
            </a:r>
            <a:r>
              <a:rPr sz="2200" b="1" spc="-190" dirty="0">
                <a:solidFill>
                  <a:srgbClr val="404040"/>
                </a:solidFill>
                <a:latin typeface="Verdana"/>
                <a:cs typeface="Verdana"/>
              </a:rPr>
              <a:t>at  </a:t>
            </a:r>
            <a:r>
              <a:rPr sz="2200" b="1" spc="-229" dirty="0">
                <a:solidFill>
                  <a:srgbClr val="404040"/>
                </a:solidFill>
                <a:latin typeface="Verdana"/>
                <a:cs typeface="Verdana"/>
              </a:rPr>
              <a:t>Hughes </a:t>
            </a:r>
            <a:r>
              <a:rPr sz="2200" b="1" spc="-185" dirty="0">
                <a:solidFill>
                  <a:srgbClr val="404040"/>
                </a:solidFill>
                <a:latin typeface="Verdana"/>
                <a:cs typeface="Verdana"/>
              </a:rPr>
              <a:t>Research </a:t>
            </a:r>
            <a:r>
              <a:rPr sz="2200" b="1" spc="-195" dirty="0">
                <a:solidFill>
                  <a:srgbClr val="404040"/>
                </a:solidFill>
                <a:latin typeface="Verdana"/>
                <a:cs typeface="Verdana"/>
              </a:rPr>
              <a:t>laboratories </a:t>
            </a:r>
            <a:r>
              <a:rPr sz="2200" b="1" spc="-240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2200" b="1" spc="-155" dirty="0">
                <a:solidFill>
                  <a:srgbClr val="404040"/>
                </a:solidFill>
                <a:latin typeface="Verdana"/>
                <a:cs typeface="Verdana"/>
              </a:rPr>
              <a:t>Malibu</a:t>
            </a:r>
            <a:r>
              <a:rPr sz="2200" b="1" spc="2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b="1" spc="-170" dirty="0">
                <a:solidFill>
                  <a:srgbClr val="404040"/>
                </a:solidFill>
                <a:latin typeface="Verdana"/>
                <a:cs typeface="Verdana"/>
              </a:rPr>
              <a:t>California.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864852" y="251459"/>
            <a:ext cx="1997963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86290" y="3044393"/>
            <a:ext cx="23323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35" dirty="0">
                <a:latin typeface="Verdana"/>
                <a:cs typeface="Verdana"/>
              </a:rPr>
              <a:t>Charles </a:t>
            </a:r>
            <a:r>
              <a:rPr sz="1800" b="1" spc="-175" dirty="0">
                <a:latin typeface="Verdana"/>
                <a:cs typeface="Verdana"/>
              </a:rPr>
              <a:t>Hard </a:t>
            </a:r>
            <a:r>
              <a:rPr sz="1800" b="1" spc="-240" dirty="0">
                <a:latin typeface="Verdana"/>
                <a:cs typeface="Verdana"/>
              </a:rPr>
              <a:t>Townes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881616" y="3500628"/>
            <a:ext cx="1996439" cy="2561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031348" y="6091834"/>
            <a:ext cx="1652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35" dirty="0">
                <a:latin typeface="Verdana"/>
                <a:cs typeface="Verdana"/>
              </a:rPr>
              <a:t>Arthur</a:t>
            </a:r>
            <a:r>
              <a:rPr sz="1800" b="1" spc="-165" dirty="0">
                <a:latin typeface="Verdana"/>
                <a:cs typeface="Verdana"/>
              </a:rPr>
              <a:t> </a:t>
            </a:r>
            <a:r>
              <a:rPr sz="1800" b="1" spc="-160" dirty="0">
                <a:latin typeface="Verdana"/>
                <a:cs typeface="Verdana"/>
              </a:rPr>
              <a:t>Leonard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1074165"/>
            <a:ext cx="7691120" cy="4121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0"/>
              </a:spcBef>
            </a:pPr>
            <a:r>
              <a:rPr sz="3600" spc="170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3600" spc="170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LASER beam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was invented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by </a:t>
            </a:r>
            <a:r>
              <a:rPr sz="3600" spc="-1060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3600" spc="-1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physicist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MAIMAN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36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1960</a:t>
            </a:r>
            <a:endParaRPr sz="36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0"/>
              </a:spcBef>
            </a:pPr>
            <a:r>
              <a:rPr sz="3600" spc="675" dirty="0">
                <a:solidFill>
                  <a:srgbClr val="A42F0F"/>
                </a:solidFill>
                <a:latin typeface="Arial"/>
                <a:cs typeface="Arial"/>
              </a:rPr>
              <a:t>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One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of the most </a:t>
            </a:r>
            <a:r>
              <a:rPr sz="3600" spc="-1055" dirty="0">
                <a:solidFill>
                  <a:srgbClr val="404040"/>
                </a:solidFill>
                <a:latin typeface="Times New Roman"/>
                <a:cs typeface="Times New Roman"/>
              </a:rPr>
              <a:t>influential </a:t>
            </a:r>
            <a:r>
              <a:rPr sz="3600" spc="-8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technological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achievements of the </a:t>
            </a:r>
            <a:r>
              <a:rPr sz="3600" spc="-10" dirty="0">
                <a:solidFill>
                  <a:srgbClr val="404040"/>
                </a:solidFill>
                <a:latin typeface="Times New Roman"/>
                <a:cs typeface="Times New Roman"/>
              </a:rPr>
              <a:t>20th 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century</a:t>
            </a:r>
            <a:endParaRPr sz="36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4290"/>
              </a:lnSpc>
              <a:spcBef>
                <a:spcPts val="1210"/>
              </a:spcBef>
            </a:pPr>
            <a:r>
              <a:rPr sz="3600" spc="-8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3600" spc="-85" dirty="0">
                <a:solidFill>
                  <a:srgbClr val="404040"/>
                </a:solidFill>
                <a:latin typeface="Verdana"/>
                <a:cs typeface="Verdana"/>
              </a:rPr>
              <a:t>Lasers </a:t>
            </a:r>
            <a:r>
              <a:rPr sz="3600" spc="5" dirty="0">
                <a:solidFill>
                  <a:srgbClr val="404040"/>
                </a:solidFill>
                <a:latin typeface="Verdana"/>
                <a:cs typeface="Verdana"/>
              </a:rPr>
              <a:t>are </a:t>
            </a:r>
            <a:r>
              <a:rPr sz="3600" spc="-30" dirty="0">
                <a:solidFill>
                  <a:srgbClr val="404040"/>
                </a:solidFill>
                <a:latin typeface="Verdana"/>
                <a:cs typeface="Verdana"/>
              </a:rPr>
              <a:t>basically </a:t>
            </a:r>
            <a:r>
              <a:rPr sz="3600" spc="25" dirty="0">
                <a:solidFill>
                  <a:srgbClr val="404040"/>
                </a:solidFill>
                <a:latin typeface="Verdana"/>
                <a:cs typeface="Verdana"/>
              </a:rPr>
              <a:t>excited </a:t>
            </a:r>
            <a:r>
              <a:rPr sz="3600" spc="-1120" dirty="0">
                <a:solidFill>
                  <a:srgbClr val="404040"/>
                </a:solidFill>
                <a:latin typeface="Verdana"/>
                <a:cs typeface="Verdana"/>
              </a:rPr>
              <a:t>light  </a:t>
            </a:r>
            <a:r>
              <a:rPr sz="3600" spc="-25" dirty="0">
                <a:solidFill>
                  <a:srgbClr val="404040"/>
                </a:solidFill>
                <a:latin typeface="Verdana"/>
                <a:cs typeface="Verdana"/>
              </a:rPr>
              <a:t>waves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9794" y="1775586"/>
            <a:ext cx="6922134" cy="17233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765"/>
              </a:lnSpc>
              <a:spcBef>
                <a:spcPts val="95"/>
              </a:spcBef>
            </a:pPr>
            <a:r>
              <a:rPr sz="4000" spc="-475" dirty="0">
                <a:solidFill>
                  <a:srgbClr val="7B230C"/>
                </a:solidFill>
              </a:rPr>
              <a:t>BRIEF </a:t>
            </a:r>
            <a:r>
              <a:rPr sz="4000" spc="-245" dirty="0">
                <a:solidFill>
                  <a:srgbClr val="7B230C"/>
                </a:solidFill>
              </a:rPr>
              <a:t>INTRODUCTION</a:t>
            </a:r>
            <a:r>
              <a:rPr sz="4000" spc="-105" dirty="0">
                <a:solidFill>
                  <a:srgbClr val="7B230C"/>
                </a:solidFill>
              </a:rPr>
              <a:t> </a:t>
            </a:r>
            <a:r>
              <a:rPr sz="4000" spc="-200" dirty="0">
                <a:solidFill>
                  <a:srgbClr val="7B230C"/>
                </a:solidFill>
              </a:rPr>
              <a:t>ABOUT</a:t>
            </a:r>
            <a:endParaRPr sz="4000"/>
          </a:p>
          <a:p>
            <a:pPr marL="1492250">
              <a:lnSpc>
                <a:spcPts val="8605"/>
              </a:lnSpc>
            </a:pPr>
            <a:r>
              <a:rPr sz="7200" spc="-590" dirty="0">
                <a:solidFill>
                  <a:srgbClr val="7B230C"/>
                </a:solidFill>
              </a:rPr>
              <a:t>LASER</a:t>
            </a:r>
            <a:endParaRPr sz="7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90159" y="3084576"/>
            <a:ext cx="1735836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79194" y="781558"/>
            <a:ext cx="10196830" cy="4899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821170" algn="l"/>
                <a:tab pos="8035925" algn="l"/>
              </a:tabLst>
            </a:pPr>
            <a:r>
              <a:rPr sz="4000" spc="-5" dirty="0">
                <a:latin typeface="Arial"/>
                <a:cs typeface="Arial"/>
              </a:rPr>
              <a:t>A </a:t>
            </a:r>
            <a:r>
              <a:rPr sz="4000" b="1" spc="-5" dirty="0">
                <a:latin typeface="Arial"/>
                <a:cs typeface="Arial"/>
              </a:rPr>
              <a:t>laser </a:t>
            </a:r>
            <a:r>
              <a:rPr sz="4000" spc="-5" dirty="0">
                <a:latin typeface="Arial"/>
                <a:cs typeface="Arial"/>
              </a:rPr>
              <a:t>is a device</a:t>
            </a:r>
            <a:r>
              <a:rPr sz="4000" spc="-12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that</a:t>
            </a:r>
            <a:r>
              <a:rPr sz="4000" spc="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emits	light	through</a:t>
            </a:r>
            <a:r>
              <a:rPr sz="4000" spc="-5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a  process of optical amplification based</a:t>
            </a:r>
            <a:r>
              <a:rPr sz="4000" spc="7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on</a:t>
            </a:r>
            <a:endParaRPr sz="4000">
              <a:latin typeface="Arial"/>
              <a:cs typeface="Arial"/>
            </a:endParaRPr>
          </a:p>
          <a:p>
            <a:pPr marL="12700" marR="574675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the stimulated</a:t>
            </a:r>
            <a:r>
              <a:rPr sz="4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emission of electromagnetic  radiation. The term "laser" originated as  </a:t>
            </a:r>
            <a:r>
              <a:rPr sz="4000" spc="-10" dirty="0">
                <a:latin typeface="Arial"/>
                <a:cs typeface="Arial"/>
              </a:rPr>
              <a:t>an </a:t>
            </a:r>
            <a:r>
              <a:rPr sz="4000" spc="-5" dirty="0">
                <a:latin typeface="Arial"/>
                <a:cs typeface="Arial"/>
              </a:rPr>
              <a:t>acronym for "</a:t>
            </a:r>
            <a:r>
              <a:rPr sz="4000" b="1" spc="-5" dirty="0">
                <a:latin typeface="Arial"/>
                <a:cs typeface="Arial"/>
              </a:rPr>
              <a:t>light amplification</a:t>
            </a:r>
            <a:r>
              <a:rPr sz="4000" b="1" spc="9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by</a:t>
            </a:r>
            <a:endParaRPr sz="4000">
              <a:latin typeface="Arial"/>
              <a:cs typeface="Arial"/>
            </a:endParaRPr>
          </a:p>
          <a:p>
            <a:pPr marL="12700" marR="549910">
              <a:lnSpc>
                <a:spcPct val="99800"/>
              </a:lnSpc>
              <a:spcBef>
                <a:spcPts val="15"/>
              </a:spcBef>
            </a:pPr>
            <a:r>
              <a:rPr sz="4000" b="1" spc="-5" dirty="0">
                <a:latin typeface="Arial"/>
                <a:cs typeface="Arial"/>
              </a:rPr>
              <a:t>stimulated emission of radiation. </a:t>
            </a:r>
            <a:r>
              <a:rPr sz="4000" spc="-5" dirty="0">
                <a:latin typeface="Arial"/>
                <a:cs typeface="Arial"/>
              </a:rPr>
              <a:t>A</a:t>
            </a:r>
            <a:r>
              <a:rPr sz="4000" spc="-13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laser  </a:t>
            </a:r>
            <a:r>
              <a:rPr sz="4000" spc="-15" dirty="0">
                <a:latin typeface="Arial"/>
                <a:cs typeface="Arial"/>
              </a:rPr>
              <a:t>differs </a:t>
            </a:r>
            <a:r>
              <a:rPr sz="4000" dirty="0">
                <a:latin typeface="Arial"/>
                <a:cs typeface="Arial"/>
              </a:rPr>
              <a:t>from </a:t>
            </a:r>
            <a:r>
              <a:rPr sz="4000" spc="-5" dirty="0">
                <a:latin typeface="Arial"/>
                <a:cs typeface="Arial"/>
              </a:rPr>
              <a:t>other sources of light in that it  emits light</a:t>
            </a:r>
            <a:r>
              <a:rPr sz="4000" spc="25" dirty="0">
                <a:latin typeface="Arial"/>
                <a:cs typeface="Arial"/>
              </a:rPr>
              <a:t> </a:t>
            </a:r>
            <a:r>
              <a:rPr sz="4000" spc="-30" dirty="0">
                <a:latin typeface="Arial"/>
                <a:cs typeface="Arial"/>
              </a:rPr>
              <a:t>coherently.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0760" y="746201"/>
            <a:ext cx="66357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40" dirty="0">
                <a:solidFill>
                  <a:srgbClr val="FF3300"/>
                </a:solidFill>
                <a:latin typeface="Verdana"/>
                <a:cs typeface="Verdana"/>
              </a:rPr>
              <a:t>CHARACTERISTICS </a:t>
            </a:r>
            <a:r>
              <a:rPr sz="3200" b="1" spc="-285" dirty="0">
                <a:solidFill>
                  <a:srgbClr val="FF3300"/>
                </a:solidFill>
                <a:latin typeface="Verdana"/>
                <a:cs typeface="Verdana"/>
              </a:rPr>
              <a:t>OF </a:t>
            </a:r>
            <a:r>
              <a:rPr sz="3200" b="1" spc="-505" dirty="0">
                <a:solidFill>
                  <a:srgbClr val="FF3300"/>
                </a:solidFill>
                <a:latin typeface="Verdana"/>
                <a:cs typeface="Verdana"/>
              </a:rPr>
              <a:t>LASER</a:t>
            </a:r>
            <a:r>
              <a:rPr sz="3200" b="1" spc="-580" dirty="0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sz="3200" b="1" spc="-550" dirty="0">
                <a:solidFill>
                  <a:srgbClr val="FF3300"/>
                </a:solidFill>
                <a:latin typeface="Verdana"/>
                <a:cs typeface="Verdana"/>
              </a:rPr>
              <a:t>LIGHT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2561" y="1677161"/>
            <a:ext cx="4831080" cy="2997835"/>
          </a:xfrm>
          <a:custGeom>
            <a:avLst/>
            <a:gdLst/>
            <a:ahLst/>
            <a:cxnLst/>
            <a:rect l="l" t="t" r="r" b="b"/>
            <a:pathLst>
              <a:path w="4831080" h="2997835">
                <a:moveTo>
                  <a:pt x="0" y="2997708"/>
                </a:moveTo>
                <a:lnTo>
                  <a:pt x="4831080" y="2997708"/>
                </a:lnTo>
                <a:lnTo>
                  <a:pt x="4831080" y="0"/>
                </a:lnTo>
                <a:lnTo>
                  <a:pt x="0" y="0"/>
                </a:lnTo>
                <a:lnTo>
                  <a:pt x="0" y="2997708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6495" y="2100072"/>
            <a:ext cx="4304030" cy="2228215"/>
          </a:xfrm>
          <a:custGeom>
            <a:avLst/>
            <a:gdLst/>
            <a:ahLst/>
            <a:cxnLst/>
            <a:rect l="l" t="t" r="r" b="b"/>
            <a:pathLst>
              <a:path w="4304030" h="2228215">
                <a:moveTo>
                  <a:pt x="0" y="2228088"/>
                </a:moveTo>
                <a:lnTo>
                  <a:pt x="4303776" y="2228088"/>
                </a:lnTo>
                <a:lnTo>
                  <a:pt x="4303776" y="0"/>
                </a:lnTo>
                <a:lnTo>
                  <a:pt x="0" y="0"/>
                </a:lnTo>
                <a:lnTo>
                  <a:pt x="0" y="2228088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98394" y="5363667"/>
            <a:ext cx="6010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40" dirty="0">
                <a:solidFill>
                  <a:srgbClr val="000099"/>
                </a:solidFill>
                <a:latin typeface="Verdana"/>
                <a:cs typeface="Verdana"/>
              </a:rPr>
              <a:t>The </a:t>
            </a:r>
            <a:r>
              <a:rPr sz="1800" b="1" spc="-135" dirty="0">
                <a:solidFill>
                  <a:srgbClr val="000099"/>
                </a:solidFill>
                <a:latin typeface="Verdana"/>
                <a:cs typeface="Verdana"/>
              </a:rPr>
              <a:t>combination </a:t>
            </a:r>
            <a:r>
              <a:rPr sz="1800" b="1" spc="-175" dirty="0">
                <a:solidFill>
                  <a:srgbClr val="000099"/>
                </a:solidFill>
                <a:latin typeface="Verdana"/>
                <a:cs typeface="Verdana"/>
              </a:rPr>
              <a:t>of </a:t>
            </a:r>
            <a:r>
              <a:rPr sz="1800" b="1" spc="-170" dirty="0">
                <a:solidFill>
                  <a:srgbClr val="000099"/>
                </a:solidFill>
                <a:latin typeface="Verdana"/>
                <a:cs typeface="Verdana"/>
              </a:rPr>
              <a:t>these </a:t>
            </a:r>
            <a:r>
              <a:rPr sz="1800" b="1" spc="-180" dirty="0">
                <a:solidFill>
                  <a:srgbClr val="000099"/>
                </a:solidFill>
                <a:latin typeface="Verdana"/>
                <a:cs typeface="Verdana"/>
              </a:rPr>
              <a:t>three </a:t>
            </a:r>
            <a:r>
              <a:rPr sz="1800" b="1" spc="-175" dirty="0">
                <a:solidFill>
                  <a:srgbClr val="000099"/>
                </a:solidFill>
                <a:latin typeface="Verdana"/>
                <a:cs typeface="Verdana"/>
              </a:rPr>
              <a:t>properties </a:t>
            </a:r>
            <a:r>
              <a:rPr sz="1800" b="1" spc="-145" dirty="0">
                <a:solidFill>
                  <a:srgbClr val="000099"/>
                </a:solidFill>
                <a:latin typeface="Verdana"/>
                <a:cs typeface="Verdana"/>
              </a:rPr>
              <a:t>makes </a:t>
            </a:r>
            <a:r>
              <a:rPr sz="1800" b="1" spc="-170" dirty="0">
                <a:solidFill>
                  <a:srgbClr val="000099"/>
                </a:solidFill>
                <a:latin typeface="Verdana"/>
                <a:cs typeface="Verdana"/>
              </a:rPr>
              <a:t>laser  </a:t>
            </a:r>
            <a:r>
              <a:rPr sz="1800" b="1" spc="-185" dirty="0">
                <a:solidFill>
                  <a:srgbClr val="000099"/>
                </a:solidFill>
                <a:latin typeface="Verdana"/>
                <a:cs typeface="Verdana"/>
              </a:rPr>
              <a:t>light </a:t>
            </a:r>
            <a:r>
              <a:rPr sz="1800" b="1" spc="-145" dirty="0">
                <a:solidFill>
                  <a:srgbClr val="000099"/>
                </a:solidFill>
                <a:latin typeface="Verdana"/>
                <a:cs typeface="Verdana"/>
              </a:rPr>
              <a:t>focus </a:t>
            </a:r>
            <a:r>
              <a:rPr sz="1800" b="1" spc="-275" dirty="0">
                <a:solidFill>
                  <a:srgbClr val="000099"/>
                </a:solidFill>
                <a:latin typeface="Verdana"/>
                <a:cs typeface="Verdana"/>
              </a:rPr>
              <a:t>100 </a:t>
            </a:r>
            <a:r>
              <a:rPr sz="1800" b="1" spc="-200" dirty="0">
                <a:solidFill>
                  <a:srgbClr val="000099"/>
                </a:solidFill>
                <a:latin typeface="Verdana"/>
                <a:cs typeface="Verdana"/>
              </a:rPr>
              <a:t>times </a:t>
            </a:r>
            <a:r>
              <a:rPr sz="1800" b="1" spc="-180" dirty="0">
                <a:solidFill>
                  <a:srgbClr val="000099"/>
                </a:solidFill>
                <a:latin typeface="Verdana"/>
                <a:cs typeface="Verdana"/>
              </a:rPr>
              <a:t>better </a:t>
            </a:r>
            <a:r>
              <a:rPr sz="1800" b="1" spc="-175" dirty="0">
                <a:solidFill>
                  <a:srgbClr val="000099"/>
                </a:solidFill>
                <a:latin typeface="Verdana"/>
                <a:cs typeface="Verdana"/>
              </a:rPr>
              <a:t>than </a:t>
            </a:r>
            <a:r>
              <a:rPr sz="1800" b="1" spc="-170" dirty="0">
                <a:solidFill>
                  <a:srgbClr val="000099"/>
                </a:solidFill>
                <a:latin typeface="Verdana"/>
                <a:cs typeface="Verdana"/>
              </a:rPr>
              <a:t>ordinary</a:t>
            </a:r>
            <a:r>
              <a:rPr sz="1800" b="1" spc="-5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1800" b="1" spc="-185" dirty="0">
                <a:solidFill>
                  <a:srgbClr val="000099"/>
                </a:solidFill>
                <a:latin typeface="Verdana"/>
                <a:cs typeface="Verdana"/>
              </a:rPr>
              <a:t>light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34200" y="3276600"/>
            <a:ext cx="2790825" cy="1743710"/>
          </a:xfrm>
          <a:custGeom>
            <a:avLst/>
            <a:gdLst/>
            <a:ahLst/>
            <a:cxnLst/>
            <a:rect l="l" t="t" r="r" b="b"/>
            <a:pathLst>
              <a:path w="2790825" h="1743710">
                <a:moveTo>
                  <a:pt x="0" y="1743456"/>
                </a:moveTo>
                <a:lnTo>
                  <a:pt x="2790444" y="1743456"/>
                </a:lnTo>
                <a:lnTo>
                  <a:pt x="2790444" y="0"/>
                </a:lnTo>
                <a:lnTo>
                  <a:pt x="0" y="0"/>
                </a:lnTo>
                <a:lnTo>
                  <a:pt x="0" y="1743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81652" y="3323933"/>
            <a:ext cx="2686050" cy="1649095"/>
          </a:xfrm>
          <a:custGeom>
            <a:avLst/>
            <a:gdLst/>
            <a:ahLst/>
            <a:cxnLst/>
            <a:rect l="l" t="t" r="r" b="b"/>
            <a:pathLst>
              <a:path w="2686050" h="1649095">
                <a:moveTo>
                  <a:pt x="0" y="1648671"/>
                </a:moveTo>
                <a:lnTo>
                  <a:pt x="2685817" y="1648671"/>
                </a:lnTo>
                <a:lnTo>
                  <a:pt x="2685817" y="0"/>
                </a:lnTo>
                <a:lnTo>
                  <a:pt x="0" y="0"/>
                </a:lnTo>
                <a:lnTo>
                  <a:pt x="0" y="16486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76557" y="3554065"/>
            <a:ext cx="2550166" cy="1273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958401" y="1663064"/>
          <a:ext cx="6781164" cy="421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2554"/>
                <a:gridCol w="898525"/>
                <a:gridCol w="1950085"/>
              </a:tblGrid>
              <a:tr h="1570355">
                <a:tc gridSpan="2">
                  <a:txBody>
                    <a:bodyPr/>
                    <a:lstStyle/>
                    <a:p>
                      <a:pPr marL="1277620" marR="767715" indent="-533400">
                        <a:lnSpc>
                          <a:spcPts val="6720"/>
                        </a:lnSpc>
                        <a:spcBef>
                          <a:spcPts val="1080"/>
                        </a:spcBef>
                      </a:pPr>
                      <a:r>
                        <a:rPr sz="2800" b="1" i="1" dirty="0">
                          <a:solidFill>
                            <a:srgbClr val="006600"/>
                          </a:solidFill>
                          <a:latin typeface="Verdana"/>
                          <a:cs typeface="Verdana"/>
                        </a:rPr>
                        <a:t>MONOCH</a:t>
                      </a:r>
                      <a:r>
                        <a:rPr sz="2800" b="1" i="1" spc="-15" dirty="0">
                          <a:solidFill>
                            <a:srgbClr val="00660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2800" b="1" i="1" dirty="0">
                          <a:solidFill>
                            <a:srgbClr val="006600"/>
                          </a:solidFill>
                          <a:latin typeface="Verdana"/>
                          <a:cs typeface="Verdana"/>
                        </a:rPr>
                        <a:t>OMATIC  </a:t>
                      </a:r>
                      <a:r>
                        <a:rPr sz="2800" b="1" i="1" spc="-415" dirty="0">
                          <a:solidFill>
                            <a:srgbClr val="006600"/>
                          </a:solidFill>
                          <a:latin typeface="Verdana"/>
                          <a:cs typeface="Verdana"/>
                        </a:rPr>
                        <a:t>DIRECTIONAL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137160" marB="0">
                    <a:lnL w="28575">
                      <a:solidFill>
                        <a:srgbClr val="A42F0F"/>
                      </a:solidFill>
                      <a:prstDash val="solid"/>
                    </a:lnL>
                    <a:lnR w="28575">
                      <a:solidFill>
                        <a:srgbClr val="A42F0F"/>
                      </a:solidFill>
                      <a:prstDash val="solid"/>
                    </a:lnR>
                    <a:lnT w="28575">
                      <a:solidFill>
                        <a:srgbClr val="A42F0F"/>
                      </a:solidFill>
                      <a:prstDash val="solid"/>
                    </a:lnT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42F0F"/>
                      </a:solidFill>
                      <a:prstDash val="solid"/>
                    </a:lnL>
                    <a:lnB w="38100">
                      <a:solidFill>
                        <a:srgbClr val="000080"/>
                      </a:solidFill>
                      <a:prstDash val="solid"/>
                    </a:lnB>
                  </a:tcPr>
                </a:tc>
              </a:tr>
              <a:tr h="1153795">
                <a:tc>
                  <a:txBody>
                    <a:bodyPr/>
                    <a:lstStyle/>
                    <a:p>
                      <a:pPr marL="1498600">
                        <a:lnSpc>
                          <a:spcPct val="100000"/>
                        </a:lnSpc>
                        <a:spcBef>
                          <a:spcPts val="2580"/>
                        </a:spcBef>
                      </a:pPr>
                      <a:r>
                        <a:rPr sz="2800" b="1" i="1" spc="-360" dirty="0">
                          <a:solidFill>
                            <a:srgbClr val="006600"/>
                          </a:solidFill>
                          <a:latin typeface="Verdana"/>
                          <a:cs typeface="Verdana"/>
                        </a:rPr>
                        <a:t>COHERENT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27660" marB="0">
                    <a:lnL w="28575">
                      <a:solidFill>
                        <a:srgbClr val="A42F0F"/>
                      </a:solidFill>
                      <a:prstDash val="solid"/>
                    </a:lnL>
                    <a:lnR w="38100">
                      <a:solidFill>
                        <a:srgbClr val="000080"/>
                      </a:solidFill>
                      <a:prstDash val="solid"/>
                    </a:lnR>
                    <a:lnB w="38100">
                      <a:solidFill>
                        <a:srgbClr val="A42F0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80"/>
                      </a:solidFill>
                      <a:prstDash val="solid"/>
                    </a:lnL>
                    <a:lnT w="38100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80"/>
                      </a:solidFill>
                      <a:prstDash val="solid"/>
                    </a:lnR>
                    <a:lnT w="38100">
                      <a:solidFill>
                        <a:srgbClr val="000080"/>
                      </a:solidFill>
                      <a:prstDash val="solid"/>
                    </a:lnT>
                  </a:tcPr>
                </a:tc>
              </a:tr>
              <a:tr h="374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80"/>
                      </a:solidFill>
                      <a:prstDash val="solid"/>
                    </a:lnR>
                    <a:lnT w="38100">
                      <a:solidFill>
                        <a:srgbClr val="A42F0F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80"/>
                      </a:solidFill>
                      <a:prstDash val="solid"/>
                    </a:lnL>
                    <a:lnR w="38100">
                      <a:solidFill>
                        <a:srgbClr val="000080"/>
                      </a:solidFill>
                      <a:prstDash val="solid"/>
                    </a:lnR>
                    <a:lnB w="38100">
                      <a:solidFill>
                        <a:srgbClr val="000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1738" y="652653"/>
            <a:ext cx="38309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Metastable</a:t>
            </a:r>
            <a:r>
              <a:rPr sz="3600" u="heavy" spc="-3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sz="3600" u="heavy" spc="-1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State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038604" y="1919681"/>
            <a:ext cx="8736330" cy="13696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299"/>
              </a:lnSpc>
              <a:spcBef>
                <a:spcPts val="90"/>
              </a:spcBef>
            </a:pPr>
            <a:r>
              <a:rPr sz="2200" spc="-190" dirty="0">
                <a:solidFill>
                  <a:srgbClr val="404040"/>
                </a:solidFill>
                <a:latin typeface="Verdana"/>
                <a:cs typeface="Verdana"/>
              </a:rPr>
              <a:t>2.</a:t>
            </a:r>
            <a:r>
              <a:rPr sz="22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12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2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404040"/>
                </a:solidFill>
                <a:latin typeface="Verdana"/>
                <a:cs typeface="Verdana"/>
              </a:rPr>
              <a:t>higher</a:t>
            </a:r>
            <a:r>
              <a:rPr sz="2200" spc="-1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404040"/>
                </a:solidFill>
                <a:latin typeface="Verdana"/>
                <a:cs typeface="Verdana"/>
              </a:rPr>
              <a:t>state</a:t>
            </a:r>
            <a:r>
              <a:rPr sz="22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140" dirty="0">
                <a:solidFill>
                  <a:srgbClr val="404040"/>
                </a:solidFill>
                <a:latin typeface="Verdana"/>
                <a:cs typeface="Verdana"/>
              </a:rPr>
              <a:t>must</a:t>
            </a:r>
            <a:r>
              <a:rPr sz="22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125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22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18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22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Verdana"/>
                <a:cs typeface="Verdana"/>
              </a:rPr>
              <a:t>metastable</a:t>
            </a:r>
            <a:r>
              <a:rPr sz="22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404040"/>
                </a:solidFill>
                <a:latin typeface="Verdana"/>
                <a:cs typeface="Verdana"/>
              </a:rPr>
              <a:t>state</a:t>
            </a:r>
            <a:r>
              <a:rPr sz="2200" spc="-2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sz="22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18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22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404040"/>
                </a:solidFill>
                <a:latin typeface="Verdana"/>
                <a:cs typeface="Verdana"/>
              </a:rPr>
              <a:t>state</a:t>
            </a:r>
            <a:r>
              <a:rPr sz="2200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105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22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404040"/>
                </a:solidFill>
                <a:latin typeface="Verdana"/>
                <a:cs typeface="Verdana"/>
              </a:rPr>
              <a:t>which  </a:t>
            </a:r>
            <a:r>
              <a:rPr sz="22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2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35" dirty="0">
                <a:solidFill>
                  <a:srgbClr val="404040"/>
                </a:solidFill>
                <a:latin typeface="Verdana"/>
                <a:cs typeface="Verdana"/>
              </a:rPr>
              <a:t>electrons</a:t>
            </a:r>
            <a:r>
              <a:rPr sz="22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45" dirty="0">
                <a:solidFill>
                  <a:srgbClr val="404040"/>
                </a:solidFill>
                <a:latin typeface="Verdana"/>
                <a:cs typeface="Verdana"/>
              </a:rPr>
              <a:t>remain</a:t>
            </a:r>
            <a:r>
              <a:rPr sz="22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30" dirty="0">
                <a:solidFill>
                  <a:srgbClr val="404040"/>
                </a:solidFill>
                <a:latin typeface="Verdana"/>
                <a:cs typeface="Verdana"/>
              </a:rPr>
              <a:t>longer</a:t>
            </a:r>
            <a:r>
              <a:rPr sz="22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Verdana"/>
                <a:cs typeface="Verdana"/>
              </a:rPr>
              <a:t>than</a:t>
            </a:r>
            <a:r>
              <a:rPr sz="22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80" dirty="0">
                <a:solidFill>
                  <a:srgbClr val="404040"/>
                </a:solidFill>
                <a:latin typeface="Verdana"/>
                <a:cs typeface="Verdana"/>
              </a:rPr>
              <a:t>usual</a:t>
            </a:r>
            <a:r>
              <a:rPr sz="22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95" dirty="0">
                <a:solidFill>
                  <a:srgbClr val="404040"/>
                </a:solidFill>
                <a:latin typeface="Verdana"/>
                <a:cs typeface="Verdana"/>
              </a:rPr>
              <a:t>so</a:t>
            </a:r>
            <a:r>
              <a:rPr sz="22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30" dirty="0">
                <a:solidFill>
                  <a:srgbClr val="404040"/>
                </a:solidFill>
                <a:latin typeface="Verdana"/>
                <a:cs typeface="Verdana"/>
              </a:rPr>
              <a:t>that</a:t>
            </a:r>
            <a:r>
              <a:rPr sz="22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200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95" dirty="0">
                <a:solidFill>
                  <a:srgbClr val="404040"/>
                </a:solidFill>
                <a:latin typeface="Verdana"/>
                <a:cs typeface="Verdana"/>
              </a:rPr>
              <a:t>transition</a:t>
            </a:r>
            <a:r>
              <a:rPr sz="2200" spc="-2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Verdana"/>
                <a:cs typeface="Verdana"/>
              </a:rPr>
              <a:t>to  </a:t>
            </a:r>
            <a:r>
              <a:rPr sz="2200" spc="-2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200" spc="-45" dirty="0">
                <a:solidFill>
                  <a:srgbClr val="404040"/>
                </a:solidFill>
                <a:latin typeface="Verdana"/>
                <a:cs typeface="Verdana"/>
              </a:rPr>
              <a:t>lower </a:t>
            </a:r>
            <a:r>
              <a:rPr sz="2200" spc="-50" dirty="0">
                <a:solidFill>
                  <a:srgbClr val="404040"/>
                </a:solidFill>
                <a:latin typeface="Verdana"/>
                <a:cs typeface="Verdana"/>
              </a:rPr>
              <a:t>state </a:t>
            </a:r>
            <a:r>
              <a:rPr sz="2200" dirty="0">
                <a:solidFill>
                  <a:srgbClr val="404040"/>
                </a:solidFill>
                <a:latin typeface="Verdana"/>
                <a:cs typeface="Verdana"/>
              </a:rPr>
              <a:t>occurs </a:t>
            </a:r>
            <a:r>
              <a:rPr sz="2200" spc="-5" dirty="0">
                <a:solidFill>
                  <a:srgbClr val="404040"/>
                </a:solidFill>
                <a:latin typeface="Verdana"/>
                <a:cs typeface="Verdana"/>
              </a:rPr>
              <a:t>by </a:t>
            </a:r>
            <a:r>
              <a:rPr sz="2200" spc="-60" dirty="0">
                <a:solidFill>
                  <a:srgbClr val="404040"/>
                </a:solidFill>
                <a:latin typeface="Verdana"/>
                <a:cs typeface="Verdana"/>
              </a:rPr>
              <a:t>stimulated </a:t>
            </a:r>
            <a:r>
              <a:rPr sz="2200" spc="-105" dirty="0">
                <a:solidFill>
                  <a:srgbClr val="404040"/>
                </a:solidFill>
                <a:latin typeface="Verdana"/>
                <a:cs typeface="Verdana"/>
              </a:rPr>
              <a:t>emission </a:t>
            </a:r>
            <a:r>
              <a:rPr sz="2200" spc="-75" dirty="0">
                <a:solidFill>
                  <a:srgbClr val="404040"/>
                </a:solidFill>
                <a:latin typeface="Verdana"/>
                <a:cs typeface="Verdana"/>
              </a:rPr>
              <a:t>rather </a:t>
            </a:r>
            <a:r>
              <a:rPr sz="2200" spc="-15" dirty="0">
                <a:solidFill>
                  <a:srgbClr val="404040"/>
                </a:solidFill>
                <a:latin typeface="Verdana"/>
                <a:cs typeface="Verdana"/>
              </a:rPr>
              <a:t>than  </a:t>
            </a:r>
            <a:r>
              <a:rPr sz="2200" spc="-55" dirty="0">
                <a:solidFill>
                  <a:srgbClr val="404040"/>
                </a:solidFill>
                <a:latin typeface="Verdana"/>
                <a:cs typeface="Verdana"/>
              </a:rPr>
              <a:t>spontaneously.</a:t>
            </a:r>
            <a:r>
              <a:rPr sz="2200" spc="-1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60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22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200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404040"/>
                </a:solidFill>
                <a:latin typeface="Verdana"/>
                <a:cs typeface="Verdana"/>
              </a:rPr>
              <a:t>population</a:t>
            </a:r>
            <a:r>
              <a:rPr sz="2200" spc="-1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-95" dirty="0">
                <a:solidFill>
                  <a:srgbClr val="404040"/>
                </a:solidFill>
                <a:latin typeface="Verdana"/>
                <a:cs typeface="Verdana"/>
              </a:rPr>
              <a:t>inversion</a:t>
            </a:r>
            <a:r>
              <a:rPr sz="2200" spc="-1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200" spc="20" dirty="0">
                <a:solidFill>
                  <a:srgbClr val="404040"/>
                </a:solidFill>
                <a:latin typeface="Verdana"/>
                <a:cs typeface="Verdana"/>
              </a:rPr>
              <a:t>occur.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8604" y="4537964"/>
            <a:ext cx="21107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5" dirty="0">
                <a:solidFill>
                  <a:srgbClr val="9966FF"/>
                </a:solidFill>
                <a:latin typeface="Verdana"/>
                <a:cs typeface="Verdana"/>
              </a:rPr>
              <a:t>Metastable</a:t>
            </a:r>
            <a:r>
              <a:rPr sz="2000" spc="-235" dirty="0">
                <a:solidFill>
                  <a:srgbClr val="9966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9966FF"/>
                </a:solidFill>
                <a:latin typeface="Verdana"/>
                <a:cs typeface="Verdana"/>
              </a:rPr>
              <a:t>state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90344" y="5458967"/>
            <a:ext cx="1196340" cy="242570"/>
          </a:xfrm>
          <a:custGeom>
            <a:avLst/>
            <a:gdLst/>
            <a:ahLst/>
            <a:cxnLst/>
            <a:rect l="l" t="t" r="r" b="b"/>
            <a:pathLst>
              <a:path w="1196339" h="242570">
                <a:moveTo>
                  <a:pt x="0" y="242315"/>
                </a:moveTo>
                <a:lnTo>
                  <a:pt x="101092" y="0"/>
                </a:lnTo>
                <a:lnTo>
                  <a:pt x="197866" y="233476"/>
                </a:lnTo>
                <a:lnTo>
                  <a:pt x="298957" y="0"/>
                </a:lnTo>
                <a:lnTo>
                  <a:pt x="399923" y="242315"/>
                </a:lnTo>
                <a:lnTo>
                  <a:pt x="505332" y="8127"/>
                </a:lnTo>
                <a:lnTo>
                  <a:pt x="606425" y="233476"/>
                </a:lnTo>
                <a:lnTo>
                  <a:pt x="699262" y="16890"/>
                </a:lnTo>
                <a:lnTo>
                  <a:pt x="800354" y="233476"/>
                </a:lnTo>
                <a:lnTo>
                  <a:pt x="901319" y="8127"/>
                </a:lnTo>
                <a:lnTo>
                  <a:pt x="1002411" y="224637"/>
                </a:lnTo>
                <a:lnTo>
                  <a:pt x="1103883" y="8127"/>
                </a:lnTo>
                <a:lnTo>
                  <a:pt x="1196339" y="224637"/>
                </a:lnTo>
              </a:path>
            </a:pathLst>
          </a:custGeom>
          <a:ln w="9144">
            <a:solidFill>
              <a:srgbClr val="FA4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85160" y="5626608"/>
            <a:ext cx="521334" cy="76200"/>
          </a:xfrm>
          <a:custGeom>
            <a:avLst/>
            <a:gdLst/>
            <a:ahLst/>
            <a:cxnLst/>
            <a:rect l="l" t="t" r="r" b="b"/>
            <a:pathLst>
              <a:path w="521335" h="76200">
                <a:moveTo>
                  <a:pt x="394207" y="0"/>
                </a:moveTo>
                <a:lnTo>
                  <a:pt x="394207" y="76199"/>
                </a:lnTo>
                <a:lnTo>
                  <a:pt x="500041" y="44449"/>
                </a:lnTo>
                <a:lnTo>
                  <a:pt x="406907" y="44449"/>
                </a:lnTo>
                <a:lnTo>
                  <a:pt x="406907" y="31749"/>
                </a:lnTo>
                <a:lnTo>
                  <a:pt x="500041" y="31749"/>
                </a:lnTo>
                <a:lnTo>
                  <a:pt x="394207" y="0"/>
                </a:lnTo>
                <a:close/>
              </a:path>
              <a:path w="521335" h="76200">
                <a:moveTo>
                  <a:pt x="394207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394207" y="44449"/>
                </a:lnTo>
                <a:lnTo>
                  <a:pt x="394207" y="31749"/>
                </a:lnTo>
                <a:close/>
              </a:path>
              <a:path w="521335" h="76200">
                <a:moveTo>
                  <a:pt x="500041" y="31749"/>
                </a:moveTo>
                <a:lnTo>
                  <a:pt x="406907" y="31749"/>
                </a:lnTo>
                <a:lnTo>
                  <a:pt x="406907" y="44449"/>
                </a:lnTo>
                <a:lnTo>
                  <a:pt x="500041" y="44449"/>
                </a:lnTo>
                <a:lnTo>
                  <a:pt x="521207" y="38099"/>
                </a:lnTo>
                <a:lnTo>
                  <a:pt x="500041" y="31749"/>
                </a:lnTo>
                <a:close/>
              </a:path>
            </a:pathLst>
          </a:custGeom>
          <a:solidFill>
            <a:srgbClr val="FA4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32175" y="5338368"/>
            <a:ext cx="21628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A4917"/>
                </a:solidFill>
                <a:latin typeface="Verdana"/>
                <a:cs typeface="Verdana"/>
              </a:rPr>
              <a:t>Photon </a:t>
            </a:r>
            <a:r>
              <a:rPr sz="2000" spc="10" dirty="0">
                <a:solidFill>
                  <a:srgbClr val="FA4917"/>
                </a:solidFill>
                <a:latin typeface="Verdana"/>
                <a:cs typeface="Verdana"/>
              </a:rPr>
              <a:t>of</a:t>
            </a:r>
            <a:r>
              <a:rPr sz="2000" spc="-390" dirty="0">
                <a:solidFill>
                  <a:srgbClr val="FA4917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A4917"/>
                </a:solidFill>
                <a:latin typeface="Verdana"/>
                <a:cs typeface="Verdana"/>
              </a:rPr>
              <a:t>energy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20340" y="5188701"/>
            <a:ext cx="6311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50" dirty="0">
                <a:latin typeface="Times New Roman"/>
                <a:cs typeface="Times New Roman"/>
              </a:rPr>
              <a:t>E</a:t>
            </a:r>
            <a:r>
              <a:rPr sz="1350" spc="75" baseline="-24691" dirty="0">
                <a:latin typeface="Times New Roman"/>
                <a:cs typeface="Times New Roman"/>
              </a:rPr>
              <a:t>2 </a:t>
            </a:r>
            <a:r>
              <a:rPr sz="1600" spc="15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39211" y="4210811"/>
            <a:ext cx="1694814" cy="0"/>
          </a:xfrm>
          <a:custGeom>
            <a:avLst/>
            <a:gdLst/>
            <a:ahLst/>
            <a:cxnLst/>
            <a:rect l="l" t="t" r="r" b="b"/>
            <a:pathLst>
              <a:path w="1694814">
                <a:moveTo>
                  <a:pt x="0" y="0"/>
                </a:moveTo>
                <a:lnTo>
                  <a:pt x="16946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52800" y="4610100"/>
            <a:ext cx="1696720" cy="0"/>
          </a:xfrm>
          <a:custGeom>
            <a:avLst/>
            <a:gdLst/>
            <a:ahLst/>
            <a:cxnLst/>
            <a:rect l="l" t="t" r="r" b="b"/>
            <a:pathLst>
              <a:path w="1696720">
                <a:moveTo>
                  <a:pt x="0" y="0"/>
                </a:moveTo>
                <a:lnTo>
                  <a:pt x="16962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15411" y="5981700"/>
            <a:ext cx="1694814" cy="0"/>
          </a:xfrm>
          <a:custGeom>
            <a:avLst/>
            <a:gdLst/>
            <a:ahLst/>
            <a:cxnLst/>
            <a:rect l="l" t="t" r="r" b="b"/>
            <a:pathLst>
              <a:path w="1694814">
                <a:moveTo>
                  <a:pt x="0" y="0"/>
                </a:moveTo>
                <a:lnTo>
                  <a:pt x="16946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92922" y="5755643"/>
            <a:ext cx="288925" cy="383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50" i="1" spc="-30" dirty="0">
                <a:latin typeface="Times New Roman"/>
                <a:cs typeface="Times New Roman"/>
              </a:rPr>
              <a:t>E</a:t>
            </a:r>
            <a:r>
              <a:rPr sz="2025" spc="-22" baseline="-24691" dirty="0">
                <a:latin typeface="Times New Roman"/>
                <a:cs typeface="Times New Roman"/>
              </a:rPr>
              <a:t>1</a:t>
            </a:r>
            <a:endParaRPr sz="2025" baseline="-24691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3345" y="4385554"/>
            <a:ext cx="33083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spc="140" dirty="0">
                <a:latin typeface="Times New Roman"/>
                <a:cs typeface="Times New Roman"/>
              </a:rPr>
              <a:t>E</a:t>
            </a:r>
            <a:r>
              <a:rPr sz="2175" baseline="-24904" dirty="0">
                <a:latin typeface="Times New Roman"/>
                <a:cs typeface="Times New Roman"/>
              </a:rPr>
              <a:t>2</a:t>
            </a:r>
            <a:endParaRPr sz="2175" baseline="-2490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50959" y="3939025"/>
            <a:ext cx="32512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i="1" spc="110" dirty="0">
                <a:latin typeface="Times New Roman"/>
                <a:cs typeface="Times New Roman"/>
              </a:rPr>
              <a:t>E</a:t>
            </a:r>
            <a:r>
              <a:rPr sz="2175" spc="-22" baseline="-24904" dirty="0">
                <a:latin typeface="Times New Roman"/>
                <a:cs typeface="Times New Roman"/>
              </a:rPr>
              <a:t>3</a:t>
            </a:r>
            <a:endParaRPr sz="2175" baseline="-24904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72255" y="5919215"/>
            <a:ext cx="123444" cy="124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67684" y="5914644"/>
            <a:ext cx="132588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6011" y="4547615"/>
            <a:ext cx="123443" cy="1249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01440" y="4543044"/>
            <a:ext cx="132587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91000" y="4553711"/>
            <a:ext cx="123444" cy="1234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86428" y="4549140"/>
            <a:ext cx="132588" cy="132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71415" y="4553711"/>
            <a:ext cx="124968" cy="1234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66844" y="4549140"/>
            <a:ext cx="134112" cy="1325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24071" y="4553711"/>
            <a:ext cx="123443" cy="1234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19500" y="4549140"/>
            <a:ext cx="132587" cy="132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01084" y="4152900"/>
            <a:ext cx="123443" cy="1234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96511" y="4148328"/>
            <a:ext cx="132587" cy="132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62500" y="4547615"/>
            <a:ext cx="123444" cy="124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57928" y="4543044"/>
            <a:ext cx="132588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787523" y="6163462"/>
            <a:ext cx="20910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008080"/>
                </a:solidFill>
                <a:latin typeface="Verdana"/>
                <a:cs typeface="Verdana"/>
              </a:rPr>
              <a:t>Metastable</a:t>
            </a:r>
            <a:r>
              <a:rPr sz="1800" spc="-180" dirty="0">
                <a:solidFill>
                  <a:srgbClr val="00808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008080"/>
                </a:solidFill>
                <a:latin typeface="Verdana"/>
                <a:cs typeface="Verdana"/>
              </a:rPr>
              <a:t>system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515100" y="4210811"/>
            <a:ext cx="1696720" cy="0"/>
          </a:xfrm>
          <a:custGeom>
            <a:avLst/>
            <a:gdLst/>
            <a:ahLst/>
            <a:cxnLst/>
            <a:rect l="l" t="t" r="r" b="b"/>
            <a:pathLst>
              <a:path w="1696720">
                <a:moveTo>
                  <a:pt x="0" y="0"/>
                </a:moveTo>
                <a:lnTo>
                  <a:pt x="16962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30211" y="4610100"/>
            <a:ext cx="1694814" cy="0"/>
          </a:xfrm>
          <a:custGeom>
            <a:avLst/>
            <a:gdLst/>
            <a:ahLst/>
            <a:cxnLst/>
            <a:rect l="l" t="t" r="r" b="b"/>
            <a:pathLst>
              <a:path w="1694815">
                <a:moveTo>
                  <a:pt x="0" y="0"/>
                </a:moveTo>
                <a:lnTo>
                  <a:pt x="16946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91300" y="5981700"/>
            <a:ext cx="1696720" cy="0"/>
          </a:xfrm>
          <a:custGeom>
            <a:avLst/>
            <a:gdLst/>
            <a:ahLst/>
            <a:cxnLst/>
            <a:rect l="l" t="t" r="r" b="b"/>
            <a:pathLst>
              <a:path w="1696720">
                <a:moveTo>
                  <a:pt x="0" y="0"/>
                </a:moveTo>
                <a:lnTo>
                  <a:pt x="16962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859439" y="4385554"/>
            <a:ext cx="33210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spc="150" dirty="0">
                <a:latin typeface="Times New Roman"/>
                <a:cs typeface="Times New Roman"/>
              </a:rPr>
              <a:t>E</a:t>
            </a:r>
            <a:r>
              <a:rPr sz="2175" spc="7" baseline="-24904" dirty="0">
                <a:latin typeface="Times New Roman"/>
                <a:cs typeface="Times New Roman"/>
              </a:rPr>
              <a:t>2</a:t>
            </a:r>
            <a:endParaRPr sz="2175" baseline="-24904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26847" y="3939025"/>
            <a:ext cx="32512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i="1" spc="110" dirty="0">
                <a:latin typeface="Times New Roman"/>
                <a:cs typeface="Times New Roman"/>
              </a:rPr>
              <a:t>E</a:t>
            </a:r>
            <a:r>
              <a:rPr sz="2175" spc="-22" baseline="-24904" dirty="0">
                <a:latin typeface="Times New Roman"/>
                <a:cs typeface="Times New Roman"/>
              </a:rPr>
              <a:t>3</a:t>
            </a:r>
            <a:endParaRPr sz="2175" baseline="-24904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225283" y="4547615"/>
            <a:ext cx="123444" cy="124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20711" y="4543044"/>
            <a:ext cx="132588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292083" y="4558284"/>
            <a:ext cx="123444" cy="1234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87511" y="4553711"/>
            <a:ext cx="132588" cy="132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81316" y="4553711"/>
            <a:ext cx="124967" cy="1234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76743" y="4549140"/>
            <a:ext cx="134111" cy="1325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48016" y="4553711"/>
            <a:ext cx="124967" cy="1234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743443" y="4549140"/>
            <a:ext cx="134111" cy="1325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25383" y="4553711"/>
            <a:ext cx="123444" cy="1234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20811" y="4549140"/>
            <a:ext cx="132588" cy="132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077456" y="5910071"/>
            <a:ext cx="123444" cy="1234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72883" y="5905500"/>
            <a:ext cx="132588" cy="1325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90816" y="5914644"/>
            <a:ext cx="124967" cy="1249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86243" y="5910071"/>
            <a:ext cx="134111" cy="1341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220711" y="4152900"/>
            <a:ext cx="123444" cy="12344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216140" y="4148328"/>
            <a:ext cx="132588" cy="132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017257" y="6223812"/>
            <a:ext cx="21932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solidFill>
                  <a:srgbClr val="008080"/>
                </a:solidFill>
                <a:latin typeface="Verdana"/>
                <a:cs typeface="Verdana"/>
              </a:rPr>
              <a:t>Stimulated</a:t>
            </a:r>
            <a:r>
              <a:rPr sz="1800" spc="-140" dirty="0">
                <a:solidFill>
                  <a:srgbClr val="00808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008080"/>
                </a:solidFill>
                <a:latin typeface="Verdana"/>
                <a:cs typeface="Verdana"/>
              </a:rPr>
              <a:t>emission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379843" y="4684267"/>
            <a:ext cx="418465" cy="1183640"/>
          </a:xfrm>
          <a:custGeom>
            <a:avLst/>
            <a:gdLst/>
            <a:ahLst/>
            <a:cxnLst/>
            <a:rect l="l" t="t" r="r" b="b"/>
            <a:pathLst>
              <a:path w="418465" h="1183639">
                <a:moveTo>
                  <a:pt x="406400" y="0"/>
                </a:moveTo>
                <a:lnTo>
                  <a:pt x="390016" y="48132"/>
                </a:lnTo>
                <a:lnTo>
                  <a:pt x="402081" y="52196"/>
                </a:lnTo>
                <a:lnTo>
                  <a:pt x="418337" y="4063"/>
                </a:lnTo>
                <a:lnTo>
                  <a:pt x="406400" y="0"/>
                </a:lnTo>
                <a:close/>
              </a:path>
              <a:path w="418465" h="1183639">
                <a:moveTo>
                  <a:pt x="377825" y="84200"/>
                </a:moveTo>
                <a:lnTo>
                  <a:pt x="361441" y="132333"/>
                </a:lnTo>
                <a:lnTo>
                  <a:pt x="373506" y="136397"/>
                </a:lnTo>
                <a:lnTo>
                  <a:pt x="389762" y="88264"/>
                </a:lnTo>
                <a:lnTo>
                  <a:pt x="377825" y="84200"/>
                </a:lnTo>
                <a:close/>
              </a:path>
              <a:path w="418465" h="1183639">
                <a:moveTo>
                  <a:pt x="349250" y="168401"/>
                </a:moveTo>
                <a:lnTo>
                  <a:pt x="332866" y="216407"/>
                </a:lnTo>
                <a:lnTo>
                  <a:pt x="344931" y="220598"/>
                </a:lnTo>
                <a:lnTo>
                  <a:pt x="361187" y="172465"/>
                </a:lnTo>
                <a:lnTo>
                  <a:pt x="349250" y="168401"/>
                </a:lnTo>
                <a:close/>
              </a:path>
              <a:path w="418465" h="1183639">
                <a:moveTo>
                  <a:pt x="320675" y="252602"/>
                </a:moveTo>
                <a:lnTo>
                  <a:pt x="304291" y="300608"/>
                </a:lnTo>
                <a:lnTo>
                  <a:pt x="316356" y="304672"/>
                </a:lnTo>
                <a:lnTo>
                  <a:pt x="332739" y="256666"/>
                </a:lnTo>
                <a:lnTo>
                  <a:pt x="320675" y="252602"/>
                </a:lnTo>
                <a:close/>
              </a:path>
              <a:path w="418465" h="1183639">
                <a:moveTo>
                  <a:pt x="292100" y="336676"/>
                </a:moveTo>
                <a:lnTo>
                  <a:pt x="275716" y="384809"/>
                </a:lnTo>
                <a:lnTo>
                  <a:pt x="287781" y="388873"/>
                </a:lnTo>
                <a:lnTo>
                  <a:pt x="304164" y="340867"/>
                </a:lnTo>
                <a:lnTo>
                  <a:pt x="292100" y="336676"/>
                </a:lnTo>
                <a:close/>
              </a:path>
              <a:path w="418465" h="1183639">
                <a:moveTo>
                  <a:pt x="263525" y="420877"/>
                </a:moveTo>
                <a:lnTo>
                  <a:pt x="247141" y="469010"/>
                </a:lnTo>
                <a:lnTo>
                  <a:pt x="259206" y="473074"/>
                </a:lnTo>
                <a:lnTo>
                  <a:pt x="275589" y="424941"/>
                </a:lnTo>
                <a:lnTo>
                  <a:pt x="263525" y="420877"/>
                </a:lnTo>
                <a:close/>
              </a:path>
              <a:path w="418465" h="1183639">
                <a:moveTo>
                  <a:pt x="234950" y="505078"/>
                </a:moveTo>
                <a:lnTo>
                  <a:pt x="218566" y="553211"/>
                </a:lnTo>
                <a:lnTo>
                  <a:pt x="230631" y="557275"/>
                </a:lnTo>
                <a:lnTo>
                  <a:pt x="247014" y="509142"/>
                </a:lnTo>
                <a:lnTo>
                  <a:pt x="234950" y="505078"/>
                </a:lnTo>
                <a:close/>
              </a:path>
              <a:path w="418465" h="1183639">
                <a:moveTo>
                  <a:pt x="206375" y="589279"/>
                </a:moveTo>
                <a:lnTo>
                  <a:pt x="189991" y="637412"/>
                </a:lnTo>
                <a:lnTo>
                  <a:pt x="202056" y="641476"/>
                </a:lnTo>
                <a:lnTo>
                  <a:pt x="218439" y="593343"/>
                </a:lnTo>
                <a:lnTo>
                  <a:pt x="206375" y="589279"/>
                </a:lnTo>
                <a:close/>
              </a:path>
              <a:path w="418465" h="1183639">
                <a:moveTo>
                  <a:pt x="177800" y="673480"/>
                </a:moveTo>
                <a:lnTo>
                  <a:pt x="161543" y="721613"/>
                </a:lnTo>
                <a:lnTo>
                  <a:pt x="173481" y="725677"/>
                </a:lnTo>
                <a:lnTo>
                  <a:pt x="189864" y="677544"/>
                </a:lnTo>
                <a:lnTo>
                  <a:pt x="177800" y="673480"/>
                </a:lnTo>
                <a:close/>
              </a:path>
              <a:path w="418465" h="1183639">
                <a:moveTo>
                  <a:pt x="149225" y="757681"/>
                </a:moveTo>
                <a:lnTo>
                  <a:pt x="132968" y="805814"/>
                </a:lnTo>
                <a:lnTo>
                  <a:pt x="144906" y="809878"/>
                </a:lnTo>
                <a:lnTo>
                  <a:pt x="161289" y="761745"/>
                </a:lnTo>
                <a:lnTo>
                  <a:pt x="149225" y="757681"/>
                </a:lnTo>
                <a:close/>
              </a:path>
              <a:path w="418465" h="1183639">
                <a:moveTo>
                  <a:pt x="120650" y="841882"/>
                </a:moveTo>
                <a:lnTo>
                  <a:pt x="104393" y="889888"/>
                </a:lnTo>
                <a:lnTo>
                  <a:pt x="116331" y="894079"/>
                </a:lnTo>
                <a:lnTo>
                  <a:pt x="132714" y="845946"/>
                </a:lnTo>
                <a:lnTo>
                  <a:pt x="120650" y="841882"/>
                </a:lnTo>
                <a:close/>
              </a:path>
              <a:path w="418465" h="1183639">
                <a:moveTo>
                  <a:pt x="92075" y="926020"/>
                </a:moveTo>
                <a:lnTo>
                  <a:pt x="75818" y="974128"/>
                </a:lnTo>
                <a:lnTo>
                  <a:pt x="87756" y="978204"/>
                </a:lnTo>
                <a:lnTo>
                  <a:pt x="104139" y="930097"/>
                </a:lnTo>
                <a:lnTo>
                  <a:pt x="92075" y="926020"/>
                </a:lnTo>
                <a:close/>
              </a:path>
              <a:path w="418465" h="1183639">
                <a:moveTo>
                  <a:pt x="63500" y="1010208"/>
                </a:moveTo>
                <a:lnTo>
                  <a:pt x="47243" y="1058303"/>
                </a:lnTo>
                <a:lnTo>
                  <a:pt x="59181" y="1062393"/>
                </a:lnTo>
                <a:lnTo>
                  <a:pt x="75564" y="1014285"/>
                </a:lnTo>
                <a:lnTo>
                  <a:pt x="63500" y="1010208"/>
                </a:lnTo>
                <a:close/>
              </a:path>
              <a:path w="418465" h="1183639">
                <a:moveTo>
                  <a:pt x="0" y="1098727"/>
                </a:moveTo>
                <a:lnTo>
                  <a:pt x="11556" y="1183131"/>
                </a:lnTo>
                <a:lnTo>
                  <a:pt x="70287" y="1125042"/>
                </a:lnTo>
                <a:lnTo>
                  <a:pt x="37973" y="1125042"/>
                </a:lnTo>
                <a:lnTo>
                  <a:pt x="25907" y="1120952"/>
                </a:lnTo>
                <a:lnTo>
                  <a:pt x="29995" y="1108909"/>
                </a:lnTo>
                <a:lnTo>
                  <a:pt x="0" y="1098727"/>
                </a:lnTo>
                <a:close/>
              </a:path>
              <a:path w="418465" h="1183639">
                <a:moveTo>
                  <a:pt x="29995" y="1108909"/>
                </a:moveTo>
                <a:lnTo>
                  <a:pt x="25907" y="1120952"/>
                </a:lnTo>
                <a:lnTo>
                  <a:pt x="37973" y="1125042"/>
                </a:lnTo>
                <a:lnTo>
                  <a:pt x="42058" y="1113004"/>
                </a:lnTo>
                <a:lnTo>
                  <a:pt x="29995" y="1108909"/>
                </a:lnTo>
                <a:close/>
              </a:path>
              <a:path w="418465" h="1183639">
                <a:moveTo>
                  <a:pt x="42058" y="1113004"/>
                </a:moveTo>
                <a:lnTo>
                  <a:pt x="37973" y="1125042"/>
                </a:lnTo>
                <a:lnTo>
                  <a:pt x="70287" y="1125042"/>
                </a:lnTo>
                <a:lnTo>
                  <a:pt x="72135" y="1123213"/>
                </a:lnTo>
                <a:lnTo>
                  <a:pt x="42058" y="1113004"/>
                </a:lnTo>
                <a:close/>
              </a:path>
              <a:path w="418465" h="1183639">
                <a:moveTo>
                  <a:pt x="34925" y="1094384"/>
                </a:moveTo>
                <a:lnTo>
                  <a:pt x="29995" y="1108909"/>
                </a:lnTo>
                <a:lnTo>
                  <a:pt x="42058" y="1113004"/>
                </a:lnTo>
                <a:lnTo>
                  <a:pt x="46989" y="1098473"/>
                </a:lnTo>
                <a:lnTo>
                  <a:pt x="34925" y="109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62543" y="5268467"/>
            <a:ext cx="1196340" cy="242570"/>
          </a:xfrm>
          <a:custGeom>
            <a:avLst/>
            <a:gdLst/>
            <a:ahLst/>
            <a:cxnLst/>
            <a:rect l="l" t="t" r="r" b="b"/>
            <a:pathLst>
              <a:path w="1196340" h="242570">
                <a:moveTo>
                  <a:pt x="0" y="242315"/>
                </a:moveTo>
                <a:lnTo>
                  <a:pt x="101091" y="0"/>
                </a:lnTo>
                <a:lnTo>
                  <a:pt x="197865" y="233425"/>
                </a:lnTo>
                <a:lnTo>
                  <a:pt x="298957" y="0"/>
                </a:lnTo>
                <a:lnTo>
                  <a:pt x="399923" y="242315"/>
                </a:lnTo>
                <a:lnTo>
                  <a:pt x="505332" y="8127"/>
                </a:lnTo>
                <a:lnTo>
                  <a:pt x="606425" y="233425"/>
                </a:lnTo>
                <a:lnTo>
                  <a:pt x="699261" y="16890"/>
                </a:lnTo>
                <a:lnTo>
                  <a:pt x="800353" y="233425"/>
                </a:lnTo>
                <a:lnTo>
                  <a:pt x="901319" y="8127"/>
                </a:lnTo>
                <a:lnTo>
                  <a:pt x="1002410" y="224662"/>
                </a:lnTo>
                <a:lnTo>
                  <a:pt x="1103883" y="8127"/>
                </a:lnTo>
                <a:lnTo>
                  <a:pt x="1196339" y="224662"/>
                </a:lnTo>
              </a:path>
            </a:pathLst>
          </a:custGeom>
          <a:ln w="9144">
            <a:solidFill>
              <a:srgbClr val="FA4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357359" y="5436108"/>
            <a:ext cx="521334" cy="76200"/>
          </a:xfrm>
          <a:custGeom>
            <a:avLst/>
            <a:gdLst/>
            <a:ahLst/>
            <a:cxnLst/>
            <a:rect l="l" t="t" r="r" b="b"/>
            <a:pathLst>
              <a:path w="521334" h="76200">
                <a:moveTo>
                  <a:pt x="394208" y="0"/>
                </a:moveTo>
                <a:lnTo>
                  <a:pt x="394208" y="76199"/>
                </a:lnTo>
                <a:lnTo>
                  <a:pt x="500041" y="44449"/>
                </a:lnTo>
                <a:lnTo>
                  <a:pt x="406908" y="44449"/>
                </a:lnTo>
                <a:lnTo>
                  <a:pt x="406908" y="31749"/>
                </a:lnTo>
                <a:lnTo>
                  <a:pt x="500041" y="31749"/>
                </a:lnTo>
                <a:lnTo>
                  <a:pt x="394208" y="0"/>
                </a:lnTo>
                <a:close/>
              </a:path>
              <a:path w="521334" h="76200">
                <a:moveTo>
                  <a:pt x="394208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394208" y="44449"/>
                </a:lnTo>
                <a:lnTo>
                  <a:pt x="394208" y="31749"/>
                </a:lnTo>
                <a:close/>
              </a:path>
              <a:path w="521334" h="76200">
                <a:moveTo>
                  <a:pt x="500041" y="31749"/>
                </a:moveTo>
                <a:lnTo>
                  <a:pt x="406908" y="31749"/>
                </a:lnTo>
                <a:lnTo>
                  <a:pt x="406908" y="44449"/>
                </a:lnTo>
                <a:lnTo>
                  <a:pt x="500041" y="44449"/>
                </a:lnTo>
                <a:lnTo>
                  <a:pt x="521208" y="38099"/>
                </a:lnTo>
                <a:lnTo>
                  <a:pt x="500041" y="31749"/>
                </a:lnTo>
                <a:close/>
              </a:path>
            </a:pathLst>
          </a:custGeom>
          <a:solidFill>
            <a:srgbClr val="FA4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96656" y="5593079"/>
            <a:ext cx="1195070" cy="241300"/>
          </a:xfrm>
          <a:custGeom>
            <a:avLst/>
            <a:gdLst/>
            <a:ahLst/>
            <a:cxnLst/>
            <a:rect l="l" t="t" r="r" b="b"/>
            <a:pathLst>
              <a:path w="1195070" h="241300">
                <a:moveTo>
                  <a:pt x="0" y="240792"/>
                </a:moveTo>
                <a:lnTo>
                  <a:pt x="100965" y="0"/>
                </a:lnTo>
                <a:lnTo>
                  <a:pt x="197612" y="232003"/>
                </a:lnTo>
                <a:lnTo>
                  <a:pt x="298576" y="0"/>
                </a:lnTo>
                <a:lnTo>
                  <a:pt x="399415" y="240792"/>
                </a:lnTo>
                <a:lnTo>
                  <a:pt x="504698" y="8051"/>
                </a:lnTo>
                <a:lnTo>
                  <a:pt x="605663" y="232003"/>
                </a:lnTo>
                <a:lnTo>
                  <a:pt x="698373" y="16827"/>
                </a:lnTo>
                <a:lnTo>
                  <a:pt x="799338" y="232003"/>
                </a:lnTo>
                <a:lnTo>
                  <a:pt x="900176" y="8051"/>
                </a:lnTo>
                <a:lnTo>
                  <a:pt x="1001141" y="223227"/>
                </a:lnTo>
                <a:lnTo>
                  <a:pt x="1102487" y="8051"/>
                </a:lnTo>
                <a:lnTo>
                  <a:pt x="1194816" y="223227"/>
                </a:lnTo>
              </a:path>
            </a:pathLst>
          </a:custGeom>
          <a:ln w="9144">
            <a:solidFill>
              <a:srgbClr val="FA4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489947" y="5759196"/>
            <a:ext cx="523240" cy="76200"/>
          </a:xfrm>
          <a:custGeom>
            <a:avLst/>
            <a:gdLst/>
            <a:ahLst/>
            <a:cxnLst/>
            <a:rect l="l" t="t" r="r" b="b"/>
            <a:pathLst>
              <a:path w="523240" h="76200">
                <a:moveTo>
                  <a:pt x="395731" y="0"/>
                </a:moveTo>
                <a:lnTo>
                  <a:pt x="395731" y="76199"/>
                </a:lnTo>
                <a:lnTo>
                  <a:pt x="501565" y="44449"/>
                </a:lnTo>
                <a:lnTo>
                  <a:pt x="408431" y="44449"/>
                </a:lnTo>
                <a:lnTo>
                  <a:pt x="408431" y="31749"/>
                </a:lnTo>
                <a:lnTo>
                  <a:pt x="501565" y="31749"/>
                </a:lnTo>
                <a:lnTo>
                  <a:pt x="395731" y="0"/>
                </a:lnTo>
                <a:close/>
              </a:path>
              <a:path w="523240" h="76200">
                <a:moveTo>
                  <a:pt x="395731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395731" y="44449"/>
                </a:lnTo>
                <a:lnTo>
                  <a:pt x="395731" y="31749"/>
                </a:lnTo>
                <a:close/>
              </a:path>
              <a:path w="523240" h="76200">
                <a:moveTo>
                  <a:pt x="501565" y="31749"/>
                </a:moveTo>
                <a:lnTo>
                  <a:pt x="408431" y="31749"/>
                </a:lnTo>
                <a:lnTo>
                  <a:pt x="408431" y="44449"/>
                </a:lnTo>
                <a:lnTo>
                  <a:pt x="501565" y="44449"/>
                </a:lnTo>
                <a:lnTo>
                  <a:pt x="522731" y="38099"/>
                </a:lnTo>
                <a:lnTo>
                  <a:pt x="501565" y="31749"/>
                </a:lnTo>
                <a:close/>
              </a:path>
            </a:pathLst>
          </a:custGeom>
          <a:solidFill>
            <a:srgbClr val="FA4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8426957" y="4918659"/>
            <a:ext cx="200913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5" dirty="0">
                <a:solidFill>
                  <a:srgbClr val="FA4917"/>
                </a:solidFill>
                <a:latin typeface="Verdana"/>
                <a:cs typeface="Verdana"/>
              </a:rPr>
              <a:t>Incident</a:t>
            </a:r>
            <a:r>
              <a:rPr sz="2000" spc="-204" dirty="0">
                <a:solidFill>
                  <a:srgbClr val="FA4917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FA4917"/>
                </a:solidFill>
                <a:latin typeface="Verdana"/>
                <a:cs typeface="Verdana"/>
              </a:rPr>
              <a:t>photon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468810" y="5732955"/>
            <a:ext cx="2212975" cy="383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25" i="1" spc="-60" baseline="-4728" dirty="0">
                <a:latin typeface="Times New Roman"/>
                <a:cs typeface="Times New Roman"/>
              </a:rPr>
              <a:t>E</a:t>
            </a:r>
            <a:r>
              <a:rPr sz="2025" spc="-60" baseline="-30864" dirty="0">
                <a:latin typeface="Times New Roman"/>
                <a:cs typeface="Times New Roman"/>
              </a:rPr>
              <a:t>1</a:t>
            </a:r>
            <a:r>
              <a:rPr sz="2000" spc="-40" dirty="0">
                <a:solidFill>
                  <a:srgbClr val="FA4917"/>
                </a:solidFill>
                <a:latin typeface="Verdana"/>
                <a:cs typeface="Verdana"/>
              </a:rPr>
              <a:t>Emitted</a:t>
            </a:r>
            <a:r>
              <a:rPr sz="2000" spc="-225" dirty="0">
                <a:solidFill>
                  <a:srgbClr val="FA4917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FA4917"/>
                </a:solidFill>
                <a:latin typeface="Verdana"/>
                <a:cs typeface="Verdana"/>
              </a:rPr>
              <a:t>photon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863</Words>
  <Application>Microsoft Office PowerPoint</Application>
  <PresentationFormat>Custom</PresentationFormat>
  <Paragraphs>181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LASER AND ITS APPLICATION</vt:lpstr>
      <vt:lpstr>CONTENT</vt:lpstr>
      <vt:lpstr>HISTORY &amp; THE DISCOVERY OF LASER.</vt:lpstr>
      <vt:lpstr>Slide 5</vt:lpstr>
      <vt:lpstr>BRIEF INTRODUCTION ABOUT LASER</vt:lpstr>
      <vt:lpstr>Slide 7</vt:lpstr>
      <vt:lpstr>CHARACTERISTICS OF LASER LIGHT</vt:lpstr>
      <vt:lpstr>Metastable State</vt:lpstr>
      <vt:lpstr>Incandescent vs. Laser Light</vt:lpstr>
      <vt:lpstr>ELECTROMAGNETIC SPECTRUM</vt:lpstr>
      <vt:lpstr>LASER SPECTRUM</vt:lpstr>
      <vt:lpstr>LASER COMPONENTS</vt:lpstr>
      <vt:lpstr>Slide 14</vt:lpstr>
      <vt:lpstr>Mechanism of laser emission Absorption</vt:lpstr>
      <vt:lpstr>STIMULATED EMISSION</vt:lpstr>
      <vt:lpstr>Classification of laser acc. To production  technique</vt:lpstr>
      <vt:lpstr>USES AND APPLICATION</vt:lpstr>
      <vt:lpstr>In  industry</vt:lpstr>
      <vt:lpstr> to be used as bar-code readers,</vt:lpstr>
      <vt:lpstr>Holography</vt:lpstr>
      <vt:lpstr>Slide 22</vt:lpstr>
      <vt:lpstr>LABORATORY DOOR INTERLOCK</vt:lpstr>
      <vt:lpstr>ENTRYWAY WARNING LIGHTS</vt:lpstr>
      <vt:lpstr>LASER PROTECTIVE BARRIERS AND SAFETY  EYEWEAR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1</cp:revision>
  <dcterms:created xsi:type="dcterms:W3CDTF">2019-06-02T09:35:12Z</dcterms:created>
  <dcterms:modified xsi:type="dcterms:W3CDTF">2019-06-02T09:40:03Z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2019-06-02T00:00:00Z</vt:filetime>
  </property>
</Properties>
</file>