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98" r:id="rId2"/>
    <p:sldId id="299" r:id="rId3"/>
    <p:sldId id="256" r:id="rId4"/>
    <p:sldId id="284" r:id="rId5"/>
    <p:sldId id="285" r:id="rId6"/>
    <p:sldId id="286" r:id="rId7"/>
    <p:sldId id="258" r:id="rId8"/>
    <p:sldId id="257" r:id="rId9"/>
    <p:sldId id="302" r:id="rId10"/>
    <p:sldId id="259" r:id="rId11"/>
    <p:sldId id="282" r:id="rId12"/>
    <p:sldId id="260" r:id="rId13"/>
    <p:sldId id="303" r:id="rId14"/>
    <p:sldId id="261" r:id="rId15"/>
    <p:sldId id="287" r:id="rId16"/>
    <p:sldId id="288" r:id="rId17"/>
    <p:sldId id="289" r:id="rId18"/>
    <p:sldId id="306" r:id="rId19"/>
    <p:sldId id="291" r:id="rId20"/>
    <p:sldId id="294" r:id="rId21"/>
    <p:sldId id="308" r:id="rId22"/>
    <p:sldId id="295" r:id="rId23"/>
    <p:sldId id="296" r:id="rId24"/>
    <p:sldId id="297" r:id="rId25"/>
    <p:sldId id="267" r:id="rId26"/>
    <p:sldId id="304" r:id="rId27"/>
    <p:sldId id="278" r:id="rId28"/>
    <p:sldId id="310" r:id="rId29"/>
    <p:sldId id="311" r:id="rId30"/>
    <p:sldId id="312" r:id="rId31"/>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000000"/>
    <a:srgbClr val="CCFFFF"/>
    <a:srgbClr val="99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1A9FC79-5873-48DA-8382-E43662AD155D}" type="datetimeFigureOut">
              <a:rPr lang="en-US"/>
              <a:pPr>
                <a:defRPr/>
              </a:pPr>
              <a:t>6/12/2019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6F135A9-7F07-48BE-BABE-FB727C559272}" type="slidenum">
              <a:rPr lang="en-US"/>
              <a:pPr>
                <a:defRPr/>
              </a:pPr>
              <a:t>‹#›</a:t>
            </a:fld>
            <a:endParaRPr lang="en-US"/>
          </a:p>
        </p:txBody>
      </p:sp>
    </p:spTree>
    <p:extLst>
      <p:ext uri="{BB962C8B-B14F-4D97-AF65-F5344CB8AC3E}">
        <p14:creationId xmlns:p14="http://schemas.microsoft.com/office/powerpoint/2010/main" val="193234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6D017E-5632-460A-AD7B-EE46D0BFE7A7}" type="slidenum">
              <a:rPr lang="en-US" smtClean="0"/>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5C558A-4C6F-4265-A568-AB08E2CC41A8}" type="slidenum">
              <a:rPr lang="en-US" smtClean="0"/>
              <a:pPr eaLnBrk="1" hangingPunct="1"/>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ABC6D2-E8F9-47FE-80E9-18F07F4256F8}" type="slidenum">
              <a:rPr lang="en-US" smtClean="0"/>
              <a:pPr eaLnBrk="1" hangingPunct="1"/>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4A78AC-CEAD-42D2-BACC-6F1A038DB4A8}" type="slidenum">
              <a:rPr lang="en-US" smtClean="0"/>
              <a:pPr eaLnBrk="1" hangingPunct="1"/>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2017C6-9568-4692-AA25-310F40FFE8C1}" type="slidenum">
              <a:rPr lang="en-US" smtClean="0"/>
              <a:pPr eaLnBrk="1" hangingPunct="1"/>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AFD931-FA42-4ABD-AA60-E244FF18810B}" type="slidenum">
              <a:rPr lang="en-US" smtClean="0"/>
              <a:pPr eaLnBrk="1" hangingPunct="1"/>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96BE52-C930-47BE-92E5-421DF9DD9588}" type="slidenum">
              <a:rPr lang="en-US" smtClean="0"/>
              <a:pPr eaLnBrk="1" hangingPunct="1"/>
              <a:t>15</a:t>
            </a:fld>
            <a:endParaRPr lang="en-US"/>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t>The first step involves breaking open the cells of the donor to release the DNA and isolate the gene of interest e.g. insulin producing gene.</a:t>
            </a:r>
          </a:p>
          <a:p>
            <a:pPr eaLnBrk="1" hangingPunct="1">
              <a:spcBef>
                <a:spcPct val="0"/>
              </a:spcBef>
            </a:pPr>
            <a:endParaRPr lang="en-GB"/>
          </a:p>
          <a:p>
            <a:pPr eaLnBrk="1" hangingPunct="1">
              <a:spcBef>
                <a:spcPct val="0"/>
              </a:spcBef>
            </a:pPr>
            <a:r>
              <a:rPr lang="en-GB"/>
              <a:t>Cells are broken open using chemicals and enzymes e.g. washing up liquid</a:t>
            </a:r>
          </a:p>
          <a:p>
            <a:pPr eaLnBrk="1" hangingPunct="1">
              <a:spcBef>
                <a:spcPct val="0"/>
              </a:spcBef>
            </a:pPr>
            <a:r>
              <a:rPr lang="en-GB"/>
              <a:t>Donor DNA is extracted</a:t>
            </a:r>
          </a:p>
          <a:p>
            <a:pPr eaLnBrk="1" hangingPunct="1">
              <a:spcBef>
                <a:spcPct val="0"/>
              </a:spcBef>
            </a:pPr>
            <a:r>
              <a:rPr lang="en-GB"/>
              <a:t>Genetic probe is added</a:t>
            </a:r>
          </a:p>
          <a:p>
            <a:pPr eaLnBrk="1" hangingPunct="1">
              <a:spcBef>
                <a:spcPct val="0"/>
              </a:spcBef>
            </a:pPr>
            <a:r>
              <a:rPr lang="en-GB"/>
              <a:t>A DNA probe consists of a small fragment of DNA labelled with an enzyme, a radioactive tag or a flurescent dye tag.</a:t>
            </a:r>
          </a:p>
          <a:p>
            <a:pPr eaLnBrk="1" hangingPunct="1">
              <a:spcBef>
                <a:spcPct val="0"/>
              </a:spcBef>
            </a:pPr>
            <a:r>
              <a:rPr lang="en-GB"/>
              <a:t>The probe will bind to a complementary DNA sequence by base pairing.</a:t>
            </a:r>
          </a:p>
          <a:p>
            <a:pPr eaLnBrk="1" hangingPunct="1">
              <a:spcBef>
                <a:spcPct val="0"/>
              </a:spcBef>
            </a:pPr>
            <a:r>
              <a:rPr lang="en-GB"/>
              <a:t>Identifying the presence and location of the gene of interest</a:t>
            </a:r>
          </a:p>
          <a:p>
            <a:pPr eaLnBrk="1" hangingPunct="1">
              <a:spcBef>
                <a:spcPct val="0"/>
              </a:spcBef>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1C37BD-E6CC-49AF-B114-A08F5EC63D0D}" type="slidenum">
              <a:rPr lang="en-US" smtClean="0"/>
              <a:pPr eaLnBrk="1" hangingPunct="1"/>
              <a:t>16</a:t>
            </a:fld>
            <a:endParaRPr 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t>The DNA from the bactterial cell is released.</a:t>
            </a:r>
          </a:p>
          <a:p>
            <a:pPr eaLnBrk="1" hangingPunct="1">
              <a:spcBef>
                <a:spcPct val="0"/>
              </a:spcBef>
            </a:pPr>
            <a:r>
              <a:rPr lang="en-GB"/>
              <a:t>A bacterial cell contains a circular loop of DNA called a plasmid.</a:t>
            </a:r>
          </a:p>
          <a:p>
            <a:pPr eaLnBrk="1" hangingPunct="1">
              <a:spcBef>
                <a:spcPct val="0"/>
              </a:spcBef>
            </a:pPr>
            <a:r>
              <a:rPr lang="en-GB"/>
              <a:t>The plasmid is isolated from the bacterial cell. </a:t>
            </a:r>
          </a:p>
          <a:p>
            <a:pPr eaLnBrk="1" hangingPunct="1">
              <a:spcBef>
                <a:spcPct val="0"/>
              </a:spcBef>
            </a:pPr>
            <a:r>
              <a:rPr lang="en-GB"/>
              <a:t>The plasmid will act as a vector for carrying a new gene i.e. the gene from the donor will be inserted into the plasmid DNA..</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E8B943-DEBA-4025-A420-6DDA75CD160B}" type="slidenum">
              <a:rPr lang="en-US" smtClean="0"/>
              <a:pPr eaLnBrk="1" hangingPunct="1"/>
              <a:t>17</a:t>
            </a:fld>
            <a:endParaRPr lang="en-US"/>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t>The donor DNA and plasmid DNA are cut using enzymes called restriction enzymes.</a:t>
            </a:r>
          </a:p>
          <a:p>
            <a:pPr eaLnBrk="1" hangingPunct="1">
              <a:spcBef>
                <a:spcPct val="0"/>
              </a:spcBef>
            </a:pPr>
            <a:r>
              <a:rPr lang="en-GB"/>
              <a:t>Restriction enzymes recognise specific sequence of bases</a:t>
            </a:r>
          </a:p>
          <a:p>
            <a:pPr eaLnBrk="1" hangingPunct="1">
              <a:spcBef>
                <a:spcPct val="0"/>
              </a:spcBef>
            </a:pPr>
            <a:r>
              <a:rPr lang="en-GB"/>
              <a:t>Act as a molecular scissors to cut the DNA strand within the recognition sequence.</a:t>
            </a:r>
          </a:p>
          <a:p>
            <a:pPr eaLnBrk="1" hangingPunct="1">
              <a:spcBef>
                <a:spcPct val="0"/>
              </a:spcBef>
            </a:pPr>
            <a:r>
              <a:rPr lang="en-GB"/>
              <a:t>The donor DNA and plasmid DNA are cut using the same restriction enzymes.</a:t>
            </a:r>
          </a:p>
          <a:p>
            <a:pPr eaLnBrk="1" hangingPunct="1">
              <a:spcBef>
                <a:spcPct val="0"/>
              </a:spcBef>
            </a:pPr>
            <a:r>
              <a:rPr lang="en-GB"/>
              <a:t>Bacteria use restriction enzymes to defend themselves against attacks from bacterial viruses. The enzymes cut invading viral DNA and render it harmless.</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8AA1A0-B0E2-48F1-89E5-58CB51DE74C8}" type="slidenum">
              <a:rPr lang="en-US" smtClean="0"/>
              <a:pPr eaLnBrk="1" hangingPunct="1"/>
              <a:t>18</a:t>
            </a:fld>
            <a:endParaRPr lang="en-US"/>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B99EBA-FC7D-452C-90C5-2CF3B3A78D64}" type="slidenum">
              <a:rPr lang="en-US" smtClean="0"/>
              <a:pPr eaLnBrk="1" hangingPunct="1"/>
              <a:t>19</a:t>
            </a:fld>
            <a:endParaRPr lang="en-US"/>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t>Restriction enzymes cut the DNA from the donor at specific points</a:t>
            </a:r>
          </a:p>
          <a:p>
            <a:pPr eaLnBrk="1" hangingPunct="1">
              <a:spcBef>
                <a:spcPct val="0"/>
              </a:spcBef>
            </a:pPr>
            <a:r>
              <a:rPr lang="en-GB"/>
              <a:t>The cut ends have sticky ends</a:t>
            </a:r>
          </a:p>
          <a:p>
            <a:pPr eaLnBrk="1" hangingPunct="1">
              <a:spcBef>
                <a:spcPct val="0"/>
              </a:spcBef>
            </a:pPr>
            <a:r>
              <a:rPr lang="en-GB"/>
              <a:t>The same restriction enzymes cut the DNA from the plasmid also revealing sticky ends</a:t>
            </a:r>
          </a:p>
          <a:p>
            <a:pPr eaLnBrk="1" hangingPunct="1">
              <a:spcBef>
                <a:spcPct val="0"/>
              </a:spcBef>
            </a:pPr>
            <a:endParaRPr lang="en-US"/>
          </a:p>
          <a:p>
            <a:pPr eaLnBrk="1" hangingPunct="1">
              <a:spcBef>
                <a:spcPct val="0"/>
              </a:spcBef>
            </a:pPr>
            <a:endParaRPr lang="en-US"/>
          </a:p>
          <a:p>
            <a:pPr eaLnBrk="1" hangingPunct="1">
              <a:spcBef>
                <a:spcPct val="0"/>
              </a:spcBef>
            </a:pPr>
            <a:r>
              <a:rPr lang="en-GB"/>
              <a:t>As a result of cutting by the restriction enzymes the donor DNA and the plasmid are left with unpaired bases known as sticky ends.</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2A9334-6B18-4A50-BBE8-2D0C3440051E}" type="slidenum">
              <a:rPr lang="en-US" smtClean="0"/>
              <a:pPr eaLnBrk="1" hangingPunct="1"/>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C22A1F-CCEE-4345-9ACC-3A13880C5C37}" type="slidenum">
              <a:rPr lang="en-US" smtClean="0"/>
              <a:pPr eaLnBrk="1" hangingPunct="1"/>
              <a:t>20</a:t>
            </a:fld>
            <a:endParaRPr lang="en-US"/>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14EC28-9826-4C5E-9E2E-39C26504F6E9}" type="slidenum">
              <a:rPr lang="en-US" smtClean="0"/>
              <a:pPr eaLnBrk="1" hangingPunct="1"/>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0067D8-0EA1-430E-B187-592BA54FDA4F}" type="slidenum">
              <a:rPr lang="en-US" smtClean="0"/>
              <a:pPr eaLnBrk="1" hangingPunct="1"/>
              <a:t>22</a:t>
            </a:fld>
            <a:endParaRPr lang="en-US"/>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2E20D0-47D3-4079-847E-8D70AA51533B}" type="slidenum">
              <a:rPr lang="en-US" smtClean="0"/>
              <a:pPr eaLnBrk="1" hangingPunct="1"/>
              <a:t>23</a:t>
            </a:fld>
            <a:endParaRPr lang="en-US"/>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t>Universality of genetic code</a:t>
            </a:r>
          </a:p>
          <a:p>
            <a:pPr eaLnBrk="1" hangingPunct="1">
              <a:spcBef>
                <a:spcPct val="0"/>
              </a:spcBef>
            </a:pPr>
            <a:r>
              <a:rPr lang="en-GB"/>
              <a:t>Plasmid will produce the polypeptide coded for by the donor DNA</a:t>
            </a:r>
            <a:endParaRPr lang="en-US"/>
          </a:p>
          <a:p>
            <a:pPr eaLnBrk="1" hangingPunct="1">
              <a:spcBef>
                <a:spcPct val="0"/>
              </a:spcBef>
            </a:pP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89B3DB-3C86-40FB-847C-C8B583249F57}" type="slidenum">
              <a:rPr lang="en-US" smtClean="0"/>
              <a:pPr eaLnBrk="1" hangingPunct="1"/>
              <a:t>24</a:t>
            </a:fld>
            <a:endParaRPr lang="en-US"/>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1146D2-0D60-48C8-B8A0-96EF3921EF38}" type="slidenum">
              <a:rPr lang="en-US" smtClean="0"/>
              <a:pPr eaLnBrk="1" hangingPunct="1"/>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14645C-B38B-4DE8-BED1-90545D9BC27F}" type="slidenum">
              <a:rPr lang="en-US" smtClean="0"/>
              <a:pPr eaLnBrk="1" hangingPunct="1"/>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9F1790-78BE-49CF-890F-B69605C28B43}" type="slidenum">
              <a:rPr lang="en-US" smtClean="0"/>
              <a:pPr eaLnBrk="1" hangingPunct="1"/>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3B3606-3AB6-4272-89B2-0DB299282678}" type="slidenum">
              <a:rPr lang="en-US" smtClean="0"/>
              <a:pPr eaLnBrk="1" hangingPunct="1"/>
              <a:t>28</a:t>
            </a:fld>
            <a:endParaRPr lang="en-US"/>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z="1000"/>
              <a:t>Insulin is a hormone that controls sugar levels in an organism. </a:t>
            </a:r>
          </a:p>
          <a:p>
            <a:pPr eaLnBrk="1" hangingPunct="1"/>
            <a:r>
              <a:rPr lang="en-US" sz="1000"/>
              <a:t>Diabetes occurs in people when there is too little or too much insulin produced. To control diabetes, sufferers usually inject insulin once or twice daily. Until the mid-1980's most insulin was produced by extracting a human-equivalent insulin from the pancreas of animals (usually pigs).</a:t>
            </a:r>
          </a:p>
          <a:p>
            <a:pPr eaLnBrk="1" hangingPunct="1"/>
            <a:r>
              <a:rPr lang="en-US" sz="1000"/>
              <a:t>GM insulin ( Humilin) is a genetically modified form of insulin.</a:t>
            </a:r>
          </a:p>
          <a:p>
            <a:pPr eaLnBrk="1" hangingPunct="1"/>
            <a:r>
              <a:rPr lang="en-US" sz="1000"/>
              <a:t>The genetic sequence for insulin production is removed from human DNA. This is then inserted into the DNA of a bacteria, </a:t>
            </a:r>
            <a:r>
              <a:rPr lang="en-US" sz="1000" i="1"/>
              <a:t>Escherrichia coli (E. coli)</a:t>
            </a:r>
            <a:r>
              <a:rPr lang="en-US" sz="1000"/>
              <a:t>. </a:t>
            </a:r>
          </a:p>
          <a:p>
            <a:pPr eaLnBrk="1" hangingPunct="1"/>
            <a:r>
              <a:rPr lang="en-US" sz="1000"/>
              <a:t>The gene inserted into the bacteria cell is inherited from cell to cell as the cells multiply. The insulin protein is produced (expressed) by the cells. The insulin is then extracted from the cells.</a:t>
            </a:r>
          </a:p>
          <a:p>
            <a:pPr eaLnBrk="1" hangingPunct="1"/>
            <a:r>
              <a:rPr lang="en-US" sz="1000"/>
              <a:t> Problems with BSE in Britain have made users wary of products derived from animals. GM insulin carries none of these concerns.</a:t>
            </a:r>
          </a:p>
          <a:p>
            <a:pPr eaLnBrk="1" hangingPunct="1"/>
            <a:r>
              <a:rPr lang="en-US" sz="1000"/>
              <a:t>GM insulin is also cheaper to produce than pig-based extraction.</a:t>
            </a:r>
          </a:p>
          <a:p>
            <a:pPr eaLnBrk="1" hangingPunct="1"/>
            <a:r>
              <a:rPr lang="en-US" sz="1000"/>
              <a:t>During the production process there are points at which contamination of the insulin mix can occur. This caused initial problems with patient reactions to these contaminants. </a:t>
            </a:r>
          </a:p>
          <a:p>
            <a:pPr eaLnBrk="1" hangingPunct="1"/>
            <a:r>
              <a:rPr lang="en-US" sz="1000"/>
              <a:t>Some patients have reported hypoglycaemic problems after switching to GM insulin - they have lost the ability to detect the onset of hypoglycaemia. However, various studies indicate that over a third of long-term diabetics lose this ability after 10 years of treatment.</a:t>
            </a:r>
          </a:p>
          <a:p>
            <a:pPr eaLnBrk="1" hangingPunct="1"/>
            <a:r>
              <a:rPr lang="en-US" sz="1000"/>
              <a:t> </a:t>
            </a:r>
          </a:p>
          <a:p>
            <a:pPr eaLnBrk="1" hangingPunct="1"/>
            <a:r>
              <a:rPr lang="en-US" sz="1000"/>
              <a:t> </a:t>
            </a:r>
          </a:p>
          <a:p>
            <a:pPr eaLnBrk="1" hangingPunct="1"/>
            <a:endParaRPr lang="en-US" sz="10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C1EE27-83C7-46EE-8ED0-EC479C3F5B87}" type="slidenum">
              <a:rPr lang="en-US" smtClean="0"/>
              <a:pPr eaLnBrk="1" hangingPunct="1"/>
              <a:t>29</a:t>
            </a:fld>
            <a:endParaRPr lang="en-US"/>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AD8CA3C-CFAE-4EB7-BDA1-50C0B1F1D3D4}" type="slidenum">
              <a:rPr lang="en-US" smtClean="0"/>
              <a:pPr eaLnBrk="1" hangingPunct="1"/>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EF927A-FBD8-4D75-9924-DA7702A700ED}" type="slidenum">
              <a:rPr lang="en-US" smtClean="0"/>
              <a:pPr eaLnBrk="1" hangingPunct="1"/>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E56568-818A-4FF5-8C51-5F459DCA236B}" type="slidenum">
              <a:rPr lang="en-US" smtClean="0"/>
              <a:pPr eaLnBrk="1" hangingPunct="1"/>
              <a:t>5</a:t>
            </a:fld>
            <a:endParaRPr lang="en-US"/>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t>Modern biotechnology</a:t>
            </a:r>
            <a:r>
              <a:rPr lang="en-US"/>
              <a:t> relies on newer techniques, such as genetic engineering, to incorporate genetic material from one living organism into another.</a:t>
            </a:r>
          </a:p>
          <a:p>
            <a:pPr eaLnBrk="1" hangingPunct="1">
              <a:spcBef>
                <a:spcPct val="0"/>
              </a:spcBef>
            </a:pPr>
            <a:r>
              <a:rPr lang="en-GB"/>
              <a:t>The DNA is cut from the donor cell and inserted into the DNA of another organism (vector) e.g. bacterium.</a:t>
            </a:r>
          </a:p>
          <a:p>
            <a:pPr eaLnBrk="1" hangingPunct="1">
              <a:spcBef>
                <a:spcPct val="0"/>
              </a:spcBef>
            </a:pPr>
            <a:r>
              <a:rPr lang="en-GB"/>
              <a:t>The bacterium will then manufacture the protein coded for by the gene.</a:t>
            </a:r>
            <a:endParaRPr lang="en-US"/>
          </a:p>
          <a:p>
            <a:pPr eaLnBrk="1" hangingPunct="1">
              <a:spcBef>
                <a:spcPct val="0"/>
              </a:spcBef>
            </a:pPr>
            <a:r>
              <a:rPr lang="en-US"/>
              <a:t> Products of biotechnology include medications, human insulin, and enzymes used in laundry detergents and cheese-making. </a:t>
            </a:r>
          </a:p>
          <a:p>
            <a:pPr eaLnBrk="1" hangingPunct="1">
              <a:spcBef>
                <a:spcPct val="0"/>
              </a:spcBef>
            </a:pPr>
            <a:r>
              <a:rPr lang="en-US"/>
              <a:t>More recently, the use of biotechnology has led to new pesticide products that control a variety of pests.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B95ACF-4190-4B76-AA92-C781C7673C52}" type="slidenum">
              <a:rPr lang="en-US" smtClean="0"/>
              <a:pPr eaLnBrk="1" hangingPunct="1"/>
              <a:t>6</a:t>
            </a:fld>
            <a:endParaRPr lang="en-US"/>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8544CA-230B-40FA-BCB2-2EEF765AAC1B}" type="slidenum">
              <a:rPr lang="en-US" smtClean="0"/>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69DDF7-D40B-4CDB-95B1-63FFFEBA991B}" type="slidenum">
              <a:rPr lang="en-US" smtClean="0"/>
              <a:pPr eaLnBrk="1" hangingPunct="1"/>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586680-21AC-4751-B985-9FF7F7C5A184}" type="slidenum">
              <a:rPr lang="en-US" smtClean="0"/>
              <a:pPr eaLnBrk="1" hangingPunct="1"/>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FC7342A-879C-4D0D-8343-247775847966}" type="slidenum">
              <a:rPr lang="en-US"/>
              <a:pPr>
                <a:defRPr/>
              </a:pPr>
              <a:t>‹#›</a:t>
            </a:fld>
            <a:endParaRPr lang="en-US"/>
          </a:p>
        </p:txBody>
      </p:sp>
    </p:spTree>
    <p:extLst>
      <p:ext uri="{BB962C8B-B14F-4D97-AF65-F5344CB8AC3E}">
        <p14:creationId xmlns:p14="http://schemas.microsoft.com/office/powerpoint/2010/main" val="51855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3A79000-CDDA-48BA-8385-336E1124881C}" type="slidenum">
              <a:rPr lang="en-US"/>
              <a:pPr>
                <a:defRPr/>
              </a:pPr>
              <a:t>‹#›</a:t>
            </a:fld>
            <a:endParaRPr lang="en-US"/>
          </a:p>
        </p:txBody>
      </p:sp>
    </p:spTree>
    <p:extLst>
      <p:ext uri="{BB962C8B-B14F-4D97-AF65-F5344CB8AC3E}">
        <p14:creationId xmlns:p14="http://schemas.microsoft.com/office/powerpoint/2010/main" val="244638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8317194-0111-4F8C-917E-7776941B3E57}" type="slidenum">
              <a:rPr lang="en-US"/>
              <a:pPr>
                <a:defRPr/>
              </a:pPr>
              <a:t>‹#›</a:t>
            </a:fld>
            <a:endParaRPr lang="en-US"/>
          </a:p>
        </p:txBody>
      </p:sp>
    </p:spTree>
    <p:extLst>
      <p:ext uri="{BB962C8B-B14F-4D97-AF65-F5344CB8AC3E}">
        <p14:creationId xmlns:p14="http://schemas.microsoft.com/office/powerpoint/2010/main" val="381113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51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03663"/>
            <a:ext cx="8229600" cy="2152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B0FC553C-2E8E-404D-B18B-0B272B7CB89F}" type="slidenum">
              <a:rPr lang="en-US"/>
              <a:pPr>
                <a:defRPr/>
              </a:pPr>
              <a:t>‹#›</a:t>
            </a:fld>
            <a:endParaRPr lang="en-US"/>
          </a:p>
        </p:txBody>
      </p:sp>
    </p:spTree>
    <p:extLst>
      <p:ext uri="{BB962C8B-B14F-4D97-AF65-F5344CB8AC3E}">
        <p14:creationId xmlns:p14="http://schemas.microsoft.com/office/powerpoint/2010/main" val="3589392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©Biology Support Service 2007</a:t>
            </a:r>
          </a:p>
        </p:txBody>
      </p:sp>
      <p:sp>
        <p:nvSpPr>
          <p:cNvPr id="7" name="Rectangle 6"/>
          <p:cNvSpPr>
            <a:spLocks noGrp="1" noChangeArrowheads="1"/>
          </p:cNvSpPr>
          <p:nvPr>
            <p:ph type="sldNum" sz="quarter" idx="12"/>
          </p:nvPr>
        </p:nvSpPr>
        <p:spPr/>
        <p:txBody>
          <a:bodyPr/>
          <a:lstStyle>
            <a:lvl1pPr>
              <a:defRPr/>
            </a:lvl1pPr>
          </a:lstStyle>
          <a:p>
            <a:pPr>
              <a:defRPr/>
            </a:pPr>
            <a:fld id="{5C23CE54-B93B-439A-AA07-DD93D293FD2D}" type="slidenum">
              <a:rPr lang="en-US"/>
              <a:pPr>
                <a:defRPr/>
              </a:pPr>
              <a:t>‹#›</a:t>
            </a:fld>
            <a:endParaRPr lang="en-US"/>
          </a:p>
        </p:txBody>
      </p:sp>
    </p:spTree>
    <p:extLst>
      <p:ext uri="{BB962C8B-B14F-4D97-AF65-F5344CB8AC3E}">
        <p14:creationId xmlns:p14="http://schemas.microsoft.com/office/powerpoint/2010/main" val="2437323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©Biology Support Service 2007</a:t>
            </a:r>
          </a:p>
        </p:txBody>
      </p:sp>
      <p:sp>
        <p:nvSpPr>
          <p:cNvPr id="7" name="Rectangle 6"/>
          <p:cNvSpPr>
            <a:spLocks noGrp="1" noChangeArrowheads="1"/>
          </p:cNvSpPr>
          <p:nvPr>
            <p:ph type="sldNum" sz="quarter" idx="12"/>
          </p:nvPr>
        </p:nvSpPr>
        <p:spPr/>
        <p:txBody>
          <a:bodyPr/>
          <a:lstStyle>
            <a:lvl1pPr>
              <a:defRPr/>
            </a:lvl1pPr>
          </a:lstStyle>
          <a:p>
            <a:pPr>
              <a:defRPr/>
            </a:pPr>
            <a:fld id="{C8D6292D-58C5-48F0-A14A-0673ABBB200E}" type="slidenum">
              <a:rPr lang="en-US"/>
              <a:pPr>
                <a:defRPr/>
              </a:pPr>
              <a:t>‹#›</a:t>
            </a:fld>
            <a:endParaRPr lang="en-US"/>
          </a:p>
        </p:txBody>
      </p:sp>
    </p:spTree>
    <p:extLst>
      <p:ext uri="{BB962C8B-B14F-4D97-AF65-F5344CB8AC3E}">
        <p14:creationId xmlns:p14="http://schemas.microsoft.com/office/powerpoint/2010/main" val="299154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2E5CFF3-3805-4251-B563-A6716FAE238B}" type="slidenum">
              <a:rPr lang="en-US"/>
              <a:pPr>
                <a:defRPr/>
              </a:pPr>
              <a:t>‹#›</a:t>
            </a:fld>
            <a:endParaRPr lang="en-US"/>
          </a:p>
        </p:txBody>
      </p:sp>
    </p:spTree>
    <p:extLst>
      <p:ext uri="{BB962C8B-B14F-4D97-AF65-F5344CB8AC3E}">
        <p14:creationId xmlns:p14="http://schemas.microsoft.com/office/powerpoint/2010/main" val="1993860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8453C-855A-48D6-8843-3600E4AFA01D}" type="slidenum">
              <a:rPr lang="en-US"/>
              <a:pPr>
                <a:defRPr/>
              </a:pPr>
              <a:t>‹#›</a:t>
            </a:fld>
            <a:endParaRPr lang="en-US"/>
          </a:p>
        </p:txBody>
      </p:sp>
    </p:spTree>
    <p:extLst>
      <p:ext uri="{BB962C8B-B14F-4D97-AF65-F5344CB8AC3E}">
        <p14:creationId xmlns:p14="http://schemas.microsoft.com/office/powerpoint/2010/main" val="18196495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4D7CEBB-42CB-42FE-BB09-2D557170A376}" type="slidenum">
              <a:rPr lang="en-US"/>
              <a:pPr>
                <a:defRPr/>
              </a:pPr>
              <a:t>‹#›</a:t>
            </a:fld>
            <a:endParaRPr lang="en-US"/>
          </a:p>
        </p:txBody>
      </p:sp>
    </p:spTree>
    <p:extLst>
      <p:ext uri="{BB962C8B-B14F-4D97-AF65-F5344CB8AC3E}">
        <p14:creationId xmlns:p14="http://schemas.microsoft.com/office/powerpoint/2010/main" val="65672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408AE36-5F24-4748-BB21-EDC2E81808A1}" type="slidenum">
              <a:rPr lang="en-US"/>
              <a:pPr>
                <a:defRPr/>
              </a:pPr>
              <a:t>‹#›</a:t>
            </a:fld>
            <a:endParaRPr lang="en-US"/>
          </a:p>
        </p:txBody>
      </p:sp>
    </p:spTree>
    <p:extLst>
      <p:ext uri="{BB962C8B-B14F-4D97-AF65-F5344CB8AC3E}">
        <p14:creationId xmlns:p14="http://schemas.microsoft.com/office/powerpoint/2010/main" val="44451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B7369FE-5F4A-4CB4-A809-AA063367CB14}" type="slidenum">
              <a:rPr lang="en-US"/>
              <a:pPr>
                <a:defRPr/>
              </a:pPr>
              <a:t>‹#›</a:t>
            </a:fld>
            <a:endParaRPr lang="en-US"/>
          </a:p>
        </p:txBody>
      </p:sp>
    </p:spTree>
    <p:extLst>
      <p:ext uri="{BB962C8B-B14F-4D97-AF65-F5344CB8AC3E}">
        <p14:creationId xmlns:p14="http://schemas.microsoft.com/office/powerpoint/2010/main" val="18988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5A3C337D-B703-4C96-94B1-01E0C5164542}" type="slidenum">
              <a:rPr lang="en-US"/>
              <a:pPr>
                <a:defRPr/>
              </a:pPr>
              <a:t>‹#›</a:t>
            </a:fld>
            <a:endParaRPr lang="en-US"/>
          </a:p>
        </p:txBody>
      </p:sp>
    </p:spTree>
    <p:extLst>
      <p:ext uri="{BB962C8B-B14F-4D97-AF65-F5344CB8AC3E}">
        <p14:creationId xmlns:p14="http://schemas.microsoft.com/office/powerpoint/2010/main" val="1340623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092A5E9-8627-49E7-9FFF-11D2845376F6}" type="slidenum">
              <a:rPr lang="en-US"/>
              <a:pPr>
                <a:defRPr/>
              </a:pPr>
              <a:t>‹#›</a:t>
            </a:fld>
            <a:endParaRPr lang="en-US"/>
          </a:p>
        </p:txBody>
      </p:sp>
    </p:spTree>
    <p:extLst>
      <p:ext uri="{BB962C8B-B14F-4D97-AF65-F5344CB8AC3E}">
        <p14:creationId xmlns:p14="http://schemas.microsoft.com/office/powerpoint/2010/main" val="127477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6D2BAB9-6447-4E80-B695-2EB32720FF2E}" type="slidenum">
              <a:rPr lang="en-US"/>
              <a:pPr>
                <a:defRPr/>
              </a:pPr>
              <a:t>‹#›</a:t>
            </a:fld>
            <a:endParaRPr lang="en-US"/>
          </a:p>
        </p:txBody>
      </p:sp>
    </p:spTree>
    <p:extLst>
      <p:ext uri="{BB962C8B-B14F-4D97-AF65-F5344CB8AC3E}">
        <p14:creationId xmlns:p14="http://schemas.microsoft.com/office/powerpoint/2010/main" val="1092745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D0CE8C0F-979D-4AAB-8976-D5D92B1843A7}"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97" r:id="rId1"/>
    <p:sldLayoutId id="2147483798" r:id="rId2"/>
    <p:sldLayoutId id="2147483807"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8" r:id="rId12"/>
    <p:sldLayoutId id="2147483809" r:id="rId13"/>
    <p:sldLayoutId id="2147483810" r:id="rId14"/>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8.xml"/><Relationship Id="rId1" Type="http://schemas.openxmlformats.org/officeDocument/2006/relationships/slideLayout" Target="../slideLayouts/slideLayout13.xml"/><Relationship Id="rId4" Type="http://schemas.openxmlformats.org/officeDocument/2006/relationships/image" Target="../media/image14.jpg"/></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Image:GoldenRice-WhiteRice.jpg" TargetMode="External"/><Relationship Id="rId2" Type="http://schemas.openxmlformats.org/officeDocument/2006/relationships/notesSlide" Target="../notesSlides/notesSlide29.xml"/><Relationship Id="rId1" Type="http://schemas.openxmlformats.org/officeDocument/2006/relationships/slideLayout" Target="../slideLayouts/slideLayout14.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57166"/>
            <a:ext cx="8229600" cy="1828800"/>
          </a:xfrm>
        </p:spPr>
        <p:txBody>
          <a:bodyPr/>
          <a:lstStyle/>
          <a:p>
            <a:pPr eaLnBrk="1" hangingPunct="1">
              <a:defRPr/>
            </a:pPr>
            <a:r>
              <a:rPr lang="en-IE" dirty="0"/>
              <a:t>Genetic Engineering</a:t>
            </a:r>
            <a:endParaRPr lang="en-US" dirty="0"/>
          </a:p>
        </p:txBody>
      </p:sp>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2485169"/>
            <a:ext cx="3598686" cy="281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69A511A4-5636-4185-A319-80F514BDCCCB}"/>
              </a:ext>
            </a:extLst>
          </p:cNvPr>
          <p:cNvSpPr/>
          <p:nvPr/>
        </p:nvSpPr>
        <p:spPr>
          <a:xfrm>
            <a:off x="5148064" y="5577504"/>
            <a:ext cx="4572000" cy="923330"/>
          </a:xfrm>
          <a:prstGeom prst="rect">
            <a:avLst/>
          </a:prstGeom>
        </p:spPr>
        <p:txBody>
          <a:bodyPr>
            <a:spAutoFit/>
          </a:bodyPr>
          <a:lstStyle/>
          <a:p>
            <a:r>
              <a:rPr lang="en-IE" dirty="0"/>
              <a:t>Presented by </a:t>
            </a:r>
          </a:p>
          <a:p>
            <a:r>
              <a:rPr lang="en-IE" dirty="0"/>
              <a:t>Dr Jasmine</a:t>
            </a:r>
          </a:p>
          <a:p>
            <a:r>
              <a:rPr lang="en-IE" dirty="0"/>
              <a:t>Microbiology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Grp="1" noChangeArrowheads="1"/>
          </p:cNvSpPr>
          <p:nvPr>
            <p:ph type="title"/>
          </p:nvPr>
        </p:nvSpPr>
        <p:spPr/>
        <p:txBody>
          <a:bodyPr/>
          <a:lstStyle/>
          <a:p>
            <a:pPr eaLnBrk="1" fontAlgn="auto" hangingPunct="1">
              <a:spcAft>
                <a:spcPts val="0"/>
              </a:spcAft>
              <a:defRPr/>
            </a:pPr>
            <a:r>
              <a:rPr lang="en-IE"/>
              <a:t>Transgenic Organisms</a:t>
            </a:r>
            <a:endParaRPr lang="en-US"/>
          </a:p>
        </p:txBody>
      </p:sp>
      <p:sp>
        <p:nvSpPr>
          <p:cNvPr id="15363" name="Rectangle 3"/>
          <p:cNvSpPr>
            <a:spLocks noGrp="1" noChangeArrowheads="1"/>
          </p:cNvSpPr>
          <p:nvPr>
            <p:ph idx="1"/>
          </p:nvPr>
        </p:nvSpPr>
        <p:spPr>
          <a:xfrm>
            <a:off x="457200" y="1600200"/>
            <a:ext cx="8686800" cy="4525963"/>
          </a:xfrm>
        </p:spPr>
        <p:txBody>
          <a:bodyPr/>
          <a:lstStyle/>
          <a:p>
            <a:pPr eaLnBrk="1" hangingPunct="1"/>
            <a:r>
              <a:rPr lang="en-US"/>
              <a:t>Organisms altered by genetic engineering.</a:t>
            </a:r>
          </a:p>
          <a:p>
            <a:pPr eaLnBrk="1" hangingPunct="1"/>
            <a:endParaRPr lang="en-US"/>
          </a:p>
          <a:p>
            <a:pPr eaLnBrk="1" hangingPunct="1"/>
            <a:r>
              <a:rPr lang="en-US"/>
              <a:t>Genetic material changed by other than random natural breeding</a:t>
            </a:r>
          </a:p>
          <a:p>
            <a:pPr eaLnBrk="1" hangingPunct="1"/>
            <a:endParaRPr lang="en-US"/>
          </a:p>
          <a:p>
            <a:pPr eaLnBrk="1" hangingPunct="1"/>
            <a:r>
              <a:rPr lang="en-US"/>
              <a:t>Gene transfer</a:t>
            </a:r>
          </a:p>
          <a:p>
            <a:pPr eaLnBrk="1" hangingPunct="1">
              <a:buFontTx/>
              <a:buNone/>
            </a:pPr>
            <a:r>
              <a:rPr lang="en-US"/>
              <a:t>-moving a gene from one organism to another.</a:t>
            </a:r>
          </a:p>
          <a:p>
            <a:pPr eaLnBrk="1" hangingPunct="1">
              <a:buFontTx/>
              <a:buNone/>
            </a:pPr>
            <a:endParaRPr lang="en-US">
              <a:solidFill>
                <a:schemeClr val="bg1"/>
              </a:solidFill>
            </a:endParaRPr>
          </a:p>
          <a:p>
            <a:pPr eaLnBrk="1" hangingPunct="1"/>
            <a:endParaRPr lang="en-US">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IE"/>
              <a:t>What Transgenic means</a:t>
            </a:r>
            <a:endParaRPr lang="en-US"/>
          </a:p>
        </p:txBody>
      </p:sp>
      <p:sp>
        <p:nvSpPr>
          <p:cNvPr id="14339" name="Rectangle 3"/>
          <p:cNvSpPr>
            <a:spLocks noGrp="1" noChangeArrowheads="1"/>
          </p:cNvSpPr>
          <p:nvPr>
            <p:ph idx="1"/>
          </p:nvPr>
        </p:nvSpPr>
        <p:spPr/>
        <p:txBody>
          <a:bodyPr/>
          <a:lstStyle/>
          <a:p>
            <a:pPr eaLnBrk="1" hangingPunct="1"/>
            <a:r>
              <a:rPr lang="en-US"/>
              <a:t>'Trans-' means 'crossing from one place to another‘</a:t>
            </a:r>
          </a:p>
          <a:p>
            <a:pPr eaLnBrk="1" hangingPunct="1"/>
            <a:endParaRPr lang="en-US"/>
          </a:p>
          <a:p>
            <a:pPr eaLnBrk="1" hangingPunct="1"/>
            <a:r>
              <a:rPr lang="en-US"/>
              <a:t>The '-genic' bit means genes</a:t>
            </a:r>
          </a:p>
          <a:p>
            <a:pPr eaLnBrk="1" hangingPunct="1"/>
            <a:endParaRPr lang="en-US" u="sng"/>
          </a:p>
          <a:p>
            <a:pPr eaLnBrk="1" hangingPunct="1"/>
            <a:r>
              <a:rPr lang="en-US"/>
              <a:t>So it means that bits of genes from different living things have been bolted together and spliced into another organism to make a new one which does something which the scientists want it to do.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9">
                                            <p:txEl>
                                              <p:pRg st="4" end="4"/>
                                            </p:txEl>
                                          </p:spTgt>
                                        </p:tgtEl>
                                        <p:attrNameLst>
                                          <p:attrName>style.visibility</p:attrName>
                                        </p:attrNameLst>
                                      </p:cBhvr>
                                      <p:to>
                                        <p:strVal val="visible"/>
                                      </p:to>
                                    </p:set>
                                    <p:animEffect transition="in" filter="dissolve">
                                      <p:cBhvr>
                                        <p:cTn id="7" dur="1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61337" y="2636912"/>
            <a:ext cx="1908175" cy="155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5"/>
          <p:cNvSpPr>
            <a:spLocks noGrp="1" noChangeArrowheads="1"/>
          </p:cNvSpPr>
          <p:nvPr>
            <p:ph type="title"/>
          </p:nvPr>
        </p:nvSpPr>
        <p:spPr/>
        <p:txBody>
          <a:bodyPr/>
          <a:lstStyle/>
          <a:p>
            <a:pPr algn="l" eaLnBrk="1" fontAlgn="auto" hangingPunct="1">
              <a:spcAft>
                <a:spcPts val="0"/>
              </a:spcAft>
              <a:defRPr/>
            </a:pPr>
            <a:r>
              <a:rPr lang="en-IE" sz="3200"/>
              <a:t>Examples of Transgenic Organisms</a:t>
            </a:r>
            <a:endParaRPr lang="en-US" sz="3200"/>
          </a:p>
        </p:txBody>
      </p:sp>
      <p:sp>
        <p:nvSpPr>
          <p:cNvPr id="17412" name="Rectangle 3"/>
          <p:cNvSpPr>
            <a:spLocks noGrp="1" noChangeArrowheads="1"/>
          </p:cNvSpPr>
          <p:nvPr>
            <p:ph idx="1"/>
          </p:nvPr>
        </p:nvSpPr>
        <p:spPr>
          <a:xfrm>
            <a:off x="-19034" y="1340768"/>
            <a:ext cx="9144000" cy="3848447"/>
          </a:xfrm>
        </p:spPr>
        <p:txBody>
          <a:bodyPr/>
          <a:lstStyle/>
          <a:p>
            <a:pPr eaLnBrk="1" hangingPunct="1">
              <a:lnSpc>
                <a:spcPct val="90000"/>
              </a:lnSpc>
            </a:pPr>
            <a:endParaRPr lang="en-US" dirty="0">
              <a:solidFill>
                <a:srgbClr val="66FF99"/>
              </a:solidFill>
            </a:endParaRPr>
          </a:p>
          <a:p>
            <a:pPr eaLnBrk="1" hangingPunct="1">
              <a:lnSpc>
                <a:spcPct val="90000"/>
              </a:lnSpc>
            </a:pPr>
            <a:r>
              <a:rPr lang="en-US" dirty="0"/>
              <a:t>GMO- genetically modified organism</a:t>
            </a:r>
          </a:p>
          <a:p>
            <a:pPr eaLnBrk="1" hangingPunct="1">
              <a:lnSpc>
                <a:spcPct val="90000"/>
              </a:lnSpc>
            </a:pPr>
            <a:r>
              <a:rPr lang="en-US" dirty="0"/>
              <a:t>GEO-genetically enhanced organism</a:t>
            </a:r>
          </a:p>
          <a:p>
            <a:pPr eaLnBrk="1" hangingPunct="1">
              <a:lnSpc>
                <a:spcPct val="90000"/>
              </a:lnSpc>
            </a:pPr>
            <a:endParaRPr lang="en-US" dirty="0"/>
          </a:p>
          <a:p>
            <a:pPr eaLnBrk="1" hangingPunct="1">
              <a:lnSpc>
                <a:spcPct val="90000"/>
              </a:lnSpc>
              <a:buFontTx/>
              <a:buNone/>
            </a:pPr>
            <a:endParaRPr lang="en-US" dirty="0"/>
          </a:p>
          <a:p>
            <a:pPr eaLnBrk="1" hangingPunct="1">
              <a:lnSpc>
                <a:spcPct val="90000"/>
              </a:lnSpc>
              <a:buFontTx/>
              <a:buNone/>
            </a:pPr>
            <a:endParaRPr lang="en-US" dirty="0"/>
          </a:p>
          <a:p>
            <a:pPr eaLnBrk="1" hangingPunct="1">
              <a:lnSpc>
                <a:spcPct val="90000"/>
              </a:lnSpc>
              <a:buFontTx/>
              <a:buNone/>
            </a:pPr>
            <a:endParaRPr lang="en-US" dirty="0"/>
          </a:p>
          <a:p>
            <a:pPr eaLnBrk="1" hangingPunct="1">
              <a:lnSpc>
                <a:spcPct val="90000"/>
              </a:lnSpc>
              <a:buFontTx/>
              <a:buNone/>
            </a:pPr>
            <a:r>
              <a:rPr lang="en-US" dirty="0"/>
              <a:t>For example </a:t>
            </a:r>
          </a:p>
          <a:p>
            <a:pPr eaLnBrk="1" hangingPunct="1">
              <a:lnSpc>
                <a:spcPct val="90000"/>
              </a:lnSpc>
              <a:buFontTx/>
              <a:buNone/>
            </a:pPr>
            <a:r>
              <a:rPr lang="en-US" dirty="0"/>
              <a:t>Plants that resists a particular type of weed killer </a:t>
            </a:r>
          </a:p>
          <a:p>
            <a:pPr eaLnBrk="1" hangingPunct="1">
              <a:lnSpc>
                <a:spcPct val="90000"/>
              </a:lnSpc>
              <a:buFontTx/>
              <a:buNone/>
            </a:pPr>
            <a:r>
              <a:rPr lang="en-US" dirty="0"/>
              <a:t>Sheep which makes some special substance in its milk. </a:t>
            </a:r>
            <a:br>
              <a:rPr lang="en-US" dirty="0"/>
            </a:br>
            <a:endParaRPr lang="en-US" dirty="0"/>
          </a:p>
        </p:txBody>
      </p:sp>
      <p:sp>
        <p:nvSpPr>
          <p:cNvPr id="2" name="Rectangle 1"/>
          <p:cNvSpPr/>
          <p:nvPr/>
        </p:nvSpPr>
        <p:spPr>
          <a:xfrm>
            <a:off x="5364088" y="4183650"/>
            <a:ext cx="3888432" cy="369332"/>
          </a:xfrm>
          <a:prstGeom prst="rect">
            <a:avLst/>
          </a:prstGeom>
        </p:spPr>
        <p:txBody>
          <a:bodyPr wrap="square">
            <a:spAutoFit/>
          </a:bodyPr>
          <a:lstStyle/>
          <a:p>
            <a:r>
              <a:rPr lang="en-IE" dirty="0"/>
              <a:t>https://www.healthproductsguru.com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a:t>Learning Check</a:t>
            </a:r>
            <a:endParaRPr lang="en-US" dirty="0"/>
          </a:p>
        </p:txBody>
      </p:sp>
      <p:sp>
        <p:nvSpPr>
          <p:cNvPr id="3" name="Content Placeholder 2"/>
          <p:cNvSpPr>
            <a:spLocks noGrp="1"/>
          </p:cNvSpPr>
          <p:nvPr>
            <p:ph idx="1"/>
          </p:nvPr>
        </p:nvSpPr>
        <p:spPr>
          <a:xfrm>
            <a:off x="457200" y="1600200"/>
            <a:ext cx="8229600" cy="5257800"/>
          </a:xfrm>
        </p:spPr>
        <p:txBody>
          <a:bodyPr/>
          <a:lstStyle/>
          <a:p>
            <a:pPr marL="650875" indent="-514350">
              <a:buFont typeface="Lucida Sans" pitchFamily="34" charset="0"/>
              <a:buAutoNum type="arabicPeriod"/>
            </a:pPr>
            <a:r>
              <a:rPr lang="en-IE" sz="3200"/>
              <a:t>What the word transgenic mean?</a:t>
            </a:r>
          </a:p>
          <a:p>
            <a:pPr marL="650875" indent="-514350">
              <a:buFont typeface="Lucida Sans" pitchFamily="34" charset="0"/>
              <a:buAutoNum type="arabicPeriod"/>
            </a:pPr>
            <a:endParaRPr lang="en-IE" sz="3200"/>
          </a:p>
          <a:p>
            <a:pPr marL="650875" indent="-514350">
              <a:buFont typeface="Lucida Sans" pitchFamily="34" charset="0"/>
              <a:buAutoNum type="arabicPeriod"/>
            </a:pPr>
            <a:r>
              <a:rPr lang="en-IE" sz="3200"/>
              <a:t>What is a transgenic organism?</a:t>
            </a:r>
          </a:p>
          <a:p>
            <a:pPr marL="650875" indent="-514350">
              <a:buFont typeface="Lucida Sans" pitchFamily="34" charset="0"/>
              <a:buAutoNum type="arabicPeriod"/>
            </a:pPr>
            <a:endParaRPr lang="en-IE" sz="3200"/>
          </a:p>
          <a:p>
            <a:pPr marL="650875" indent="-514350">
              <a:buFont typeface="Lucida Sans" pitchFamily="34" charset="0"/>
              <a:buAutoNum type="arabicPeriod"/>
            </a:pPr>
            <a:r>
              <a:rPr lang="en-IE" sz="3200"/>
              <a:t>Give examples of transgenic organisms</a:t>
            </a:r>
          </a:p>
          <a:p>
            <a:pPr marL="650875" indent="-514350">
              <a:buFont typeface="Lucida Sans" pitchFamily="34" charset="0"/>
              <a:buAutoNum type="arabicPeriod"/>
            </a:pPr>
            <a:endParaRPr lang="en-I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IE" dirty="0">
                <a:solidFill>
                  <a:schemeClr val="tx1"/>
                </a:solidFill>
              </a:rPr>
              <a:t>5 Stages involved in GE</a:t>
            </a:r>
            <a:endParaRPr lang="en-US" dirty="0">
              <a:solidFill>
                <a:schemeClr val="tx1"/>
              </a:solidFill>
            </a:endParaRPr>
          </a:p>
        </p:txBody>
      </p:sp>
      <p:sp>
        <p:nvSpPr>
          <p:cNvPr id="15363" name="Rectangle 3"/>
          <p:cNvSpPr>
            <a:spLocks noGrp="1" noChangeArrowheads="1"/>
          </p:cNvSpPr>
          <p:nvPr>
            <p:ph idx="1"/>
          </p:nvPr>
        </p:nvSpPr>
        <p:spPr>
          <a:xfrm>
            <a:off x="2339975" y="1773238"/>
            <a:ext cx="4475163" cy="4525962"/>
          </a:xfrm>
        </p:spPr>
        <p:txBody>
          <a:bodyPr/>
          <a:lstStyle/>
          <a:p>
            <a:pPr marL="650875" indent="-514350" eaLnBrk="1" hangingPunct="1">
              <a:lnSpc>
                <a:spcPct val="200000"/>
              </a:lnSpc>
              <a:spcBef>
                <a:spcPct val="0"/>
              </a:spcBef>
              <a:buFont typeface="Lucida Sans" pitchFamily="34" charset="0"/>
              <a:buAutoNum type="arabicPeriod"/>
            </a:pPr>
            <a:r>
              <a:rPr lang="en-IE"/>
              <a:t>Isolation</a:t>
            </a:r>
          </a:p>
          <a:p>
            <a:pPr marL="650875" indent="-514350" eaLnBrk="1" hangingPunct="1">
              <a:lnSpc>
                <a:spcPct val="200000"/>
              </a:lnSpc>
              <a:spcBef>
                <a:spcPct val="0"/>
              </a:spcBef>
              <a:buFont typeface="Lucida Sans" pitchFamily="34" charset="0"/>
              <a:buAutoNum type="arabicPeriod"/>
            </a:pPr>
            <a:r>
              <a:rPr lang="en-IE"/>
              <a:t>Cutting</a:t>
            </a:r>
          </a:p>
          <a:p>
            <a:pPr marL="650875" indent="-514350" eaLnBrk="1" hangingPunct="1">
              <a:lnSpc>
                <a:spcPct val="200000"/>
              </a:lnSpc>
              <a:spcBef>
                <a:spcPct val="0"/>
              </a:spcBef>
              <a:buFont typeface="Lucida Sans" pitchFamily="34" charset="0"/>
              <a:buAutoNum type="arabicPeriod"/>
            </a:pPr>
            <a:r>
              <a:rPr lang="en-IE"/>
              <a:t>Ligation and Insertion</a:t>
            </a:r>
          </a:p>
          <a:p>
            <a:pPr marL="650875" indent="-514350" eaLnBrk="1" hangingPunct="1">
              <a:lnSpc>
                <a:spcPct val="200000"/>
              </a:lnSpc>
              <a:spcBef>
                <a:spcPct val="0"/>
              </a:spcBef>
              <a:buFont typeface="Lucida Sans" pitchFamily="34" charset="0"/>
              <a:buAutoNum type="arabicPeriod"/>
            </a:pPr>
            <a:r>
              <a:rPr lang="en-IE"/>
              <a:t>Transformation</a:t>
            </a:r>
          </a:p>
          <a:p>
            <a:pPr marL="650875" indent="-514350" eaLnBrk="1" hangingPunct="1">
              <a:lnSpc>
                <a:spcPct val="200000"/>
              </a:lnSpc>
              <a:spcBef>
                <a:spcPct val="0"/>
              </a:spcBef>
              <a:buFont typeface="Lucida Sans" pitchFamily="34" charset="0"/>
              <a:buAutoNum type="arabicPeriod"/>
            </a:pPr>
            <a:r>
              <a:rPr lang="en-IE"/>
              <a:t>Expression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20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20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20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20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20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p:cNvGrpSpPr>
          <p:nvPr/>
        </p:nvGrpSpPr>
        <p:grpSpPr bwMode="auto">
          <a:xfrm>
            <a:off x="1476375" y="5627688"/>
            <a:ext cx="7993063" cy="1230312"/>
            <a:chOff x="476" y="845"/>
            <a:chExt cx="5035" cy="775"/>
          </a:xfrm>
        </p:grpSpPr>
        <p:sp>
          <p:nvSpPr>
            <p:cNvPr id="20498" name="Text Box 54"/>
            <p:cNvSpPr txBox="1">
              <a:spLocks noChangeArrowheads="1"/>
            </p:cNvSpPr>
            <p:nvPr/>
          </p:nvSpPr>
          <p:spPr bwMode="auto">
            <a:xfrm>
              <a:off x="4286" y="1389"/>
              <a:ext cx="1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Donor DNA</a:t>
              </a:r>
              <a:endParaRPr lang="en-US"/>
            </a:p>
          </p:txBody>
        </p:sp>
        <p:grpSp>
          <p:nvGrpSpPr>
            <p:cNvPr id="20499" name="Group 55"/>
            <p:cNvGrpSpPr>
              <a:grpSpLocks/>
            </p:cNvGrpSpPr>
            <p:nvPr/>
          </p:nvGrpSpPr>
          <p:grpSpPr bwMode="auto">
            <a:xfrm>
              <a:off x="476" y="845"/>
              <a:ext cx="4536" cy="499"/>
              <a:chOff x="340" y="845"/>
              <a:chExt cx="4536" cy="499"/>
            </a:xfrm>
          </p:grpSpPr>
          <p:grpSp>
            <p:nvGrpSpPr>
              <p:cNvPr id="20500" name="Group 56"/>
              <p:cNvGrpSpPr>
                <a:grpSpLocks/>
              </p:cNvGrpSpPr>
              <p:nvPr/>
            </p:nvGrpSpPr>
            <p:grpSpPr bwMode="auto">
              <a:xfrm>
                <a:off x="340" y="845"/>
                <a:ext cx="4355" cy="317"/>
                <a:chOff x="612" y="754"/>
                <a:chExt cx="4355" cy="317"/>
              </a:xfrm>
            </p:grpSpPr>
            <p:sp>
              <p:nvSpPr>
                <p:cNvPr id="20502" name="Rectangle 57"/>
                <p:cNvSpPr>
                  <a:spLocks noChangeArrowheads="1"/>
                </p:cNvSpPr>
                <p:nvPr/>
              </p:nvSpPr>
              <p:spPr bwMode="auto">
                <a:xfrm>
                  <a:off x="612" y="754"/>
                  <a:ext cx="4355" cy="317"/>
                </a:xfrm>
                <a:prstGeom prst="rect">
                  <a:avLst/>
                </a:prstGeom>
                <a:solidFill>
                  <a:schemeClr val="accent1"/>
                </a:solidFill>
                <a:ln w="57150">
                  <a:solidFill>
                    <a:srgbClr val="FF0000"/>
                  </a:solidFill>
                  <a:miter lim="800000"/>
                  <a:headEnd/>
                  <a:tailEnd/>
                </a:ln>
              </p:spPr>
              <p:txBody>
                <a:bodyPr wrap="none" anchor="ctr"/>
                <a:lstStyle/>
                <a:p>
                  <a:pPr algn="ctr"/>
                  <a:endParaRPr lang="en-US">
                    <a:solidFill>
                      <a:srgbClr val="FF0000"/>
                    </a:solidFill>
                  </a:endParaRPr>
                </a:p>
              </p:txBody>
            </p:sp>
            <p:sp>
              <p:nvSpPr>
                <p:cNvPr id="20503" name="Line 58"/>
                <p:cNvSpPr>
                  <a:spLocks noChangeShapeType="1"/>
                </p:cNvSpPr>
                <p:nvPr/>
              </p:nvSpPr>
              <p:spPr bwMode="auto">
                <a:xfrm>
                  <a:off x="1292" y="799"/>
                  <a:ext cx="0" cy="272"/>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0504" name="Line 59"/>
                <p:cNvSpPr>
                  <a:spLocks noChangeShapeType="1"/>
                </p:cNvSpPr>
                <p:nvPr/>
              </p:nvSpPr>
              <p:spPr bwMode="auto">
                <a:xfrm>
                  <a:off x="1927" y="799"/>
                  <a:ext cx="0" cy="272"/>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0505" name="Line 60"/>
                <p:cNvSpPr>
                  <a:spLocks noChangeShapeType="1"/>
                </p:cNvSpPr>
                <p:nvPr/>
              </p:nvSpPr>
              <p:spPr bwMode="auto">
                <a:xfrm>
                  <a:off x="2517" y="799"/>
                  <a:ext cx="0" cy="272"/>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0506" name="Line 61"/>
                <p:cNvSpPr>
                  <a:spLocks noChangeShapeType="1"/>
                </p:cNvSpPr>
                <p:nvPr/>
              </p:nvSpPr>
              <p:spPr bwMode="auto">
                <a:xfrm>
                  <a:off x="3107" y="799"/>
                  <a:ext cx="0" cy="272"/>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0507" name="Line 62"/>
                <p:cNvSpPr>
                  <a:spLocks noChangeShapeType="1"/>
                </p:cNvSpPr>
                <p:nvPr/>
              </p:nvSpPr>
              <p:spPr bwMode="auto">
                <a:xfrm>
                  <a:off x="3742" y="799"/>
                  <a:ext cx="0" cy="272"/>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IE"/>
                </a:p>
              </p:txBody>
            </p:sp>
            <p:sp>
              <p:nvSpPr>
                <p:cNvPr id="20508" name="Line 63"/>
                <p:cNvSpPr>
                  <a:spLocks noChangeShapeType="1"/>
                </p:cNvSpPr>
                <p:nvPr/>
              </p:nvSpPr>
              <p:spPr bwMode="auto">
                <a:xfrm>
                  <a:off x="4377" y="799"/>
                  <a:ext cx="0" cy="272"/>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IE"/>
                </a:p>
              </p:txBody>
            </p:sp>
          </p:grpSp>
          <p:sp>
            <p:nvSpPr>
              <p:cNvPr id="20501" name="Line 64"/>
              <p:cNvSpPr>
                <a:spLocks noChangeShapeType="1"/>
              </p:cNvSpPr>
              <p:nvPr/>
            </p:nvSpPr>
            <p:spPr bwMode="auto">
              <a:xfrm flipH="1" flipV="1">
                <a:off x="4649" y="1207"/>
                <a:ext cx="227" cy="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grpSp>
      </p:grpSp>
      <p:grpSp>
        <p:nvGrpSpPr>
          <p:cNvPr id="5" name="Group 19"/>
          <p:cNvGrpSpPr>
            <a:grpSpLocks/>
          </p:cNvGrpSpPr>
          <p:nvPr/>
        </p:nvGrpSpPr>
        <p:grpSpPr bwMode="auto">
          <a:xfrm>
            <a:off x="2062163" y="4619625"/>
            <a:ext cx="6788150" cy="998538"/>
            <a:chOff x="1292" y="2160"/>
            <a:chExt cx="4218" cy="404"/>
          </a:xfrm>
        </p:grpSpPr>
        <p:pic>
          <p:nvPicPr>
            <p:cNvPr id="20494" name="Picture 5" descr="auto0"/>
            <p:cNvPicPr>
              <a:picLocks noChangeAspect="1" noChangeArrowheads="1"/>
            </p:cNvPicPr>
            <p:nvPr/>
          </p:nvPicPr>
          <p:blipFill>
            <a:blip r:embed="rId3">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l="44411" t="25594" r="9410" b="66922"/>
            <a:stretch>
              <a:fillRect/>
            </a:stretch>
          </p:blipFill>
          <p:spPr bwMode="auto">
            <a:xfrm>
              <a:off x="1292" y="2160"/>
              <a:ext cx="308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95" name="Group 14"/>
            <p:cNvGrpSpPr>
              <a:grpSpLocks/>
            </p:cNvGrpSpPr>
            <p:nvPr/>
          </p:nvGrpSpPr>
          <p:grpSpPr bwMode="auto">
            <a:xfrm>
              <a:off x="3651" y="2160"/>
              <a:ext cx="1859" cy="149"/>
              <a:chOff x="3606" y="1979"/>
              <a:chExt cx="1859" cy="149"/>
            </a:xfrm>
          </p:grpSpPr>
          <p:sp>
            <p:nvSpPr>
              <p:cNvPr id="20496" name="Text Box 6"/>
              <p:cNvSpPr txBox="1">
                <a:spLocks noChangeArrowheads="1"/>
              </p:cNvSpPr>
              <p:nvPr/>
            </p:nvSpPr>
            <p:spPr bwMode="auto">
              <a:xfrm>
                <a:off x="4059" y="1979"/>
                <a:ext cx="1406"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Genetic probe</a:t>
                </a:r>
                <a:endParaRPr lang="en-US"/>
              </a:p>
            </p:txBody>
          </p:sp>
          <p:sp>
            <p:nvSpPr>
              <p:cNvPr id="20497" name="Line 13"/>
              <p:cNvSpPr>
                <a:spLocks noChangeShapeType="1"/>
              </p:cNvSpPr>
              <p:nvPr/>
            </p:nvSpPr>
            <p:spPr bwMode="auto">
              <a:xfrm flipH="1">
                <a:off x="3606" y="2069"/>
                <a:ext cx="36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grpSp>
      </p:grpSp>
      <p:sp>
        <p:nvSpPr>
          <p:cNvPr id="75805" name="Rectangle 29"/>
          <p:cNvSpPr>
            <a:spLocks noGrp="1" noChangeArrowheads="1"/>
          </p:cNvSpPr>
          <p:nvPr>
            <p:ph type="body" idx="1"/>
          </p:nvPr>
        </p:nvSpPr>
        <p:spPr>
          <a:xfrm>
            <a:off x="323850" y="1052513"/>
            <a:ext cx="8229600" cy="647700"/>
          </a:xfrm>
        </p:spPr>
        <p:txBody>
          <a:bodyPr>
            <a:normAutofit fontScale="92500"/>
          </a:bodyPr>
          <a:lstStyle/>
          <a:p>
            <a:pPr marL="609600" indent="-609600" eaLnBrk="1" fontAlgn="auto" hangingPunct="1">
              <a:lnSpc>
                <a:spcPct val="80000"/>
              </a:lnSpc>
              <a:spcAft>
                <a:spcPts val="0"/>
              </a:spcAft>
              <a:buClr>
                <a:schemeClr val="tx1">
                  <a:shade val="95000"/>
                </a:schemeClr>
              </a:buClr>
              <a:buFontTx/>
              <a:buNone/>
              <a:defRPr/>
            </a:pPr>
            <a:r>
              <a:rPr lang="en-GB" b="1"/>
              <a:t>(a) Isolation</a:t>
            </a:r>
            <a:r>
              <a:rPr lang="en-GB"/>
              <a:t> of a specific gene from donor e.g. human</a:t>
            </a:r>
          </a:p>
        </p:txBody>
      </p:sp>
      <p:sp>
        <p:nvSpPr>
          <p:cNvPr id="75806" name="Rectangle 30"/>
          <p:cNvSpPr>
            <a:spLocks noGrp="1" noChangeArrowheads="1"/>
          </p:cNvSpPr>
          <p:nvPr>
            <p:ph type="title"/>
          </p:nvPr>
        </p:nvSpPr>
        <p:spPr>
          <a:xfrm>
            <a:off x="442913" y="103188"/>
            <a:ext cx="8243887" cy="733425"/>
          </a:xfrm>
        </p:spPr>
        <p:txBody>
          <a:bodyPr/>
          <a:lstStyle/>
          <a:p>
            <a:pPr eaLnBrk="1" fontAlgn="auto" hangingPunct="1">
              <a:spcAft>
                <a:spcPts val="0"/>
              </a:spcAft>
              <a:defRPr/>
            </a:pPr>
            <a:r>
              <a:rPr lang="en-GB"/>
              <a:t>1. Isolation</a:t>
            </a:r>
            <a:endParaRPr lang="en-US"/>
          </a:p>
        </p:txBody>
      </p:sp>
      <p:sp>
        <p:nvSpPr>
          <p:cNvPr id="75807" name="Rectangle 31"/>
          <p:cNvSpPr>
            <a:spLocks noChangeArrowheads="1"/>
          </p:cNvSpPr>
          <p:nvPr/>
        </p:nvSpPr>
        <p:spPr bwMode="auto">
          <a:xfrm>
            <a:off x="539750" y="2060575"/>
            <a:ext cx="82296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80000"/>
              </a:lnSpc>
              <a:spcBef>
                <a:spcPct val="20000"/>
              </a:spcBef>
              <a:buFontTx/>
              <a:buChar char="•"/>
            </a:pPr>
            <a:r>
              <a:rPr lang="en-GB" sz="2400"/>
              <a:t>Cells broken open</a:t>
            </a:r>
          </a:p>
        </p:txBody>
      </p:sp>
      <p:sp>
        <p:nvSpPr>
          <p:cNvPr id="75808" name="Rectangle 32"/>
          <p:cNvSpPr>
            <a:spLocks noChangeArrowheads="1"/>
          </p:cNvSpPr>
          <p:nvPr/>
        </p:nvSpPr>
        <p:spPr bwMode="auto">
          <a:xfrm>
            <a:off x="539750" y="2708275"/>
            <a:ext cx="8229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80000"/>
              </a:lnSpc>
              <a:spcBef>
                <a:spcPct val="20000"/>
              </a:spcBef>
              <a:buFontTx/>
              <a:buChar char="•"/>
            </a:pPr>
            <a:r>
              <a:rPr lang="en-GB" sz="2400"/>
              <a:t>Genetic probe added</a:t>
            </a:r>
          </a:p>
        </p:txBody>
      </p:sp>
      <p:sp>
        <p:nvSpPr>
          <p:cNvPr id="75809" name="Rectangle 33"/>
          <p:cNvSpPr>
            <a:spLocks noChangeArrowheads="1"/>
          </p:cNvSpPr>
          <p:nvPr/>
        </p:nvSpPr>
        <p:spPr bwMode="auto">
          <a:xfrm>
            <a:off x="468313" y="3500438"/>
            <a:ext cx="822960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80000"/>
              </a:lnSpc>
              <a:spcBef>
                <a:spcPct val="20000"/>
              </a:spcBef>
              <a:buFontTx/>
              <a:buChar char="•"/>
            </a:pPr>
            <a:r>
              <a:rPr lang="en-GB" sz="2400"/>
              <a:t>Reveals position of the gene of interest</a:t>
            </a:r>
            <a:endParaRPr lang="en-US" sz="2400"/>
          </a:p>
        </p:txBody>
      </p:sp>
      <p:grpSp>
        <p:nvGrpSpPr>
          <p:cNvPr id="7" name="Group 70"/>
          <p:cNvGrpSpPr>
            <a:grpSpLocks/>
          </p:cNvGrpSpPr>
          <p:nvPr/>
        </p:nvGrpSpPr>
        <p:grpSpPr bwMode="auto">
          <a:xfrm>
            <a:off x="0" y="4999038"/>
            <a:ext cx="7005638" cy="1450975"/>
            <a:chOff x="340" y="3113"/>
            <a:chExt cx="4413" cy="914"/>
          </a:xfrm>
        </p:grpSpPr>
        <p:pic>
          <p:nvPicPr>
            <p:cNvPr id="20490" name="Picture 71" descr="auto0"/>
            <p:cNvPicPr>
              <a:picLocks noChangeAspect="1" noChangeArrowheads="1"/>
            </p:cNvPicPr>
            <p:nvPr/>
          </p:nvPicPr>
          <p:blipFill>
            <a:blip r:embed="rId3">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l="44411" t="42087" r="9410" b="51756"/>
            <a:stretch>
              <a:fillRect/>
            </a:stretch>
          </p:blipFill>
          <p:spPr bwMode="auto">
            <a:xfrm>
              <a:off x="1655" y="3294"/>
              <a:ext cx="3098"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91" name="Group 72"/>
            <p:cNvGrpSpPr>
              <a:grpSpLocks/>
            </p:cNvGrpSpPr>
            <p:nvPr/>
          </p:nvGrpSpPr>
          <p:grpSpPr bwMode="auto">
            <a:xfrm>
              <a:off x="340" y="3113"/>
              <a:ext cx="3855" cy="914"/>
              <a:chOff x="703" y="1434"/>
              <a:chExt cx="3855" cy="914"/>
            </a:xfrm>
          </p:grpSpPr>
          <p:sp>
            <p:nvSpPr>
              <p:cNvPr id="20492" name="Freeform 73"/>
              <p:cNvSpPr>
                <a:spLocks/>
              </p:cNvSpPr>
              <p:nvPr/>
            </p:nvSpPr>
            <p:spPr bwMode="auto">
              <a:xfrm>
                <a:off x="1338" y="1434"/>
                <a:ext cx="3220" cy="914"/>
              </a:xfrm>
              <a:custGeom>
                <a:avLst/>
                <a:gdLst>
                  <a:gd name="T0" fmla="*/ 308 w 3901"/>
                  <a:gd name="T1" fmla="*/ 136 h 907"/>
                  <a:gd name="T2" fmla="*/ 308 w 3901"/>
                  <a:gd name="T3" fmla="*/ 852 h 907"/>
                  <a:gd name="T4" fmla="*/ 911 w 3901"/>
                  <a:gd name="T5" fmla="*/ 760 h 907"/>
                  <a:gd name="T6" fmla="*/ 888 w 3901"/>
                  <a:gd name="T7" fmla="*/ 38 h 907"/>
                  <a:gd name="T8" fmla="*/ 130 w 3901"/>
                  <a:gd name="T9" fmla="*/ 520 h 907"/>
                  <a:gd name="T10" fmla="*/ 106 w 3901"/>
                  <a:gd name="T11" fmla="*/ 520 h 907"/>
                  <a:gd name="T12" fmla="*/ 0 60000 65536"/>
                  <a:gd name="T13" fmla="*/ 0 60000 65536"/>
                  <a:gd name="T14" fmla="*/ 0 60000 65536"/>
                  <a:gd name="T15" fmla="*/ 0 60000 65536"/>
                  <a:gd name="T16" fmla="*/ 0 60000 65536"/>
                  <a:gd name="T17" fmla="*/ 0 60000 65536"/>
                  <a:gd name="T18" fmla="*/ 0 w 3901"/>
                  <a:gd name="T19" fmla="*/ 0 h 907"/>
                  <a:gd name="T20" fmla="*/ 3901 w 3901"/>
                  <a:gd name="T21" fmla="*/ 907 h 907"/>
                </a:gdLst>
                <a:ahLst/>
                <a:cxnLst>
                  <a:cxn ang="T12">
                    <a:pos x="T0" y="T1"/>
                  </a:cxn>
                  <a:cxn ang="T13">
                    <a:pos x="T2" y="T3"/>
                  </a:cxn>
                  <a:cxn ang="T14">
                    <a:pos x="T4" y="T5"/>
                  </a:cxn>
                  <a:cxn ang="T15">
                    <a:pos x="T6" y="T7"/>
                  </a:cxn>
                  <a:cxn ang="T16">
                    <a:pos x="T8" y="T9"/>
                  </a:cxn>
                  <a:cxn ang="T17">
                    <a:pos x="T10" y="T11"/>
                  </a:cxn>
                </a:cxnLst>
                <a:rect l="T18" t="T19" r="T20" b="T21"/>
                <a:pathLst>
                  <a:path w="3901" h="907">
                    <a:moveTo>
                      <a:pt x="1179" y="129"/>
                    </a:moveTo>
                    <a:cubicBezTo>
                      <a:pt x="986" y="420"/>
                      <a:pt x="794" y="711"/>
                      <a:pt x="1179" y="809"/>
                    </a:cubicBezTo>
                    <a:cubicBezTo>
                      <a:pt x="1564" y="907"/>
                      <a:pt x="3122" y="846"/>
                      <a:pt x="3492" y="718"/>
                    </a:cubicBezTo>
                    <a:cubicBezTo>
                      <a:pt x="3862" y="590"/>
                      <a:pt x="3901" y="76"/>
                      <a:pt x="3402" y="38"/>
                    </a:cubicBezTo>
                    <a:cubicBezTo>
                      <a:pt x="2903" y="0"/>
                      <a:pt x="998" y="416"/>
                      <a:pt x="499" y="492"/>
                    </a:cubicBezTo>
                    <a:cubicBezTo>
                      <a:pt x="0" y="568"/>
                      <a:pt x="204" y="530"/>
                      <a:pt x="408" y="492"/>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3" name="Text Box 74"/>
              <p:cNvSpPr txBox="1">
                <a:spLocks noChangeArrowheads="1"/>
              </p:cNvSpPr>
              <p:nvPr/>
            </p:nvSpPr>
            <p:spPr bwMode="auto">
              <a:xfrm>
                <a:off x="703" y="1706"/>
                <a:ext cx="77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600"/>
                  <a:t>Position of gene of interest</a:t>
                </a:r>
                <a:endParaRPr lang="en-US" sz="1600"/>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80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80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80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6"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580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05" grpId="0" build="p"/>
      <p:bldP spid="75807" grpId="0"/>
      <p:bldP spid="75808" grpId="0"/>
      <p:bldP spid="758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50825" y="0"/>
            <a:ext cx="8243888" cy="949325"/>
          </a:xfrm>
        </p:spPr>
        <p:txBody>
          <a:bodyPr/>
          <a:lstStyle/>
          <a:p>
            <a:pPr eaLnBrk="1" fontAlgn="auto" hangingPunct="1">
              <a:spcAft>
                <a:spcPts val="0"/>
              </a:spcAft>
              <a:defRPr/>
            </a:pPr>
            <a:r>
              <a:rPr lang="en-GB" dirty="0"/>
              <a:t>1.  Isolation</a:t>
            </a:r>
            <a:endParaRPr lang="en-US" dirty="0"/>
          </a:p>
        </p:txBody>
      </p:sp>
      <p:grpSp>
        <p:nvGrpSpPr>
          <p:cNvPr id="2" name="Group 19"/>
          <p:cNvGrpSpPr>
            <a:grpSpLocks/>
          </p:cNvGrpSpPr>
          <p:nvPr/>
        </p:nvGrpSpPr>
        <p:grpSpPr bwMode="auto">
          <a:xfrm>
            <a:off x="468313" y="1700213"/>
            <a:ext cx="6335712" cy="4627562"/>
            <a:chOff x="295" y="1071"/>
            <a:chExt cx="3991" cy="2915"/>
          </a:xfrm>
        </p:grpSpPr>
        <p:pic>
          <p:nvPicPr>
            <p:cNvPr id="21519" name="Picture 11" descr="Plasm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 y="1434"/>
              <a:ext cx="2880" cy="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0" name="AutoShape 12"/>
            <p:cNvSpPr>
              <a:spLocks noChangeArrowheads="1"/>
            </p:cNvSpPr>
            <p:nvPr/>
          </p:nvSpPr>
          <p:spPr bwMode="auto">
            <a:xfrm>
              <a:off x="2699" y="2341"/>
              <a:ext cx="1134" cy="182"/>
            </a:xfrm>
            <a:prstGeom prst="notchedRightArrow">
              <a:avLst>
                <a:gd name="adj1" fmla="val 50000"/>
                <a:gd name="adj2" fmla="val 155769"/>
              </a:avLst>
            </a:prstGeom>
            <a:gradFill rotWithShape="1">
              <a:gsLst>
                <a:gs pos="0">
                  <a:srgbClr val="008000"/>
                </a:gs>
                <a:gs pos="100000">
                  <a:srgbClr val="003B00"/>
                </a:gs>
              </a:gsLst>
              <a:lin ang="5400000" scaled="1"/>
            </a:gradFill>
            <a:ln w="9525">
              <a:solidFill>
                <a:schemeClr val="tx1"/>
              </a:solidFill>
              <a:miter lim="800000"/>
              <a:headEnd/>
              <a:tailEnd/>
            </a:ln>
          </p:spPr>
          <p:txBody>
            <a:bodyPr wrap="none" anchor="ctr"/>
            <a:lstStyle/>
            <a:p>
              <a:endParaRPr lang="en-US"/>
            </a:p>
          </p:txBody>
        </p:sp>
        <p:sp>
          <p:nvSpPr>
            <p:cNvPr id="21521" name="Line 14"/>
            <p:cNvSpPr>
              <a:spLocks noChangeShapeType="1"/>
            </p:cNvSpPr>
            <p:nvPr/>
          </p:nvSpPr>
          <p:spPr bwMode="auto">
            <a:xfrm flipV="1">
              <a:off x="2336" y="1207"/>
              <a:ext cx="544" cy="3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1522" name="Text Box 15"/>
            <p:cNvSpPr txBox="1">
              <a:spLocks noChangeArrowheads="1"/>
            </p:cNvSpPr>
            <p:nvPr/>
          </p:nvSpPr>
          <p:spPr bwMode="auto">
            <a:xfrm>
              <a:off x="2835" y="1071"/>
              <a:ext cx="145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Bacterial cell</a:t>
              </a:r>
              <a:endParaRPr lang="en-US"/>
            </a:p>
          </p:txBody>
        </p:sp>
      </p:grpSp>
      <p:grpSp>
        <p:nvGrpSpPr>
          <p:cNvPr id="3" name="Group 18"/>
          <p:cNvGrpSpPr>
            <a:grpSpLocks/>
          </p:cNvGrpSpPr>
          <p:nvPr/>
        </p:nvGrpSpPr>
        <p:grpSpPr bwMode="auto">
          <a:xfrm>
            <a:off x="6011863" y="2781300"/>
            <a:ext cx="2952750" cy="2181225"/>
            <a:chOff x="3515" y="1570"/>
            <a:chExt cx="1860" cy="1374"/>
          </a:xfrm>
        </p:grpSpPr>
        <p:grpSp>
          <p:nvGrpSpPr>
            <p:cNvPr id="21511" name="Group 4"/>
            <p:cNvGrpSpPr>
              <a:grpSpLocks/>
            </p:cNvGrpSpPr>
            <p:nvPr/>
          </p:nvGrpSpPr>
          <p:grpSpPr bwMode="auto">
            <a:xfrm>
              <a:off x="3515" y="1570"/>
              <a:ext cx="1860" cy="1374"/>
              <a:chOff x="3900" y="1706"/>
              <a:chExt cx="1860" cy="1374"/>
            </a:xfrm>
          </p:grpSpPr>
          <p:grpSp>
            <p:nvGrpSpPr>
              <p:cNvPr id="21513" name="Group 5"/>
              <p:cNvGrpSpPr>
                <a:grpSpLocks/>
              </p:cNvGrpSpPr>
              <p:nvPr/>
            </p:nvGrpSpPr>
            <p:grpSpPr bwMode="auto">
              <a:xfrm rot="10800000">
                <a:off x="3900" y="1706"/>
                <a:ext cx="1860" cy="1374"/>
                <a:chOff x="1837" y="2568"/>
                <a:chExt cx="1860" cy="1374"/>
              </a:xfrm>
            </p:grpSpPr>
            <p:pic>
              <p:nvPicPr>
                <p:cNvPr id="21516" name="Picture 6" descr="G"/>
                <p:cNvPicPr>
                  <a:picLocks noChangeAspect="1" noChangeArrowheads="1"/>
                </p:cNvPicPr>
                <p:nvPr/>
              </p:nvPicPr>
              <p:blipFill>
                <a:blip r:embed="rId4">
                  <a:extLst>
                    <a:ext uri="{28A0092B-C50C-407E-A947-70E740481C1C}">
                      <a14:useLocalDpi xmlns:a14="http://schemas.microsoft.com/office/drawing/2010/main" val="0"/>
                    </a:ext>
                  </a:extLst>
                </a:blip>
                <a:srcRect r="72163" b="68718"/>
                <a:stretch>
                  <a:fillRect/>
                </a:stretch>
              </p:blipFill>
              <p:spPr bwMode="auto">
                <a:xfrm>
                  <a:off x="1837" y="2568"/>
                  <a:ext cx="1860" cy="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7" name="Rectangle 7"/>
                <p:cNvSpPr>
                  <a:spLocks noChangeArrowheads="1"/>
                </p:cNvSpPr>
                <p:nvPr/>
              </p:nvSpPr>
              <p:spPr bwMode="auto">
                <a:xfrm rot="-1453079">
                  <a:off x="3144" y="3019"/>
                  <a:ext cx="150" cy="62"/>
                </a:xfrm>
                <a:prstGeom prst="rect">
                  <a:avLst/>
                </a:prstGeom>
                <a:solidFill>
                  <a:srgbClr val="3C11B7"/>
                </a:solidFill>
                <a:ln w="9525">
                  <a:solidFill>
                    <a:schemeClr val="tx1"/>
                  </a:solidFill>
                  <a:miter lim="800000"/>
                  <a:headEnd/>
                  <a:tailEnd/>
                </a:ln>
              </p:spPr>
              <p:txBody>
                <a:bodyPr wrap="none" anchor="ctr"/>
                <a:lstStyle/>
                <a:p>
                  <a:endParaRPr lang="en-US"/>
                </a:p>
              </p:txBody>
            </p:sp>
            <p:sp>
              <p:nvSpPr>
                <p:cNvPr id="21518" name="Rectangle 8"/>
                <p:cNvSpPr>
                  <a:spLocks noChangeArrowheads="1"/>
                </p:cNvSpPr>
                <p:nvPr/>
              </p:nvSpPr>
              <p:spPr bwMode="auto">
                <a:xfrm rot="-1453079">
                  <a:off x="3078" y="3529"/>
                  <a:ext cx="91" cy="136"/>
                </a:xfrm>
                <a:prstGeom prst="rect">
                  <a:avLst/>
                </a:prstGeom>
                <a:solidFill>
                  <a:srgbClr val="3C11B7"/>
                </a:solidFill>
                <a:ln w="9525">
                  <a:solidFill>
                    <a:schemeClr val="tx1"/>
                  </a:solidFill>
                  <a:miter lim="800000"/>
                  <a:headEnd/>
                  <a:tailEnd/>
                </a:ln>
              </p:spPr>
              <p:txBody>
                <a:bodyPr wrap="none" anchor="ctr"/>
                <a:lstStyle/>
                <a:p>
                  <a:endParaRPr lang="en-US"/>
                </a:p>
              </p:txBody>
            </p:sp>
          </p:grpSp>
          <p:sp>
            <p:nvSpPr>
              <p:cNvPr id="21514" name="Oval 9"/>
              <p:cNvSpPr>
                <a:spLocks noChangeArrowheads="1"/>
              </p:cNvSpPr>
              <p:nvPr/>
            </p:nvSpPr>
            <p:spPr bwMode="auto">
              <a:xfrm>
                <a:off x="4694" y="2523"/>
                <a:ext cx="499" cy="27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515" name="Oval 10"/>
              <p:cNvSpPr>
                <a:spLocks noChangeArrowheads="1"/>
              </p:cNvSpPr>
              <p:nvPr/>
            </p:nvSpPr>
            <p:spPr bwMode="auto">
              <a:xfrm>
                <a:off x="4422" y="2024"/>
                <a:ext cx="998" cy="6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1512" name="Text Box 16"/>
            <p:cNvSpPr txBox="1">
              <a:spLocks noChangeArrowheads="1"/>
            </p:cNvSpPr>
            <p:nvPr/>
          </p:nvSpPr>
          <p:spPr bwMode="auto">
            <a:xfrm>
              <a:off x="4150" y="2069"/>
              <a:ext cx="8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a:t>Plasmid</a:t>
              </a:r>
              <a:endParaRPr lang="en-US" b="1"/>
            </a:p>
          </p:txBody>
        </p:sp>
      </p:grpSp>
      <p:sp>
        <p:nvSpPr>
          <p:cNvPr id="79889" name="Text Box 17"/>
          <p:cNvSpPr txBox="1">
            <a:spLocks noChangeArrowheads="1"/>
          </p:cNvSpPr>
          <p:nvPr/>
        </p:nvSpPr>
        <p:spPr bwMode="auto">
          <a:xfrm>
            <a:off x="250825" y="981075"/>
            <a:ext cx="84248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800"/>
              <a:t>(b) </a:t>
            </a:r>
            <a:r>
              <a:rPr lang="en-GB" sz="2800" b="1"/>
              <a:t>Isolation</a:t>
            </a:r>
            <a:r>
              <a:rPr lang="en-GB" sz="2800"/>
              <a:t> of plasmid from a bacterial cell</a:t>
            </a:r>
            <a:endParaRPr lang="en-US" sz="2800"/>
          </a:p>
        </p:txBody>
      </p:sp>
      <p:sp>
        <p:nvSpPr>
          <p:cNvPr id="21510" name="Text Box 20"/>
          <p:cNvSpPr txBox="1">
            <a:spLocks noChangeArrowheads="1"/>
          </p:cNvSpPr>
          <p:nvPr/>
        </p:nvSpPr>
        <p:spPr bwMode="auto">
          <a:xfrm>
            <a:off x="4067175" y="6491288"/>
            <a:ext cx="3168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000"/>
              <a:t>www.sci.sdsu.edu</a:t>
            </a:r>
            <a:endParaRPr lang="en-US" sz="1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8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98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 calcmode="lin" valueType="num">
                                      <p:cBhvr>
                                        <p:cTn id="21" dur="1000" fill="hold"/>
                                        <p:tgtEl>
                                          <p:spTgt spid="3"/>
                                        </p:tgtEl>
                                        <p:attrNameLst>
                                          <p:attrName>style.rotation</p:attrName>
                                        </p:attrNameLst>
                                      </p:cBhvr>
                                      <p:tavLst>
                                        <p:tav tm="0">
                                          <p:val>
                                            <p:fltVal val="90"/>
                                          </p:val>
                                        </p:tav>
                                        <p:tav tm="100000">
                                          <p:val>
                                            <p:fltVal val="0"/>
                                          </p:val>
                                        </p:tav>
                                      </p:tavLst>
                                    </p:anim>
                                    <p:animEffect transition="in" filter="fade">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9" grpId="0"/>
      <p:bldP spid="79889"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fontAlgn="auto" hangingPunct="1">
              <a:spcAft>
                <a:spcPts val="0"/>
              </a:spcAft>
              <a:defRPr/>
            </a:pPr>
            <a:r>
              <a:rPr lang="en-GB" dirty="0"/>
              <a:t>2. Cutting</a:t>
            </a:r>
            <a:endParaRPr lang="en-US" dirty="0"/>
          </a:p>
        </p:txBody>
      </p:sp>
      <p:sp>
        <p:nvSpPr>
          <p:cNvPr id="90115" name="Rectangle 3"/>
          <p:cNvSpPr>
            <a:spLocks noGrp="1" noChangeArrowheads="1"/>
          </p:cNvSpPr>
          <p:nvPr>
            <p:ph type="body" idx="1"/>
          </p:nvPr>
        </p:nvSpPr>
        <p:spPr>
          <a:xfrm>
            <a:off x="457200" y="1600200"/>
            <a:ext cx="8229600" cy="1108075"/>
          </a:xfrm>
        </p:spPr>
        <p:txBody>
          <a:bodyPr/>
          <a:lstStyle/>
          <a:p>
            <a:pPr eaLnBrk="1" hangingPunct="1">
              <a:lnSpc>
                <a:spcPct val="90000"/>
              </a:lnSpc>
            </a:pPr>
            <a:r>
              <a:rPr lang="en-GB" sz="2400"/>
              <a:t>Restriction enzymes act as molecular scissors and cut  DNA at specific sites called restriction sites </a:t>
            </a:r>
            <a:endParaRPr lang="en-US" sz="2400"/>
          </a:p>
        </p:txBody>
      </p:sp>
      <p:grpSp>
        <p:nvGrpSpPr>
          <p:cNvPr id="2" name="Group 17"/>
          <p:cNvGrpSpPr>
            <a:grpSpLocks/>
          </p:cNvGrpSpPr>
          <p:nvPr/>
        </p:nvGrpSpPr>
        <p:grpSpPr bwMode="auto">
          <a:xfrm>
            <a:off x="1763713" y="2708275"/>
            <a:ext cx="6048375" cy="3573463"/>
            <a:chOff x="1111" y="1706"/>
            <a:chExt cx="3810" cy="2251"/>
          </a:xfrm>
        </p:grpSpPr>
        <p:pic>
          <p:nvPicPr>
            <p:cNvPr id="22534" name="Picture 4" descr="restriction enzym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706"/>
              <a:ext cx="1154" cy="2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Text Box 5"/>
            <p:cNvSpPr txBox="1">
              <a:spLocks noChangeArrowheads="1"/>
            </p:cNvSpPr>
            <p:nvPr/>
          </p:nvSpPr>
          <p:spPr bwMode="auto">
            <a:xfrm>
              <a:off x="3288" y="2614"/>
              <a:ext cx="163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Restriction site</a:t>
              </a:r>
              <a:endParaRPr lang="en-US"/>
            </a:p>
          </p:txBody>
        </p:sp>
        <p:sp>
          <p:nvSpPr>
            <p:cNvPr id="22536" name="Line 6"/>
            <p:cNvSpPr>
              <a:spLocks noChangeShapeType="1"/>
            </p:cNvSpPr>
            <p:nvPr/>
          </p:nvSpPr>
          <p:spPr bwMode="auto">
            <a:xfrm flipH="1">
              <a:off x="2835" y="2659"/>
              <a:ext cx="453"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2537" name="Line 8"/>
            <p:cNvSpPr>
              <a:spLocks noChangeShapeType="1"/>
            </p:cNvSpPr>
            <p:nvPr/>
          </p:nvSpPr>
          <p:spPr bwMode="auto">
            <a:xfrm>
              <a:off x="1973" y="2931"/>
              <a:ext cx="453" cy="4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2538" name="Text Box 9"/>
            <p:cNvSpPr txBox="1">
              <a:spLocks noChangeArrowheads="1"/>
            </p:cNvSpPr>
            <p:nvPr/>
          </p:nvSpPr>
          <p:spPr bwMode="auto">
            <a:xfrm>
              <a:off x="1111" y="2886"/>
              <a:ext cx="95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Restriction site</a:t>
              </a:r>
              <a:endParaRPr lang="en-US"/>
            </a:p>
          </p:txBody>
        </p:sp>
        <p:sp>
          <p:nvSpPr>
            <p:cNvPr id="22539" name="Text Box 10"/>
            <p:cNvSpPr txBox="1">
              <a:spLocks noChangeArrowheads="1"/>
            </p:cNvSpPr>
            <p:nvPr/>
          </p:nvSpPr>
          <p:spPr bwMode="auto">
            <a:xfrm>
              <a:off x="3334" y="3158"/>
              <a:ext cx="127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22540" name="Text Box 12"/>
            <p:cNvSpPr txBox="1">
              <a:spLocks noChangeArrowheads="1"/>
            </p:cNvSpPr>
            <p:nvPr/>
          </p:nvSpPr>
          <p:spPr bwMode="auto">
            <a:xfrm>
              <a:off x="3379" y="3067"/>
              <a:ext cx="113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Restriction ezymes</a:t>
              </a:r>
              <a:endParaRPr lang="en-US"/>
            </a:p>
          </p:txBody>
        </p:sp>
        <p:sp>
          <p:nvSpPr>
            <p:cNvPr id="22541" name="Line 14"/>
            <p:cNvSpPr>
              <a:spLocks noChangeShapeType="1"/>
            </p:cNvSpPr>
            <p:nvPr/>
          </p:nvSpPr>
          <p:spPr bwMode="auto">
            <a:xfrm flipH="1" flipV="1">
              <a:off x="3016" y="3067"/>
              <a:ext cx="363"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2542" name="Line 15"/>
            <p:cNvSpPr>
              <a:spLocks noChangeShapeType="1"/>
            </p:cNvSpPr>
            <p:nvPr/>
          </p:nvSpPr>
          <p:spPr bwMode="auto">
            <a:xfrm flipH="1" flipV="1">
              <a:off x="2608" y="3249"/>
              <a:ext cx="771"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grpSp>
      <p:sp>
        <p:nvSpPr>
          <p:cNvPr id="22533" name="Text Box 18"/>
          <p:cNvSpPr txBox="1">
            <a:spLocks noChangeArrowheads="1"/>
          </p:cNvSpPr>
          <p:nvPr/>
        </p:nvSpPr>
        <p:spPr bwMode="auto">
          <a:xfrm>
            <a:off x="3563938" y="6453188"/>
            <a:ext cx="18351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800"/>
              <a:t>Clipartguide.com</a:t>
            </a:r>
            <a:endParaRPr lang="en-US" sz="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9" presetClass="entr" presetSubtype="1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0" fill="hold"/>
                                        <p:tgtEl>
                                          <p:spTgt spid="2"/>
                                        </p:tgtEl>
                                        <p:attrNameLst>
                                          <p:attrName>ppt_w</p:attrName>
                                        </p:attrNameLst>
                                      </p:cBhvr>
                                      <p:tavLst>
                                        <p:tav tm="0" fmla="#ppt_w*sin(2.5*pi*$)">
                                          <p:val>
                                            <p:fltVal val="0"/>
                                          </p:val>
                                        </p:tav>
                                        <p:tav tm="100000">
                                          <p:val>
                                            <p:fltVal val="1"/>
                                          </p:val>
                                        </p:tav>
                                      </p:tavLst>
                                    </p:anim>
                                    <p:anim calcmode="lin" valueType="num">
                                      <p:cBhvr>
                                        <p:cTn id="12"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p:txBody>
          <a:bodyPr/>
          <a:lstStyle/>
          <a:p>
            <a:pPr>
              <a:defRPr/>
            </a:pPr>
            <a:fld id="{6687E149-3993-4812-A5AA-6C28798A6D0E}" type="slidenum">
              <a:rPr lang="en-US"/>
              <a:pPr>
                <a:defRPr/>
              </a:pPr>
              <a:t>18</a:t>
            </a:fld>
            <a:endParaRPr lang="en-US"/>
          </a:p>
        </p:txBody>
      </p:sp>
      <p:sp>
        <p:nvSpPr>
          <p:cNvPr id="10243" name="Rectangle 2"/>
          <p:cNvSpPr>
            <a:spLocks noGrp="1" noChangeArrowheads="1"/>
          </p:cNvSpPr>
          <p:nvPr>
            <p:ph type="title"/>
          </p:nvPr>
        </p:nvSpPr>
        <p:spPr>
          <a:xfrm>
            <a:off x="457200" y="274638"/>
            <a:ext cx="8229600" cy="449262"/>
          </a:xfrm>
        </p:spPr>
        <p:txBody>
          <a:bodyPr>
            <a:normAutofit fontScale="90000"/>
          </a:bodyPr>
          <a:lstStyle/>
          <a:p>
            <a:pPr eaLnBrk="1" hangingPunct="1">
              <a:defRPr/>
            </a:pPr>
            <a:r>
              <a:rPr lang="en-GB" sz="4000" dirty="0">
                <a:solidFill>
                  <a:srgbClr val="FFCC66"/>
                </a:solidFill>
              </a:rPr>
              <a:t>2. Cutting</a:t>
            </a:r>
            <a:endParaRPr lang="en-US" sz="4000" dirty="0">
              <a:solidFill>
                <a:srgbClr val="FFCC66"/>
              </a:solidFill>
            </a:endParaRPr>
          </a:p>
        </p:txBody>
      </p:sp>
      <p:sp>
        <p:nvSpPr>
          <p:cNvPr id="23556" name="Oval 4"/>
          <p:cNvSpPr>
            <a:spLocks noChangeArrowheads="1"/>
          </p:cNvSpPr>
          <p:nvPr/>
        </p:nvSpPr>
        <p:spPr bwMode="auto">
          <a:xfrm>
            <a:off x="5291138" y="3644900"/>
            <a:ext cx="792162" cy="360363"/>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23557" name="Group 37"/>
          <p:cNvGrpSpPr>
            <a:grpSpLocks/>
          </p:cNvGrpSpPr>
          <p:nvPr/>
        </p:nvGrpSpPr>
        <p:grpSpPr bwMode="auto">
          <a:xfrm>
            <a:off x="5938838" y="3573463"/>
            <a:ext cx="2952750" cy="2181225"/>
            <a:chOff x="3741" y="2296"/>
            <a:chExt cx="1860" cy="1374"/>
          </a:xfrm>
        </p:grpSpPr>
        <p:grpSp>
          <p:nvGrpSpPr>
            <p:cNvPr id="23580" name="Group 36"/>
            <p:cNvGrpSpPr>
              <a:grpSpLocks/>
            </p:cNvGrpSpPr>
            <p:nvPr/>
          </p:nvGrpSpPr>
          <p:grpSpPr bwMode="auto">
            <a:xfrm>
              <a:off x="3741" y="2296"/>
              <a:ext cx="1860" cy="1374"/>
              <a:chOff x="3741" y="2296"/>
              <a:chExt cx="1860" cy="1374"/>
            </a:xfrm>
          </p:grpSpPr>
          <p:pic>
            <p:nvPicPr>
              <p:cNvPr id="23583" name="Picture 7" descr="G"/>
              <p:cNvPicPr>
                <a:picLocks noChangeAspect="1" noChangeArrowheads="1"/>
              </p:cNvPicPr>
              <p:nvPr/>
            </p:nvPicPr>
            <p:blipFill>
              <a:blip r:embed="rId3">
                <a:extLst>
                  <a:ext uri="{28A0092B-C50C-407E-A947-70E740481C1C}">
                    <a14:useLocalDpi xmlns:a14="http://schemas.microsoft.com/office/drawing/2010/main" val="0"/>
                  </a:ext>
                </a:extLst>
              </a:blip>
              <a:srcRect r="72163" b="68718"/>
              <a:stretch>
                <a:fillRect/>
              </a:stretch>
            </p:blipFill>
            <p:spPr bwMode="auto">
              <a:xfrm rot="10800000">
                <a:off x="3741" y="2296"/>
                <a:ext cx="1860" cy="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84" name="Rectangle 9"/>
              <p:cNvSpPr>
                <a:spLocks noChangeArrowheads="1"/>
              </p:cNvSpPr>
              <p:nvPr/>
            </p:nvSpPr>
            <p:spPr bwMode="auto">
              <a:xfrm rot="9346921">
                <a:off x="4268" y="2573"/>
                <a:ext cx="91" cy="136"/>
              </a:xfrm>
              <a:prstGeom prst="rect">
                <a:avLst/>
              </a:prstGeom>
              <a:solidFill>
                <a:srgbClr val="3C11B7"/>
              </a:solidFill>
              <a:ln w="9525">
                <a:solidFill>
                  <a:schemeClr val="tx1"/>
                </a:solidFill>
                <a:miter lim="800000"/>
                <a:headEnd/>
                <a:tailEnd/>
              </a:ln>
            </p:spPr>
            <p:txBody>
              <a:bodyPr wrap="none" anchor="ctr"/>
              <a:lstStyle/>
              <a:p>
                <a:endParaRPr lang="en-US"/>
              </a:p>
            </p:txBody>
          </p:sp>
        </p:grpSp>
        <p:sp>
          <p:nvSpPr>
            <p:cNvPr id="23581" name="Oval 10"/>
            <p:cNvSpPr>
              <a:spLocks noChangeArrowheads="1"/>
            </p:cNvSpPr>
            <p:nvPr/>
          </p:nvSpPr>
          <p:spPr bwMode="auto">
            <a:xfrm>
              <a:off x="4535" y="3113"/>
              <a:ext cx="499" cy="27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582" name="Oval 11"/>
            <p:cNvSpPr>
              <a:spLocks noChangeArrowheads="1"/>
            </p:cNvSpPr>
            <p:nvPr/>
          </p:nvSpPr>
          <p:spPr bwMode="auto">
            <a:xfrm>
              <a:off x="4263" y="2614"/>
              <a:ext cx="998" cy="6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3558" name="Line 13"/>
          <p:cNvSpPr>
            <a:spLocks noChangeShapeType="1"/>
          </p:cNvSpPr>
          <p:nvPr/>
        </p:nvSpPr>
        <p:spPr bwMode="auto">
          <a:xfrm flipV="1">
            <a:off x="5508625" y="4076700"/>
            <a:ext cx="1222375"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3559" name="Text Box 15"/>
          <p:cNvSpPr txBox="1">
            <a:spLocks noChangeArrowheads="1"/>
          </p:cNvSpPr>
          <p:nvPr/>
        </p:nvSpPr>
        <p:spPr bwMode="auto">
          <a:xfrm>
            <a:off x="7162800" y="5805488"/>
            <a:ext cx="1944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Verdana" pitchFamily="34" charset="0"/>
              <a:cs typeface="Arial" charset="0"/>
            </a:endParaRPr>
          </a:p>
        </p:txBody>
      </p:sp>
      <p:sp>
        <p:nvSpPr>
          <p:cNvPr id="23560" name="Text Box 16"/>
          <p:cNvSpPr txBox="1">
            <a:spLocks noChangeArrowheads="1"/>
          </p:cNvSpPr>
          <p:nvPr/>
        </p:nvSpPr>
        <p:spPr bwMode="auto">
          <a:xfrm>
            <a:off x="7523163" y="5734050"/>
            <a:ext cx="187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atin typeface="Verdana" pitchFamily="34" charset="0"/>
                <a:cs typeface="Arial" charset="0"/>
              </a:rPr>
              <a:t>Plasmid</a:t>
            </a:r>
            <a:endParaRPr lang="en-US">
              <a:latin typeface="Verdana" pitchFamily="34" charset="0"/>
              <a:cs typeface="Arial" charset="0"/>
            </a:endParaRPr>
          </a:p>
        </p:txBody>
      </p:sp>
      <p:grpSp>
        <p:nvGrpSpPr>
          <p:cNvPr id="23561" name="Group 17"/>
          <p:cNvGrpSpPr>
            <a:grpSpLocks/>
          </p:cNvGrpSpPr>
          <p:nvPr/>
        </p:nvGrpSpPr>
        <p:grpSpPr bwMode="auto">
          <a:xfrm>
            <a:off x="428625" y="928688"/>
            <a:ext cx="7850188" cy="2449512"/>
            <a:chOff x="385" y="572"/>
            <a:chExt cx="4945" cy="1543"/>
          </a:xfrm>
        </p:grpSpPr>
        <p:pic>
          <p:nvPicPr>
            <p:cNvPr id="23570" name="Picture 18" descr="G"/>
            <p:cNvPicPr>
              <a:picLocks noChangeAspect="1" noChangeArrowheads="1"/>
            </p:cNvPicPr>
            <p:nvPr/>
          </p:nvPicPr>
          <p:blipFill>
            <a:blip r:embed="rId3">
              <a:extLst>
                <a:ext uri="{28A0092B-C50C-407E-A947-70E740481C1C}">
                  <a14:useLocalDpi xmlns:a14="http://schemas.microsoft.com/office/drawing/2010/main" val="0"/>
                </a:ext>
              </a:extLst>
            </a:blip>
            <a:srcRect l="23453" t="15118" b="75591"/>
            <a:stretch>
              <a:fillRect/>
            </a:stretch>
          </p:blipFill>
          <p:spPr bwMode="auto">
            <a:xfrm>
              <a:off x="385" y="845"/>
              <a:ext cx="4717" cy="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1" name="Text Box 19"/>
            <p:cNvSpPr txBox="1">
              <a:spLocks noChangeArrowheads="1"/>
            </p:cNvSpPr>
            <p:nvPr/>
          </p:nvSpPr>
          <p:spPr bwMode="auto">
            <a:xfrm>
              <a:off x="839" y="572"/>
              <a:ext cx="18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atin typeface="Verdana" pitchFamily="34" charset="0"/>
                  <a:cs typeface="Arial" charset="0"/>
                </a:rPr>
                <a:t> Restriction site</a:t>
              </a:r>
              <a:endParaRPr lang="en-US">
                <a:latin typeface="Verdana" pitchFamily="34" charset="0"/>
                <a:cs typeface="Arial" charset="0"/>
              </a:endParaRPr>
            </a:p>
          </p:txBody>
        </p:sp>
        <p:pic>
          <p:nvPicPr>
            <p:cNvPr id="23572" name="Picture 20" descr="restriction endonucleases"/>
            <p:cNvPicPr>
              <a:picLocks noChangeAspect="1" noChangeArrowheads="1"/>
            </p:cNvPicPr>
            <p:nvPr/>
          </p:nvPicPr>
          <p:blipFill>
            <a:blip r:embed="rId4">
              <a:extLst>
                <a:ext uri="{28A0092B-C50C-407E-A947-70E740481C1C}">
                  <a14:useLocalDpi xmlns:a14="http://schemas.microsoft.com/office/drawing/2010/main" val="0"/>
                </a:ext>
              </a:extLst>
            </a:blip>
            <a:srcRect b="54134"/>
            <a:stretch>
              <a:fillRect/>
            </a:stretch>
          </p:blipFill>
          <p:spPr bwMode="auto">
            <a:xfrm>
              <a:off x="385" y="1706"/>
              <a:ext cx="2223"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3" name="Text Box 21"/>
            <p:cNvSpPr txBox="1">
              <a:spLocks noChangeArrowheads="1"/>
            </p:cNvSpPr>
            <p:nvPr/>
          </p:nvSpPr>
          <p:spPr bwMode="auto">
            <a:xfrm>
              <a:off x="3651" y="572"/>
              <a:ext cx="127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atin typeface="Verdana" pitchFamily="34" charset="0"/>
                  <a:cs typeface="Arial" charset="0"/>
                </a:rPr>
                <a:t>Restriction site</a:t>
              </a:r>
              <a:endParaRPr lang="en-US">
                <a:latin typeface="Verdana" pitchFamily="34" charset="0"/>
                <a:cs typeface="Arial" charset="0"/>
              </a:endParaRPr>
            </a:p>
          </p:txBody>
        </p:sp>
        <p:sp>
          <p:nvSpPr>
            <p:cNvPr id="23574" name="Line 22"/>
            <p:cNvSpPr>
              <a:spLocks noChangeShapeType="1"/>
            </p:cNvSpPr>
            <p:nvPr/>
          </p:nvSpPr>
          <p:spPr bwMode="auto">
            <a:xfrm flipH="1">
              <a:off x="1609" y="799"/>
              <a:ext cx="1" cy="1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3575" name="Line 23"/>
            <p:cNvSpPr>
              <a:spLocks noChangeShapeType="1"/>
            </p:cNvSpPr>
            <p:nvPr/>
          </p:nvSpPr>
          <p:spPr bwMode="auto">
            <a:xfrm flipV="1">
              <a:off x="4150" y="1979"/>
              <a:ext cx="0"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3576" name="Text Box 24"/>
            <p:cNvSpPr txBox="1">
              <a:spLocks noChangeArrowheads="1"/>
            </p:cNvSpPr>
            <p:nvPr/>
          </p:nvSpPr>
          <p:spPr bwMode="auto">
            <a:xfrm>
              <a:off x="3424" y="845"/>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Verdana" pitchFamily="34" charset="0"/>
                <a:cs typeface="Arial" charset="0"/>
              </a:endParaRPr>
            </a:p>
          </p:txBody>
        </p:sp>
        <p:sp>
          <p:nvSpPr>
            <p:cNvPr id="23577" name="Text Box 25"/>
            <p:cNvSpPr txBox="1">
              <a:spLocks noChangeArrowheads="1"/>
            </p:cNvSpPr>
            <p:nvPr/>
          </p:nvSpPr>
          <p:spPr bwMode="auto">
            <a:xfrm>
              <a:off x="2245" y="754"/>
              <a:ext cx="127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atin typeface="Verdana" pitchFamily="34" charset="0"/>
                  <a:cs typeface="Arial" charset="0"/>
                </a:rPr>
                <a:t>Donor DNA</a:t>
              </a:r>
              <a:endParaRPr lang="en-US">
                <a:latin typeface="Verdana" pitchFamily="34" charset="0"/>
                <a:cs typeface="Arial" charset="0"/>
              </a:endParaRPr>
            </a:p>
          </p:txBody>
        </p:sp>
        <p:pic>
          <p:nvPicPr>
            <p:cNvPr id="23578" name="Picture 26" descr="restriction endonucleases"/>
            <p:cNvPicPr>
              <a:picLocks noChangeAspect="1" noChangeArrowheads="1"/>
            </p:cNvPicPr>
            <p:nvPr/>
          </p:nvPicPr>
          <p:blipFill>
            <a:blip r:embed="rId4">
              <a:extLst>
                <a:ext uri="{28A0092B-C50C-407E-A947-70E740481C1C}">
                  <a14:useLocalDpi xmlns:a14="http://schemas.microsoft.com/office/drawing/2010/main" val="0"/>
                </a:ext>
              </a:extLst>
            </a:blip>
            <a:srcRect b="54134"/>
            <a:stretch>
              <a:fillRect/>
            </a:stretch>
          </p:blipFill>
          <p:spPr bwMode="auto">
            <a:xfrm rot="10800000">
              <a:off x="3107" y="1706"/>
              <a:ext cx="2223"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9" name="Line 27"/>
            <p:cNvSpPr>
              <a:spLocks noChangeShapeType="1"/>
            </p:cNvSpPr>
            <p:nvPr/>
          </p:nvSpPr>
          <p:spPr bwMode="auto">
            <a:xfrm>
              <a:off x="4195" y="799"/>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grpSp>
      <p:sp>
        <p:nvSpPr>
          <p:cNvPr id="23562" name="Rectangle 35"/>
          <p:cNvSpPr>
            <a:spLocks noChangeArrowheads="1"/>
          </p:cNvSpPr>
          <p:nvPr/>
        </p:nvSpPr>
        <p:spPr bwMode="auto">
          <a:xfrm>
            <a:off x="4932363" y="6491288"/>
            <a:ext cx="3425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 Biology Support Service 2007</a:t>
            </a:r>
          </a:p>
        </p:txBody>
      </p:sp>
      <p:pic>
        <p:nvPicPr>
          <p:cNvPr id="23563" name="Picture 47" descr="Biotech cartoon"/>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48323" r="63370"/>
          <a:stretch>
            <a:fillRect/>
          </a:stretch>
        </p:blipFill>
        <p:spPr bwMode="auto">
          <a:xfrm rot="-1364764">
            <a:off x="611188" y="3213100"/>
            <a:ext cx="2036762"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4" name="Text Box 49"/>
          <p:cNvSpPr txBox="1">
            <a:spLocks noChangeArrowheads="1"/>
          </p:cNvSpPr>
          <p:nvPr/>
        </p:nvSpPr>
        <p:spPr bwMode="auto">
          <a:xfrm>
            <a:off x="1357313" y="5929313"/>
            <a:ext cx="19161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atin typeface="Verdana" pitchFamily="34" charset="0"/>
                <a:cs typeface="Arial" charset="0"/>
              </a:rPr>
              <a:t>Restriction enzymes</a:t>
            </a:r>
            <a:endParaRPr lang="en-US">
              <a:latin typeface="Verdana" pitchFamily="34" charset="0"/>
              <a:cs typeface="Arial" charset="0"/>
            </a:endParaRPr>
          </a:p>
        </p:txBody>
      </p:sp>
      <p:sp>
        <p:nvSpPr>
          <p:cNvPr id="23565" name="Line 50"/>
          <p:cNvSpPr>
            <a:spLocks noChangeShapeType="1"/>
          </p:cNvSpPr>
          <p:nvPr/>
        </p:nvSpPr>
        <p:spPr bwMode="auto">
          <a:xfrm flipH="1" flipV="1">
            <a:off x="1835150" y="4581525"/>
            <a:ext cx="565150" cy="1250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3566" name="Line 51"/>
          <p:cNvSpPr>
            <a:spLocks noChangeShapeType="1"/>
          </p:cNvSpPr>
          <p:nvPr/>
        </p:nvSpPr>
        <p:spPr bwMode="auto">
          <a:xfrm flipV="1">
            <a:off x="2400300" y="5661025"/>
            <a:ext cx="1379538" cy="1714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pic>
        <p:nvPicPr>
          <p:cNvPr id="23567" name="Picture 52" descr="Biotech cartoon"/>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48323" r="63370"/>
          <a:stretch>
            <a:fillRect/>
          </a:stretch>
        </p:blipFill>
        <p:spPr bwMode="auto">
          <a:xfrm rot="-1364764">
            <a:off x="4211638" y="3141663"/>
            <a:ext cx="26130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8" name="Picture 53" descr="Biotech cartoon"/>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48323" r="63370"/>
          <a:stretch>
            <a:fillRect/>
          </a:stretch>
        </p:blipFill>
        <p:spPr bwMode="auto">
          <a:xfrm rot="-1364764">
            <a:off x="3851275" y="5013325"/>
            <a:ext cx="2036763"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9" name="Line 54"/>
          <p:cNvSpPr>
            <a:spLocks noChangeShapeType="1"/>
          </p:cNvSpPr>
          <p:nvPr/>
        </p:nvSpPr>
        <p:spPr bwMode="auto">
          <a:xfrm flipV="1">
            <a:off x="2411413" y="4508500"/>
            <a:ext cx="1873250" cy="12969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42913" y="103188"/>
            <a:ext cx="8243887" cy="661987"/>
          </a:xfrm>
        </p:spPr>
        <p:txBody>
          <a:bodyPr>
            <a:normAutofit fontScale="90000"/>
          </a:bodyPr>
          <a:lstStyle/>
          <a:p>
            <a:pPr eaLnBrk="1" fontAlgn="auto" hangingPunct="1">
              <a:spcAft>
                <a:spcPts val="0"/>
              </a:spcAft>
              <a:defRPr/>
            </a:pPr>
            <a:r>
              <a:rPr lang="en-GB" sz="4000" dirty="0"/>
              <a:t>Cutting</a:t>
            </a:r>
            <a:endParaRPr lang="en-US" sz="4000" dirty="0"/>
          </a:p>
        </p:txBody>
      </p:sp>
      <p:pic>
        <p:nvPicPr>
          <p:cNvPr id="100357" name="Picture 5" descr="restriction endonucleases"/>
          <p:cNvPicPr>
            <a:picLocks noChangeAspect="1" noChangeArrowheads="1"/>
          </p:cNvPicPr>
          <p:nvPr/>
        </p:nvPicPr>
        <p:blipFill>
          <a:blip r:embed="rId3">
            <a:extLst>
              <a:ext uri="{28A0092B-C50C-407E-A947-70E740481C1C}">
                <a14:useLocalDpi xmlns:a14="http://schemas.microsoft.com/office/drawing/2010/main" val="0"/>
              </a:ext>
            </a:extLst>
          </a:blip>
          <a:srcRect l="46111" t="40355" b="25591"/>
          <a:stretch>
            <a:fillRect/>
          </a:stretch>
        </p:blipFill>
        <p:spPr bwMode="auto">
          <a:xfrm>
            <a:off x="5795963" y="1125538"/>
            <a:ext cx="1839912"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restriction endonucleases"/>
          <p:cNvPicPr>
            <a:picLocks noChangeAspect="1" noChangeArrowheads="1"/>
          </p:cNvPicPr>
          <p:nvPr/>
        </p:nvPicPr>
        <p:blipFill>
          <a:blip r:embed="rId3">
            <a:extLst>
              <a:ext uri="{28A0092B-C50C-407E-A947-70E740481C1C}">
                <a14:useLocalDpi xmlns:a14="http://schemas.microsoft.com/office/drawing/2010/main" val="0"/>
              </a:ext>
            </a:extLst>
          </a:blip>
          <a:srcRect t="66930" r="26457"/>
          <a:stretch>
            <a:fillRect/>
          </a:stretch>
        </p:blipFill>
        <p:spPr bwMode="auto">
          <a:xfrm>
            <a:off x="1187450" y="2492375"/>
            <a:ext cx="2513013"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0"/>
          <p:cNvGrpSpPr>
            <a:grpSpLocks/>
          </p:cNvGrpSpPr>
          <p:nvPr/>
        </p:nvGrpSpPr>
        <p:grpSpPr bwMode="auto">
          <a:xfrm>
            <a:off x="2700338" y="1628775"/>
            <a:ext cx="4124325" cy="785813"/>
            <a:chOff x="1701" y="1026"/>
            <a:chExt cx="2598" cy="495"/>
          </a:xfrm>
        </p:grpSpPr>
        <p:pic>
          <p:nvPicPr>
            <p:cNvPr id="24587" name="Picture 3" descr="G"/>
            <p:cNvPicPr>
              <a:picLocks noChangeAspect="1" noChangeArrowheads="1"/>
            </p:cNvPicPr>
            <p:nvPr/>
          </p:nvPicPr>
          <p:blipFill>
            <a:blip r:embed="rId4">
              <a:extLst>
                <a:ext uri="{28A0092B-C50C-407E-A947-70E740481C1C}">
                  <a14:useLocalDpi xmlns:a14="http://schemas.microsoft.com/office/drawing/2010/main" val="0"/>
                </a:ext>
              </a:extLst>
            </a:blip>
            <a:srcRect l="43298" t="35733" b="50851"/>
            <a:stretch>
              <a:fillRect/>
            </a:stretch>
          </p:blipFill>
          <p:spPr bwMode="auto">
            <a:xfrm>
              <a:off x="1701" y="1117"/>
              <a:ext cx="259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8" name="Text Box 9"/>
            <p:cNvSpPr txBox="1">
              <a:spLocks noChangeArrowheads="1"/>
            </p:cNvSpPr>
            <p:nvPr/>
          </p:nvSpPr>
          <p:spPr bwMode="auto">
            <a:xfrm>
              <a:off x="2381" y="1026"/>
              <a:ext cx="10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Donor DNA</a:t>
              </a:r>
              <a:endParaRPr lang="en-US"/>
            </a:p>
          </p:txBody>
        </p:sp>
      </p:grpSp>
      <p:grpSp>
        <p:nvGrpSpPr>
          <p:cNvPr id="3" name="Group 14"/>
          <p:cNvGrpSpPr>
            <a:grpSpLocks/>
          </p:cNvGrpSpPr>
          <p:nvPr/>
        </p:nvGrpSpPr>
        <p:grpSpPr bwMode="auto">
          <a:xfrm>
            <a:off x="3635375" y="4076700"/>
            <a:ext cx="4105275" cy="2017713"/>
            <a:chOff x="2290" y="2568"/>
            <a:chExt cx="2586" cy="1271"/>
          </a:xfrm>
        </p:grpSpPr>
        <p:grpSp>
          <p:nvGrpSpPr>
            <p:cNvPr id="24583" name="Group 12"/>
            <p:cNvGrpSpPr>
              <a:grpSpLocks/>
            </p:cNvGrpSpPr>
            <p:nvPr/>
          </p:nvGrpSpPr>
          <p:grpSpPr bwMode="auto">
            <a:xfrm>
              <a:off x="2290" y="2568"/>
              <a:ext cx="2586" cy="1271"/>
              <a:chOff x="2290" y="2568"/>
              <a:chExt cx="2586" cy="1271"/>
            </a:xfrm>
          </p:grpSpPr>
          <p:pic>
            <p:nvPicPr>
              <p:cNvPr id="24585" name="Picture 4" descr="G"/>
              <p:cNvPicPr>
                <a:picLocks noChangeAspect="1" noChangeArrowheads="1"/>
              </p:cNvPicPr>
              <p:nvPr/>
            </p:nvPicPr>
            <p:blipFill>
              <a:blip r:embed="rId4">
                <a:extLst>
                  <a:ext uri="{28A0092B-C50C-407E-A947-70E740481C1C}">
                    <a14:useLocalDpi xmlns:a14="http://schemas.microsoft.com/office/drawing/2010/main" val="0"/>
                  </a:ext>
                </a:extLst>
              </a:blip>
              <a:srcRect t="30237" r="69456" b="27487"/>
              <a:stretch>
                <a:fillRect/>
              </a:stretch>
            </p:blipFill>
            <p:spPr bwMode="auto">
              <a:xfrm>
                <a:off x="2290" y="2568"/>
                <a:ext cx="1399" cy="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6" name="Text Box 11"/>
              <p:cNvSpPr txBox="1">
                <a:spLocks noChangeArrowheads="1"/>
              </p:cNvSpPr>
              <p:nvPr/>
            </p:nvSpPr>
            <p:spPr bwMode="auto">
              <a:xfrm>
                <a:off x="3742" y="3022"/>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a:solidFill>
                      <a:srgbClr val="000000"/>
                    </a:solidFill>
                  </a:rPr>
                  <a:t>Sticky Ends</a:t>
                </a:r>
                <a:endParaRPr lang="en-US" b="1">
                  <a:solidFill>
                    <a:srgbClr val="000000"/>
                  </a:solidFill>
                </a:endParaRPr>
              </a:p>
            </p:txBody>
          </p:sp>
        </p:grpSp>
        <p:sp>
          <p:nvSpPr>
            <p:cNvPr id="24584" name="Text Box 13"/>
            <p:cNvSpPr txBox="1">
              <a:spLocks noChangeArrowheads="1"/>
            </p:cNvSpPr>
            <p:nvPr/>
          </p:nvSpPr>
          <p:spPr bwMode="auto">
            <a:xfrm>
              <a:off x="2789" y="3022"/>
              <a:ext cx="5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t>Plasmid</a:t>
              </a:r>
              <a:endParaRPr lang="en-US" sz="1200" b="1"/>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035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035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eaLnBrk="1" hangingPunct="1">
              <a:defRPr/>
            </a:pPr>
            <a:r>
              <a:rPr lang="en-IE" dirty="0"/>
              <a:t>Lesson Objectives</a:t>
            </a:r>
            <a:endParaRPr lang="en-US" dirty="0"/>
          </a:p>
        </p:txBody>
      </p:sp>
      <p:sp>
        <p:nvSpPr>
          <p:cNvPr id="3" name="Content Placeholder 2"/>
          <p:cNvSpPr>
            <a:spLocks noGrp="1"/>
          </p:cNvSpPr>
          <p:nvPr>
            <p:ph idx="1"/>
          </p:nvPr>
        </p:nvSpPr>
        <p:spPr>
          <a:xfrm>
            <a:off x="428625" y="928688"/>
            <a:ext cx="8229600" cy="5214937"/>
          </a:xfrm>
        </p:spPr>
        <p:txBody>
          <a:bodyPr/>
          <a:lstStyle/>
          <a:p>
            <a:pPr eaLnBrk="1" hangingPunct="1">
              <a:buFont typeface="Wingdings 2" pitchFamily="18" charset="2"/>
              <a:buNone/>
            </a:pPr>
            <a:r>
              <a:rPr lang="en-US"/>
              <a:t>At the end of this lesson you should be able to </a:t>
            </a:r>
          </a:p>
          <a:p>
            <a:pPr eaLnBrk="1" hangingPunct="1">
              <a:buFont typeface="Wingdings 2" pitchFamily="18" charset="2"/>
              <a:buNone/>
            </a:pPr>
            <a:endParaRPr lang="en-US"/>
          </a:p>
          <a:p>
            <a:pPr eaLnBrk="1" hangingPunct="1">
              <a:buFont typeface="Lucida Sans" pitchFamily="34" charset="0"/>
              <a:buAutoNum type="arabicPeriod"/>
            </a:pPr>
            <a:r>
              <a:rPr lang="en-US"/>
              <a:t>Define Genetic Engineering</a:t>
            </a:r>
          </a:p>
          <a:p>
            <a:pPr eaLnBrk="1" hangingPunct="1">
              <a:buFont typeface="Lucida Sans" pitchFamily="34" charset="0"/>
              <a:buAutoNum type="arabicPeriod"/>
            </a:pPr>
            <a:r>
              <a:rPr lang="en-IE"/>
              <a:t>Outline the process of genetic engineering involving some or all of the following: isolation, cutting, transformation, introduction of base sequence changes and expression</a:t>
            </a:r>
          </a:p>
          <a:p>
            <a:pPr eaLnBrk="1" hangingPunct="1">
              <a:buFont typeface="Lucida Sans" pitchFamily="34" charset="0"/>
              <a:buAutoNum type="arabicPeriod"/>
            </a:pPr>
            <a:r>
              <a:rPr lang="en-IE"/>
              <a:t>Know three applications: one plant, one animal, one micro-organism</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fontAlgn="auto" hangingPunct="1">
              <a:spcAft>
                <a:spcPts val="0"/>
              </a:spcAft>
              <a:defRPr/>
            </a:pPr>
            <a:r>
              <a:rPr lang="en-GB"/>
              <a:t>DNA Ligase</a:t>
            </a:r>
            <a:endParaRPr lang="en-US"/>
          </a:p>
        </p:txBody>
      </p:sp>
      <p:sp>
        <p:nvSpPr>
          <p:cNvPr id="25603" name="Rectangle 8"/>
          <p:cNvSpPr>
            <a:spLocks noChangeArrowheads="1"/>
          </p:cNvSpPr>
          <p:nvPr/>
        </p:nvSpPr>
        <p:spPr bwMode="auto">
          <a:xfrm>
            <a:off x="252413" y="4429125"/>
            <a:ext cx="88915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solidFill>
                  <a:srgbClr val="000000"/>
                </a:solidFill>
              </a:rPr>
              <a:t>http://www.slic2.wsu.edu:82/hurlbert/micro101/pages/Chap10.html#Sticky_ended_cut</a:t>
            </a:r>
          </a:p>
          <a:p>
            <a:r>
              <a:rPr lang="en-US"/>
              <a:t> </a:t>
            </a:r>
          </a:p>
        </p:txBody>
      </p:sp>
      <p:pic>
        <p:nvPicPr>
          <p:cNvPr id="25604" name="Picture 4" descr="LigaseAnimation6[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3125" y="1571625"/>
            <a:ext cx="460057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4"/>
          <p:cNvSpPr txBox="1">
            <a:spLocks noChangeArrowheads="1"/>
          </p:cNvSpPr>
          <p:nvPr/>
        </p:nvSpPr>
        <p:spPr bwMode="auto">
          <a:xfrm>
            <a:off x="214313" y="5429250"/>
            <a:ext cx="89296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IE" sz="3200"/>
              <a:t>Ligation –rejoining  cut fragments of DNA and  forming artificial recombinant molecules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Image244"/>
          <p:cNvPicPr>
            <a:picLocks noChangeAspect="1" noChangeArrowheads="1"/>
          </p:cNvPicPr>
          <p:nvPr/>
        </p:nvPicPr>
        <p:blipFill>
          <a:blip r:embed="rId3">
            <a:extLst>
              <a:ext uri="{28A0092B-C50C-407E-A947-70E740481C1C}">
                <a14:useLocalDpi xmlns:a14="http://schemas.microsoft.com/office/drawing/2010/main" val="0"/>
              </a:ext>
            </a:extLst>
          </a:blip>
          <a:srcRect r="13240"/>
          <a:stretch>
            <a:fillRect/>
          </a:stretch>
        </p:blipFill>
        <p:spPr bwMode="auto">
          <a:xfrm>
            <a:off x="500063" y="1928813"/>
            <a:ext cx="7932737"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pPr>
              <a:defRPr/>
            </a:pPr>
            <a:r>
              <a:rPr lang="en-IE" dirty="0"/>
              <a:t>Ligation and Insertion</a:t>
            </a:r>
          </a:p>
        </p:txBody>
      </p:sp>
      <p:sp useBgFill="1">
        <p:nvSpPr>
          <p:cNvPr id="26628" name="TextBox 3"/>
          <p:cNvSpPr txBox="1">
            <a:spLocks noChangeArrowheads="1"/>
          </p:cNvSpPr>
          <p:nvPr/>
        </p:nvSpPr>
        <p:spPr bwMode="auto">
          <a:xfrm>
            <a:off x="2786063" y="2928938"/>
            <a:ext cx="928687" cy="369887"/>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IE"/>
          </a:p>
        </p:txBody>
      </p:sp>
      <p:sp useBgFill="1">
        <p:nvSpPr>
          <p:cNvPr id="26629" name="TextBox 4"/>
          <p:cNvSpPr txBox="1">
            <a:spLocks noChangeArrowheads="1"/>
          </p:cNvSpPr>
          <p:nvPr/>
        </p:nvSpPr>
        <p:spPr bwMode="auto">
          <a:xfrm>
            <a:off x="2857500" y="5500688"/>
            <a:ext cx="928688" cy="369887"/>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I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42913" y="103188"/>
            <a:ext cx="8243887" cy="804862"/>
          </a:xfrm>
        </p:spPr>
        <p:txBody>
          <a:bodyPr/>
          <a:lstStyle/>
          <a:p>
            <a:pPr eaLnBrk="1" fontAlgn="auto" hangingPunct="1">
              <a:spcAft>
                <a:spcPts val="0"/>
              </a:spcAft>
              <a:defRPr/>
            </a:pPr>
            <a:r>
              <a:rPr lang="en-GB" dirty="0"/>
              <a:t>4. Transformation</a:t>
            </a:r>
            <a:endParaRPr lang="en-US" dirty="0"/>
          </a:p>
        </p:txBody>
      </p:sp>
      <p:sp>
        <p:nvSpPr>
          <p:cNvPr id="84995" name="Rectangle 3"/>
          <p:cNvSpPr>
            <a:spLocks noGrp="1" noChangeArrowheads="1"/>
          </p:cNvSpPr>
          <p:nvPr>
            <p:ph type="body" idx="1"/>
          </p:nvPr>
        </p:nvSpPr>
        <p:spPr>
          <a:xfrm>
            <a:off x="457200" y="1600200"/>
            <a:ext cx="8229600" cy="1323975"/>
          </a:xfrm>
        </p:spPr>
        <p:txBody>
          <a:bodyPr/>
          <a:lstStyle/>
          <a:p>
            <a:pPr algn="ctr" eaLnBrk="1" hangingPunct="1">
              <a:buFont typeface="Wingdings 2" pitchFamily="18" charset="2"/>
              <a:buNone/>
            </a:pPr>
            <a:r>
              <a:rPr lang="en-GB" sz="3200"/>
              <a:t>Recombinant DNA introduced into bacterial cell</a:t>
            </a:r>
            <a:endParaRPr lang="en-US" sz="3200"/>
          </a:p>
        </p:txBody>
      </p:sp>
      <p:grpSp>
        <p:nvGrpSpPr>
          <p:cNvPr id="27652" name="Group 30"/>
          <p:cNvGrpSpPr>
            <a:grpSpLocks/>
          </p:cNvGrpSpPr>
          <p:nvPr/>
        </p:nvGrpSpPr>
        <p:grpSpPr bwMode="auto">
          <a:xfrm>
            <a:off x="395288" y="3644900"/>
            <a:ext cx="8569325" cy="2297113"/>
            <a:chOff x="249" y="2296"/>
            <a:chExt cx="5398" cy="1447"/>
          </a:xfrm>
        </p:grpSpPr>
        <p:sp>
          <p:nvSpPr>
            <p:cNvPr id="27654" name="AutoShape 13"/>
            <p:cNvSpPr>
              <a:spLocks noChangeArrowheads="1"/>
            </p:cNvSpPr>
            <p:nvPr/>
          </p:nvSpPr>
          <p:spPr bwMode="auto">
            <a:xfrm>
              <a:off x="1656" y="2296"/>
              <a:ext cx="2086" cy="1180"/>
            </a:xfrm>
            <a:prstGeom prst="roundRect">
              <a:avLst>
                <a:gd name="adj" fmla="val 16667"/>
              </a:avLst>
            </a:prstGeom>
            <a:solidFill>
              <a:schemeClr val="accent1"/>
            </a:solidFill>
            <a:ln w="38100">
              <a:solidFill>
                <a:srgbClr val="008000"/>
              </a:solidFill>
              <a:round/>
              <a:headEnd/>
              <a:tailEnd/>
            </a:ln>
          </p:spPr>
          <p:txBody>
            <a:bodyPr wrap="none" anchor="ctr"/>
            <a:lstStyle/>
            <a:p>
              <a:endParaRPr lang="en-US"/>
            </a:p>
          </p:txBody>
        </p:sp>
        <p:grpSp>
          <p:nvGrpSpPr>
            <p:cNvPr id="27655" name="Group 6"/>
            <p:cNvGrpSpPr>
              <a:grpSpLocks/>
            </p:cNvGrpSpPr>
            <p:nvPr/>
          </p:nvGrpSpPr>
          <p:grpSpPr bwMode="auto">
            <a:xfrm>
              <a:off x="2472" y="2568"/>
              <a:ext cx="953" cy="662"/>
              <a:chOff x="1927" y="1207"/>
              <a:chExt cx="2178" cy="1569"/>
            </a:xfrm>
          </p:grpSpPr>
          <p:pic>
            <p:nvPicPr>
              <p:cNvPr id="27662" name="Picture 7" descr="G"/>
              <p:cNvPicPr>
                <a:picLocks noChangeAspect="1" noChangeArrowheads="1"/>
              </p:cNvPicPr>
              <p:nvPr/>
            </p:nvPicPr>
            <p:blipFill>
              <a:blip r:embed="rId3">
                <a:extLst>
                  <a:ext uri="{28A0092B-C50C-407E-A947-70E740481C1C}">
                    <a14:useLocalDpi xmlns:a14="http://schemas.microsoft.com/office/drawing/2010/main" val="0"/>
                  </a:ext>
                </a:extLst>
              </a:blip>
              <a:srcRect l="29767" t="67345" r="44200"/>
              <a:stretch>
                <a:fillRect/>
              </a:stretch>
            </p:blipFill>
            <p:spPr bwMode="auto">
              <a:xfrm>
                <a:off x="1927" y="1207"/>
                <a:ext cx="1906" cy="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3" name="Oval 8"/>
              <p:cNvSpPr>
                <a:spLocks noChangeArrowheads="1"/>
              </p:cNvSpPr>
              <p:nvPr/>
            </p:nvSpPr>
            <p:spPr bwMode="auto">
              <a:xfrm>
                <a:off x="3515" y="1207"/>
                <a:ext cx="590" cy="36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7656" name="Text Box 19"/>
            <p:cNvSpPr txBox="1">
              <a:spLocks noChangeArrowheads="1"/>
            </p:cNvSpPr>
            <p:nvPr/>
          </p:nvSpPr>
          <p:spPr bwMode="auto">
            <a:xfrm>
              <a:off x="249" y="2705"/>
              <a:ext cx="113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Bacterial chromosome</a:t>
              </a:r>
              <a:endParaRPr lang="en-US"/>
            </a:p>
          </p:txBody>
        </p:sp>
        <p:sp>
          <p:nvSpPr>
            <p:cNvPr id="27657" name="Line 20"/>
            <p:cNvSpPr>
              <a:spLocks noChangeShapeType="1"/>
            </p:cNvSpPr>
            <p:nvPr/>
          </p:nvSpPr>
          <p:spPr bwMode="auto">
            <a:xfrm flipH="1">
              <a:off x="3787" y="2432"/>
              <a:ext cx="499"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7658" name="Text Box 21"/>
            <p:cNvSpPr txBox="1">
              <a:spLocks noChangeArrowheads="1"/>
            </p:cNvSpPr>
            <p:nvPr/>
          </p:nvSpPr>
          <p:spPr bwMode="auto">
            <a:xfrm>
              <a:off x="4332" y="2296"/>
              <a:ext cx="86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Bacterial cell</a:t>
              </a:r>
              <a:endParaRPr lang="en-US"/>
            </a:p>
          </p:txBody>
        </p:sp>
        <p:sp>
          <p:nvSpPr>
            <p:cNvPr id="27659" name="Line 22"/>
            <p:cNvSpPr>
              <a:spLocks noChangeShapeType="1"/>
            </p:cNvSpPr>
            <p:nvPr/>
          </p:nvSpPr>
          <p:spPr bwMode="auto">
            <a:xfrm flipV="1">
              <a:off x="1383" y="2931"/>
              <a:ext cx="499" cy="9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7660" name="Line 25"/>
            <p:cNvSpPr>
              <a:spLocks noChangeShapeType="1"/>
            </p:cNvSpPr>
            <p:nvPr/>
          </p:nvSpPr>
          <p:spPr bwMode="auto">
            <a:xfrm flipH="1" flipV="1">
              <a:off x="3152" y="3113"/>
              <a:ext cx="1043" cy="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7661" name="Text Box 26"/>
            <p:cNvSpPr txBox="1">
              <a:spLocks noChangeArrowheads="1"/>
            </p:cNvSpPr>
            <p:nvPr/>
          </p:nvSpPr>
          <p:spPr bwMode="auto">
            <a:xfrm>
              <a:off x="4286" y="3339"/>
              <a:ext cx="13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Recombinant DNA</a:t>
              </a:r>
              <a:endParaRPr lang="en-US"/>
            </a:p>
          </p:txBody>
        </p:sp>
      </p:grpSp>
      <p:sp>
        <p:nvSpPr>
          <p:cNvPr id="27653" name="Freeform 29"/>
          <p:cNvSpPr>
            <a:spLocks/>
          </p:cNvSpPr>
          <p:nvPr/>
        </p:nvSpPr>
        <p:spPr bwMode="auto">
          <a:xfrm>
            <a:off x="2819400" y="3862388"/>
            <a:ext cx="889000" cy="935037"/>
          </a:xfrm>
          <a:custGeom>
            <a:avLst/>
            <a:gdLst>
              <a:gd name="T0" fmla="*/ 2147483647 w 499"/>
              <a:gd name="T1" fmla="*/ 2147483647 h 415"/>
              <a:gd name="T2" fmla="*/ 2147483647 w 499"/>
              <a:gd name="T3" fmla="*/ 2147483647 h 415"/>
              <a:gd name="T4" fmla="*/ 2147483647 w 499"/>
              <a:gd name="T5" fmla="*/ 2147483647 h 415"/>
              <a:gd name="T6" fmla="*/ 2147483647 w 499"/>
              <a:gd name="T7" fmla="*/ 2147483647 h 415"/>
              <a:gd name="T8" fmla="*/ 2147483647 w 499"/>
              <a:gd name="T9" fmla="*/ 2147483647 h 415"/>
              <a:gd name="T10" fmla="*/ 2147483647 w 499"/>
              <a:gd name="T11" fmla="*/ 2147483647 h 415"/>
              <a:gd name="T12" fmla="*/ 0 60000 65536"/>
              <a:gd name="T13" fmla="*/ 0 60000 65536"/>
              <a:gd name="T14" fmla="*/ 0 60000 65536"/>
              <a:gd name="T15" fmla="*/ 0 60000 65536"/>
              <a:gd name="T16" fmla="*/ 0 60000 65536"/>
              <a:gd name="T17" fmla="*/ 0 60000 65536"/>
              <a:gd name="T18" fmla="*/ 0 w 499"/>
              <a:gd name="T19" fmla="*/ 0 h 415"/>
              <a:gd name="T20" fmla="*/ 499 w 499"/>
              <a:gd name="T21" fmla="*/ 415 h 415"/>
            </a:gdLst>
            <a:ahLst/>
            <a:cxnLst>
              <a:cxn ang="T12">
                <a:pos x="T0" y="T1"/>
              </a:cxn>
              <a:cxn ang="T13">
                <a:pos x="T2" y="T3"/>
              </a:cxn>
              <a:cxn ang="T14">
                <a:pos x="T4" y="T5"/>
              </a:cxn>
              <a:cxn ang="T15">
                <a:pos x="T6" y="T7"/>
              </a:cxn>
              <a:cxn ang="T16">
                <a:pos x="T8" y="T9"/>
              </a:cxn>
              <a:cxn ang="T17">
                <a:pos x="T10" y="T11"/>
              </a:cxn>
            </a:cxnLst>
            <a:rect l="T18" t="T19" r="T20" b="T21"/>
            <a:pathLst>
              <a:path w="499" h="415">
                <a:moveTo>
                  <a:pt x="106" y="90"/>
                </a:moveTo>
                <a:cubicBezTo>
                  <a:pt x="166" y="52"/>
                  <a:pt x="318" y="0"/>
                  <a:pt x="378" y="45"/>
                </a:cubicBezTo>
                <a:cubicBezTo>
                  <a:pt x="438" y="90"/>
                  <a:pt x="499" y="309"/>
                  <a:pt x="469" y="362"/>
                </a:cubicBezTo>
                <a:cubicBezTo>
                  <a:pt x="439" y="415"/>
                  <a:pt x="273" y="377"/>
                  <a:pt x="197" y="362"/>
                </a:cubicBezTo>
                <a:cubicBezTo>
                  <a:pt x="121" y="347"/>
                  <a:pt x="30" y="324"/>
                  <a:pt x="15" y="271"/>
                </a:cubicBezTo>
                <a:cubicBezTo>
                  <a:pt x="0" y="218"/>
                  <a:pt x="46" y="128"/>
                  <a:pt x="106" y="90"/>
                </a:cubicBezTo>
                <a:close/>
              </a:path>
            </a:pathLst>
          </a:custGeom>
          <a:solidFill>
            <a:schemeClr val="accent1"/>
          </a:solidFill>
          <a:ln w="2857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42913" y="103188"/>
            <a:ext cx="8243887" cy="588962"/>
          </a:xfrm>
        </p:spPr>
        <p:txBody>
          <a:bodyPr>
            <a:normAutofit fontScale="90000"/>
          </a:bodyPr>
          <a:lstStyle/>
          <a:p>
            <a:pPr eaLnBrk="1" fontAlgn="auto" hangingPunct="1">
              <a:spcAft>
                <a:spcPts val="0"/>
              </a:spcAft>
              <a:defRPr/>
            </a:pPr>
            <a:r>
              <a:rPr lang="en-GB" sz="4000" dirty="0"/>
              <a:t>5.  Expression</a:t>
            </a:r>
            <a:endParaRPr lang="en-US" sz="4000" dirty="0"/>
          </a:p>
        </p:txBody>
      </p:sp>
      <p:sp>
        <p:nvSpPr>
          <p:cNvPr id="87043" name="Rectangle 3"/>
          <p:cNvSpPr>
            <a:spLocks noGrp="1" noChangeArrowheads="1"/>
          </p:cNvSpPr>
          <p:nvPr>
            <p:ph type="body" idx="1"/>
          </p:nvPr>
        </p:nvSpPr>
        <p:spPr>
          <a:xfrm>
            <a:off x="395288" y="765175"/>
            <a:ext cx="7272337" cy="503238"/>
          </a:xfrm>
        </p:spPr>
        <p:txBody>
          <a:bodyPr/>
          <a:lstStyle/>
          <a:p>
            <a:pPr eaLnBrk="1" hangingPunct="1">
              <a:buFont typeface="Wingdings 2" pitchFamily="18" charset="2"/>
              <a:buNone/>
            </a:pPr>
            <a:r>
              <a:rPr lang="en-GB" sz="2400"/>
              <a:t>   </a:t>
            </a:r>
            <a:r>
              <a:rPr lang="en-GB" sz="2400">
                <a:latin typeface="Arial" charset="0"/>
                <a:cs typeface="Arial" charset="0"/>
              </a:rPr>
              <a:t>Bacterial cell reproduces by Binary Fisson</a:t>
            </a:r>
            <a:endParaRPr lang="en-US" sz="2400">
              <a:latin typeface="Arial" charset="0"/>
              <a:cs typeface="Arial" charset="0"/>
            </a:endParaRPr>
          </a:p>
        </p:txBody>
      </p:sp>
      <p:sp>
        <p:nvSpPr>
          <p:cNvPr id="87081" name="Rectangle 41"/>
          <p:cNvSpPr>
            <a:spLocks noChangeArrowheads="1"/>
          </p:cNvSpPr>
          <p:nvPr/>
        </p:nvSpPr>
        <p:spPr bwMode="auto">
          <a:xfrm>
            <a:off x="395288" y="1412875"/>
            <a:ext cx="80645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GB" sz="2400"/>
              <a:t>    Bacterial cell produces the polypeptide </a:t>
            </a:r>
            <a:endParaRPr lang="en-US" sz="2400"/>
          </a:p>
        </p:txBody>
      </p:sp>
      <p:sp>
        <p:nvSpPr>
          <p:cNvPr id="87082" name="Rectangle 42"/>
          <p:cNvSpPr>
            <a:spLocks noChangeArrowheads="1"/>
          </p:cNvSpPr>
          <p:nvPr/>
        </p:nvSpPr>
        <p:spPr bwMode="auto">
          <a:xfrm>
            <a:off x="395288" y="2133600"/>
            <a:ext cx="80645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GB" sz="2400"/>
              <a:t>    Coded for by the donor DNA</a:t>
            </a:r>
            <a:endParaRPr lang="en-US" sz="2400"/>
          </a:p>
          <a:p>
            <a:pPr marL="342900" indent="-342900">
              <a:spcBef>
                <a:spcPct val="20000"/>
              </a:spcBef>
              <a:buFontTx/>
              <a:buChar char="•"/>
            </a:pPr>
            <a:endParaRPr lang="en-US" sz="2400"/>
          </a:p>
        </p:txBody>
      </p:sp>
      <p:grpSp>
        <p:nvGrpSpPr>
          <p:cNvPr id="28678" name="Group 56"/>
          <p:cNvGrpSpPr>
            <a:grpSpLocks/>
          </p:cNvGrpSpPr>
          <p:nvPr/>
        </p:nvGrpSpPr>
        <p:grpSpPr bwMode="auto">
          <a:xfrm>
            <a:off x="323850" y="3732213"/>
            <a:ext cx="3311525" cy="1873250"/>
            <a:chOff x="204" y="2351"/>
            <a:chExt cx="2086" cy="1180"/>
          </a:xfrm>
        </p:grpSpPr>
        <p:grpSp>
          <p:nvGrpSpPr>
            <p:cNvPr id="28696" name="Group 52"/>
            <p:cNvGrpSpPr>
              <a:grpSpLocks/>
            </p:cNvGrpSpPr>
            <p:nvPr/>
          </p:nvGrpSpPr>
          <p:grpSpPr bwMode="auto">
            <a:xfrm>
              <a:off x="204" y="2351"/>
              <a:ext cx="2086" cy="1180"/>
              <a:chOff x="204" y="2341"/>
              <a:chExt cx="2086" cy="1180"/>
            </a:xfrm>
          </p:grpSpPr>
          <p:sp>
            <p:nvSpPr>
              <p:cNvPr id="28698" name="AutoShape 15"/>
              <p:cNvSpPr>
                <a:spLocks noChangeArrowheads="1"/>
              </p:cNvSpPr>
              <p:nvPr/>
            </p:nvSpPr>
            <p:spPr bwMode="auto">
              <a:xfrm>
                <a:off x="204" y="2341"/>
                <a:ext cx="2086" cy="1180"/>
              </a:xfrm>
              <a:prstGeom prst="roundRect">
                <a:avLst>
                  <a:gd name="adj" fmla="val 16667"/>
                </a:avLst>
              </a:prstGeom>
              <a:solidFill>
                <a:schemeClr val="accent1"/>
              </a:solidFill>
              <a:ln w="38100">
                <a:solidFill>
                  <a:srgbClr val="008000"/>
                </a:solidFill>
                <a:round/>
                <a:headEnd/>
                <a:tailEnd/>
              </a:ln>
            </p:spPr>
            <p:txBody>
              <a:bodyPr wrap="none" anchor="ctr"/>
              <a:lstStyle/>
              <a:p>
                <a:endParaRPr lang="en-US"/>
              </a:p>
            </p:txBody>
          </p:sp>
          <p:grpSp>
            <p:nvGrpSpPr>
              <p:cNvPr id="28699" name="Group 16"/>
              <p:cNvGrpSpPr>
                <a:grpSpLocks/>
              </p:cNvGrpSpPr>
              <p:nvPr/>
            </p:nvGrpSpPr>
            <p:grpSpPr bwMode="auto">
              <a:xfrm>
                <a:off x="1292" y="2614"/>
                <a:ext cx="953" cy="662"/>
                <a:chOff x="1927" y="1207"/>
                <a:chExt cx="2178" cy="1569"/>
              </a:xfrm>
            </p:grpSpPr>
            <p:pic>
              <p:nvPicPr>
                <p:cNvPr id="28700" name="Picture 17" descr="G"/>
                <p:cNvPicPr>
                  <a:picLocks noChangeAspect="1" noChangeArrowheads="1"/>
                </p:cNvPicPr>
                <p:nvPr/>
              </p:nvPicPr>
              <p:blipFill>
                <a:blip r:embed="rId3">
                  <a:extLst>
                    <a:ext uri="{28A0092B-C50C-407E-A947-70E740481C1C}">
                      <a14:useLocalDpi xmlns:a14="http://schemas.microsoft.com/office/drawing/2010/main" val="0"/>
                    </a:ext>
                  </a:extLst>
                </a:blip>
                <a:srcRect l="29767" t="67345" r="44200"/>
                <a:stretch>
                  <a:fillRect/>
                </a:stretch>
              </p:blipFill>
              <p:spPr bwMode="auto">
                <a:xfrm>
                  <a:off x="1927" y="1207"/>
                  <a:ext cx="1906" cy="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1" name="Oval 18"/>
                <p:cNvSpPr>
                  <a:spLocks noChangeArrowheads="1"/>
                </p:cNvSpPr>
                <p:nvPr/>
              </p:nvSpPr>
              <p:spPr bwMode="auto">
                <a:xfrm>
                  <a:off x="3515" y="1207"/>
                  <a:ext cx="590" cy="36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28697" name="Freeform 47"/>
            <p:cNvSpPr>
              <a:spLocks/>
            </p:cNvSpPr>
            <p:nvPr/>
          </p:nvSpPr>
          <p:spPr bwMode="auto">
            <a:xfrm>
              <a:off x="385" y="2555"/>
              <a:ext cx="559" cy="552"/>
            </a:xfrm>
            <a:custGeom>
              <a:avLst/>
              <a:gdLst>
                <a:gd name="T0" fmla="*/ 0 w 559"/>
                <a:gd name="T1" fmla="*/ 250 h 552"/>
                <a:gd name="T2" fmla="*/ 136 w 559"/>
                <a:gd name="T3" fmla="*/ 23 h 552"/>
                <a:gd name="T4" fmla="*/ 499 w 559"/>
                <a:gd name="T5" fmla="*/ 114 h 552"/>
                <a:gd name="T6" fmla="*/ 499 w 559"/>
                <a:gd name="T7" fmla="*/ 431 h 552"/>
                <a:gd name="T8" fmla="*/ 136 w 559"/>
                <a:gd name="T9" fmla="*/ 522 h 552"/>
                <a:gd name="T10" fmla="*/ 0 w 559"/>
                <a:gd name="T11" fmla="*/ 250 h 552"/>
                <a:gd name="T12" fmla="*/ 0 60000 65536"/>
                <a:gd name="T13" fmla="*/ 0 60000 65536"/>
                <a:gd name="T14" fmla="*/ 0 60000 65536"/>
                <a:gd name="T15" fmla="*/ 0 60000 65536"/>
                <a:gd name="T16" fmla="*/ 0 60000 65536"/>
                <a:gd name="T17" fmla="*/ 0 60000 65536"/>
                <a:gd name="T18" fmla="*/ 0 w 559"/>
                <a:gd name="T19" fmla="*/ 0 h 552"/>
                <a:gd name="T20" fmla="*/ 559 w 559"/>
                <a:gd name="T21" fmla="*/ 552 h 552"/>
              </a:gdLst>
              <a:ahLst/>
              <a:cxnLst>
                <a:cxn ang="T12">
                  <a:pos x="T0" y="T1"/>
                </a:cxn>
                <a:cxn ang="T13">
                  <a:pos x="T2" y="T3"/>
                </a:cxn>
                <a:cxn ang="T14">
                  <a:pos x="T4" y="T5"/>
                </a:cxn>
                <a:cxn ang="T15">
                  <a:pos x="T6" y="T7"/>
                </a:cxn>
                <a:cxn ang="T16">
                  <a:pos x="T8" y="T9"/>
                </a:cxn>
                <a:cxn ang="T17">
                  <a:pos x="T10" y="T11"/>
                </a:cxn>
              </a:cxnLst>
              <a:rect l="T18" t="T19" r="T20" b="T21"/>
              <a:pathLst>
                <a:path w="559" h="552">
                  <a:moveTo>
                    <a:pt x="0" y="250"/>
                  </a:moveTo>
                  <a:cubicBezTo>
                    <a:pt x="0" y="167"/>
                    <a:pt x="53" y="46"/>
                    <a:pt x="136" y="23"/>
                  </a:cubicBezTo>
                  <a:cubicBezTo>
                    <a:pt x="219" y="0"/>
                    <a:pt x="439" y="46"/>
                    <a:pt x="499" y="114"/>
                  </a:cubicBezTo>
                  <a:cubicBezTo>
                    <a:pt x="559" y="182"/>
                    <a:pt x="559" y="363"/>
                    <a:pt x="499" y="431"/>
                  </a:cubicBezTo>
                  <a:cubicBezTo>
                    <a:pt x="439" y="499"/>
                    <a:pt x="219" y="552"/>
                    <a:pt x="136" y="522"/>
                  </a:cubicBezTo>
                  <a:cubicBezTo>
                    <a:pt x="53" y="492"/>
                    <a:pt x="0" y="333"/>
                    <a:pt x="0" y="250"/>
                  </a:cubicBezTo>
                  <a:close/>
                </a:path>
              </a:pathLst>
            </a:custGeom>
            <a:solidFill>
              <a:schemeClr val="accent1"/>
            </a:solidFill>
            <a:ln w="28575">
              <a:solidFill>
                <a:schemeClr val="tx1"/>
              </a:solidFill>
              <a:round/>
              <a:headEnd/>
              <a:tailEnd/>
            </a:ln>
          </p:spPr>
          <p:txBody>
            <a:bodyPr/>
            <a:lstStyle/>
            <a:p>
              <a:endParaRPr lang="en-US"/>
            </a:p>
          </p:txBody>
        </p:sp>
      </p:grpSp>
      <p:grpSp>
        <p:nvGrpSpPr>
          <p:cNvPr id="5" name="Group 55"/>
          <p:cNvGrpSpPr>
            <a:grpSpLocks/>
          </p:cNvGrpSpPr>
          <p:nvPr/>
        </p:nvGrpSpPr>
        <p:grpSpPr bwMode="auto">
          <a:xfrm>
            <a:off x="3708400" y="2708275"/>
            <a:ext cx="4248150" cy="3889375"/>
            <a:chOff x="2336" y="1706"/>
            <a:chExt cx="2676" cy="2450"/>
          </a:xfrm>
        </p:grpSpPr>
        <p:grpSp>
          <p:nvGrpSpPr>
            <p:cNvPr id="28680" name="Group 51"/>
            <p:cNvGrpSpPr>
              <a:grpSpLocks/>
            </p:cNvGrpSpPr>
            <p:nvPr/>
          </p:nvGrpSpPr>
          <p:grpSpPr bwMode="auto">
            <a:xfrm>
              <a:off x="2926" y="2976"/>
              <a:ext cx="2086" cy="1180"/>
              <a:chOff x="2926" y="2976"/>
              <a:chExt cx="2086" cy="1180"/>
            </a:xfrm>
          </p:grpSpPr>
          <p:sp>
            <p:nvSpPr>
              <p:cNvPr id="28692" name="AutoShape 32"/>
              <p:cNvSpPr>
                <a:spLocks noChangeArrowheads="1"/>
              </p:cNvSpPr>
              <p:nvPr/>
            </p:nvSpPr>
            <p:spPr bwMode="auto">
              <a:xfrm>
                <a:off x="2926" y="2976"/>
                <a:ext cx="2086" cy="1180"/>
              </a:xfrm>
              <a:prstGeom prst="roundRect">
                <a:avLst>
                  <a:gd name="adj" fmla="val 16667"/>
                </a:avLst>
              </a:prstGeom>
              <a:solidFill>
                <a:schemeClr val="accent1"/>
              </a:solidFill>
              <a:ln w="38100">
                <a:solidFill>
                  <a:srgbClr val="008000"/>
                </a:solidFill>
                <a:round/>
                <a:headEnd/>
                <a:tailEnd/>
              </a:ln>
            </p:spPr>
            <p:txBody>
              <a:bodyPr wrap="none" anchor="ctr"/>
              <a:lstStyle/>
              <a:p>
                <a:endParaRPr lang="en-US"/>
              </a:p>
            </p:txBody>
          </p:sp>
          <p:grpSp>
            <p:nvGrpSpPr>
              <p:cNvPr id="28693" name="Group 33"/>
              <p:cNvGrpSpPr>
                <a:grpSpLocks/>
              </p:cNvGrpSpPr>
              <p:nvPr/>
            </p:nvGrpSpPr>
            <p:grpSpPr bwMode="auto">
              <a:xfrm>
                <a:off x="4014" y="3249"/>
                <a:ext cx="953" cy="662"/>
                <a:chOff x="1927" y="1207"/>
                <a:chExt cx="2178" cy="1569"/>
              </a:xfrm>
            </p:grpSpPr>
            <p:pic>
              <p:nvPicPr>
                <p:cNvPr id="28694" name="Picture 34" descr="G"/>
                <p:cNvPicPr>
                  <a:picLocks noChangeAspect="1" noChangeArrowheads="1"/>
                </p:cNvPicPr>
                <p:nvPr/>
              </p:nvPicPr>
              <p:blipFill>
                <a:blip r:embed="rId3">
                  <a:extLst>
                    <a:ext uri="{28A0092B-C50C-407E-A947-70E740481C1C}">
                      <a14:useLocalDpi xmlns:a14="http://schemas.microsoft.com/office/drawing/2010/main" val="0"/>
                    </a:ext>
                  </a:extLst>
                </a:blip>
                <a:srcRect l="29767" t="67345" r="44200"/>
                <a:stretch>
                  <a:fillRect/>
                </a:stretch>
              </p:blipFill>
              <p:spPr bwMode="auto">
                <a:xfrm>
                  <a:off x="1927" y="1207"/>
                  <a:ext cx="1906" cy="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95" name="Oval 35"/>
                <p:cNvSpPr>
                  <a:spLocks noChangeArrowheads="1"/>
                </p:cNvSpPr>
                <p:nvPr/>
              </p:nvSpPr>
              <p:spPr bwMode="auto">
                <a:xfrm>
                  <a:off x="3515" y="1207"/>
                  <a:ext cx="590" cy="36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nvGrpSpPr>
            <p:cNvPr id="28681" name="Group 46"/>
            <p:cNvGrpSpPr>
              <a:grpSpLocks/>
            </p:cNvGrpSpPr>
            <p:nvPr/>
          </p:nvGrpSpPr>
          <p:grpSpPr bwMode="auto">
            <a:xfrm>
              <a:off x="2336" y="2387"/>
              <a:ext cx="589" cy="862"/>
              <a:chOff x="4876" y="618"/>
              <a:chExt cx="589" cy="862"/>
            </a:xfrm>
          </p:grpSpPr>
          <p:sp>
            <p:nvSpPr>
              <p:cNvPr id="28690" name="Line 44"/>
              <p:cNvSpPr>
                <a:spLocks noChangeShapeType="1"/>
              </p:cNvSpPr>
              <p:nvPr/>
            </p:nvSpPr>
            <p:spPr bwMode="auto">
              <a:xfrm flipV="1">
                <a:off x="4876" y="618"/>
                <a:ext cx="499" cy="54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8691" name="Line 45"/>
              <p:cNvSpPr>
                <a:spLocks noChangeShapeType="1"/>
              </p:cNvSpPr>
              <p:nvPr/>
            </p:nvSpPr>
            <p:spPr bwMode="auto">
              <a:xfrm>
                <a:off x="4876" y="1162"/>
                <a:ext cx="589" cy="3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grpSp>
        <p:grpSp>
          <p:nvGrpSpPr>
            <p:cNvPr id="28682" name="Group 54"/>
            <p:cNvGrpSpPr>
              <a:grpSpLocks/>
            </p:cNvGrpSpPr>
            <p:nvPr/>
          </p:nvGrpSpPr>
          <p:grpSpPr bwMode="auto">
            <a:xfrm>
              <a:off x="2835" y="1706"/>
              <a:ext cx="2086" cy="2095"/>
              <a:chOff x="2835" y="1706"/>
              <a:chExt cx="2086" cy="2095"/>
            </a:xfrm>
          </p:grpSpPr>
          <p:grpSp>
            <p:nvGrpSpPr>
              <p:cNvPr id="28683" name="Group 50"/>
              <p:cNvGrpSpPr>
                <a:grpSpLocks/>
              </p:cNvGrpSpPr>
              <p:nvPr/>
            </p:nvGrpSpPr>
            <p:grpSpPr bwMode="auto">
              <a:xfrm>
                <a:off x="2835" y="1706"/>
                <a:ext cx="2086" cy="1180"/>
                <a:chOff x="2835" y="1706"/>
                <a:chExt cx="2086" cy="1180"/>
              </a:xfrm>
            </p:grpSpPr>
            <p:sp>
              <p:nvSpPr>
                <p:cNvPr id="28686" name="AutoShape 26"/>
                <p:cNvSpPr>
                  <a:spLocks noChangeArrowheads="1"/>
                </p:cNvSpPr>
                <p:nvPr/>
              </p:nvSpPr>
              <p:spPr bwMode="auto">
                <a:xfrm>
                  <a:off x="2835" y="1706"/>
                  <a:ext cx="2086" cy="1180"/>
                </a:xfrm>
                <a:prstGeom prst="roundRect">
                  <a:avLst>
                    <a:gd name="adj" fmla="val 16667"/>
                  </a:avLst>
                </a:prstGeom>
                <a:solidFill>
                  <a:schemeClr val="accent1"/>
                </a:solidFill>
                <a:ln w="38100">
                  <a:solidFill>
                    <a:srgbClr val="008000"/>
                  </a:solidFill>
                  <a:round/>
                  <a:headEnd/>
                  <a:tailEnd/>
                </a:ln>
              </p:spPr>
              <p:txBody>
                <a:bodyPr wrap="none" anchor="ctr"/>
                <a:lstStyle/>
                <a:p>
                  <a:endParaRPr lang="en-US"/>
                </a:p>
              </p:txBody>
            </p:sp>
            <p:grpSp>
              <p:nvGrpSpPr>
                <p:cNvPr id="28687" name="Group 27"/>
                <p:cNvGrpSpPr>
                  <a:grpSpLocks/>
                </p:cNvGrpSpPr>
                <p:nvPr/>
              </p:nvGrpSpPr>
              <p:grpSpPr bwMode="auto">
                <a:xfrm>
                  <a:off x="3923" y="1979"/>
                  <a:ext cx="953" cy="662"/>
                  <a:chOff x="1927" y="1207"/>
                  <a:chExt cx="2178" cy="1569"/>
                </a:xfrm>
              </p:grpSpPr>
              <p:pic>
                <p:nvPicPr>
                  <p:cNvPr id="28688" name="Picture 28" descr="G"/>
                  <p:cNvPicPr>
                    <a:picLocks noChangeAspect="1" noChangeArrowheads="1"/>
                  </p:cNvPicPr>
                  <p:nvPr/>
                </p:nvPicPr>
                <p:blipFill>
                  <a:blip r:embed="rId3">
                    <a:extLst>
                      <a:ext uri="{28A0092B-C50C-407E-A947-70E740481C1C}">
                        <a14:useLocalDpi xmlns:a14="http://schemas.microsoft.com/office/drawing/2010/main" val="0"/>
                      </a:ext>
                    </a:extLst>
                  </a:blip>
                  <a:srcRect l="29767" t="67345" r="44200"/>
                  <a:stretch>
                    <a:fillRect/>
                  </a:stretch>
                </p:blipFill>
                <p:spPr bwMode="auto">
                  <a:xfrm>
                    <a:off x="1927" y="1207"/>
                    <a:ext cx="1906" cy="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9" name="Oval 29"/>
                  <p:cNvSpPr>
                    <a:spLocks noChangeArrowheads="1"/>
                  </p:cNvSpPr>
                  <p:nvPr/>
                </p:nvSpPr>
                <p:spPr bwMode="auto">
                  <a:xfrm>
                    <a:off x="3515" y="1207"/>
                    <a:ext cx="590" cy="36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28684" name="Freeform 48"/>
              <p:cNvSpPr>
                <a:spLocks/>
              </p:cNvSpPr>
              <p:nvPr/>
            </p:nvSpPr>
            <p:spPr bwMode="auto">
              <a:xfrm>
                <a:off x="3061" y="2024"/>
                <a:ext cx="559" cy="552"/>
              </a:xfrm>
              <a:custGeom>
                <a:avLst/>
                <a:gdLst>
                  <a:gd name="T0" fmla="*/ 0 w 559"/>
                  <a:gd name="T1" fmla="*/ 250 h 552"/>
                  <a:gd name="T2" fmla="*/ 136 w 559"/>
                  <a:gd name="T3" fmla="*/ 23 h 552"/>
                  <a:gd name="T4" fmla="*/ 499 w 559"/>
                  <a:gd name="T5" fmla="*/ 114 h 552"/>
                  <a:gd name="T6" fmla="*/ 499 w 559"/>
                  <a:gd name="T7" fmla="*/ 431 h 552"/>
                  <a:gd name="T8" fmla="*/ 136 w 559"/>
                  <a:gd name="T9" fmla="*/ 522 h 552"/>
                  <a:gd name="T10" fmla="*/ 0 w 559"/>
                  <a:gd name="T11" fmla="*/ 250 h 552"/>
                  <a:gd name="T12" fmla="*/ 0 60000 65536"/>
                  <a:gd name="T13" fmla="*/ 0 60000 65536"/>
                  <a:gd name="T14" fmla="*/ 0 60000 65536"/>
                  <a:gd name="T15" fmla="*/ 0 60000 65536"/>
                  <a:gd name="T16" fmla="*/ 0 60000 65536"/>
                  <a:gd name="T17" fmla="*/ 0 60000 65536"/>
                  <a:gd name="T18" fmla="*/ 0 w 559"/>
                  <a:gd name="T19" fmla="*/ 0 h 552"/>
                  <a:gd name="T20" fmla="*/ 559 w 559"/>
                  <a:gd name="T21" fmla="*/ 552 h 552"/>
                </a:gdLst>
                <a:ahLst/>
                <a:cxnLst>
                  <a:cxn ang="T12">
                    <a:pos x="T0" y="T1"/>
                  </a:cxn>
                  <a:cxn ang="T13">
                    <a:pos x="T2" y="T3"/>
                  </a:cxn>
                  <a:cxn ang="T14">
                    <a:pos x="T4" y="T5"/>
                  </a:cxn>
                  <a:cxn ang="T15">
                    <a:pos x="T6" y="T7"/>
                  </a:cxn>
                  <a:cxn ang="T16">
                    <a:pos x="T8" y="T9"/>
                  </a:cxn>
                  <a:cxn ang="T17">
                    <a:pos x="T10" y="T11"/>
                  </a:cxn>
                </a:cxnLst>
                <a:rect l="T18" t="T19" r="T20" b="T21"/>
                <a:pathLst>
                  <a:path w="559" h="552">
                    <a:moveTo>
                      <a:pt x="0" y="250"/>
                    </a:moveTo>
                    <a:cubicBezTo>
                      <a:pt x="0" y="167"/>
                      <a:pt x="53" y="46"/>
                      <a:pt x="136" y="23"/>
                    </a:cubicBezTo>
                    <a:cubicBezTo>
                      <a:pt x="219" y="0"/>
                      <a:pt x="439" y="46"/>
                      <a:pt x="499" y="114"/>
                    </a:cubicBezTo>
                    <a:cubicBezTo>
                      <a:pt x="559" y="182"/>
                      <a:pt x="559" y="363"/>
                      <a:pt x="499" y="431"/>
                    </a:cubicBezTo>
                    <a:cubicBezTo>
                      <a:pt x="439" y="499"/>
                      <a:pt x="219" y="552"/>
                      <a:pt x="136" y="522"/>
                    </a:cubicBezTo>
                    <a:cubicBezTo>
                      <a:pt x="53" y="492"/>
                      <a:pt x="0" y="333"/>
                      <a:pt x="0" y="250"/>
                    </a:cubicBezTo>
                    <a:close/>
                  </a:path>
                </a:pathLst>
              </a:custGeom>
              <a:solidFill>
                <a:schemeClr val="accent1"/>
              </a:solidFill>
              <a:ln w="28575">
                <a:solidFill>
                  <a:schemeClr val="tx1"/>
                </a:solidFill>
                <a:round/>
                <a:headEnd/>
                <a:tailEnd/>
              </a:ln>
            </p:spPr>
            <p:txBody>
              <a:bodyPr/>
              <a:lstStyle/>
              <a:p>
                <a:endParaRPr lang="en-US"/>
              </a:p>
            </p:txBody>
          </p:sp>
          <p:sp>
            <p:nvSpPr>
              <p:cNvPr id="28685" name="Freeform 49"/>
              <p:cNvSpPr>
                <a:spLocks/>
              </p:cNvSpPr>
              <p:nvPr/>
            </p:nvSpPr>
            <p:spPr bwMode="auto">
              <a:xfrm>
                <a:off x="3107" y="3249"/>
                <a:ext cx="559" cy="552"/>
              </a:xfrm>
              <a:custGeom>
                <a:avLst/>
                <a:gdLst>
                  <a:gd name="T0" fmla="*/ 0 w 559"/>
                  <a:gd name="T1" fmla="*/ 250 h 552"/>
                  <a:gd name="T2" fmla="*/ 136 w 559"/>
                  <a:gd name="T3" fmla="*/ 23 h 552"/>
                  <a:gd name="T4" fmla="*/ 499 w 559"/>
                  <a:gd name="T5" fmla="*/ 114 h 552"/>
                  <a:gd name="T6" fmla="*/ 499 w 559"/>
                  <a:gd name="T7" fmla="*/ 431 h 552"/>
                  <a:gd name="T8" fmla="*/ 136 w 559"/>
                  <a:gd name="T9" fmla="*/ 522 h 552"/>
                  <a:gd name="T10" fmla="*/ 0 w 559"/>
                  <a:gd name="T11" fmla="*/ 250 h 552"/>
                  <a:gd name="T12" fmla="*/ 0 60000 65536"/>
                  <a:gd name="T13" fmla="*/ 0 60000 65536"/>
                  <a:gd name="T14" fmla="*/ 0 60000 65536"/>
                  <a:gd name="T15" fmla="*/ 0 60000 65536"/>
                  <a:gd name="T16" fmla="*/ 0 60000 65536"/>
                  <a:gd name="T17" fmla="*/ 0 60000 65536"/>
                  <a:gd name="T18" fmla="*/ 0 w 559"/>
                  <a:gd name="T19" fmla="*/ 0 h 552"/>
                  <a:gd name="T20" fmla="*/ 559 w 559"/>
                  <a:gd name="T21" fmla="*/ 552 h 552"/>
                </a:gdLst>
                <a:ahLst/>
                <a:cxnLst>
                  <a:cxn ang="T12">
                    <a:pos x="T0" y="T1"/>
                  </a:cxn>
                  <a:cxn ang="T13">
                    <a:pos x="T2" y="T3"/>
                  </a:cxn>
                  <a:cxn ang="T14">
                    <a:pos x="T4" y="T5"/>
                  </a:cxn>
                  <a:cxn ang="T15">
                    <a:pos x="T6" y="T7"/>
                  </a:cxn>
                  <a:cxn ang="T16">
                    <a:pos x="T8" y="T9"/>
                  </a:cxn>
                  <a:cxn ang="T17">
                    <a:pos x="T10" y="T11"/>
                  </a:cxn>
                </a:cxnLst>
                <a:rect l="T18" t="T19" r="T20" b="T21"/>
                <a:pathLst>
                  <a:path w="559" h="552">
                    <a:moveTo>
                      <a:pt x="0" y="250"/>
                    </a:moveTo>
                    <a:cubicBezTo>
                      <a:pt x="0" y="167"/>
                      <a:pt x="53" y="46"/>
                      <a:pt x="136" y="23"/>
                    </a:cubicBezTo>
                    <a:cubicBezTo>
                      <a:pt x="219" y="0"/>
                      <a:pt x="439" y="46"/>
                      <a:pt x="499" y="114"/>
                    </a:cubicBezTo>
                    <a:cubicBezTo>
                      <a:pt x="559" y="182"/>
                      <a:pt x="559" y="363"/>
                      <a:pt x="499" y="431"/>
                    </a:cubicBezTo>
                    <a:cubicBezTo>
                      <a:pt x="439" y="499"/>
                      <a:pt x="219" y="552"/>
                      <a:pt x="136" y="522"/>
                    </a:cubicBezTo>
                    <a:cubicBezTo>
                      <a:pt x="53" y="492"/>
                      <a:pt x="0" y="333"/>
                      <a:pt x="0" y="250"/>
                    </a:cubicBezTo>
                    <a:close/>
                  </a:path>
                </a:pathLst>
              </a:custGeom>
              <a:solidFill>
                <a:schemeClr val="accent1"/>
              </a:solidFill>
              <a:ln w="28575">
                <a:solidFill>
                  <a:schemeClr val="tx1"/>
                </a:solid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8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0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P spid="87081" grpId="0"/>
      <p:bldP spid="8708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9698" name="TextBox 44"/>
          <p:cNvSpPr txBox="1">
            <a:spLocks noChangeArrowheads="1"/>
          </p:cNvSpPr>
          <p:nvPr/>
        </p:nvSpPr>
        <p:spPr bwMode="auto">
          <a:xfrm>
            <a:off x="3786188" y="5429250"/>
            <a:ext cx="184150" cy="369888"/>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IE"/>
          </a:p>
        </p:txBody>
      </p:sp>
      <p:sp>
        <p:nvSpPr>
          <p:cNvPr id="31748" name="Rectangle 4"/>
          <p:cNvSpPr>
            <a:spLocks noGrp="1" noChangeArrowheads="1"/>
          </p:cNvSpPr>
          <p:nvPr>
            <p:ph type="title"/>
          </p:nvPr>
        </p:nvSpPr>
        <p:spPr>
          <a:xfrm>
            <a:off x="442913" y="103188"/>
            <a:ext cx="8243887" cy="661987"/>
          </a:xfrm>
        </p:spPr>
        <p:txBody>
          <a:bodyPr>
            <a:normAutofit fontScale="90000"/>
          </a:bodyPr>
          <a:lstStyle/>
          <a:p>
            <a:pPr eaLnBrk="1" fontAlgn="auto" hangingPunct="1">
              <a:spcAft>
                <a:spcPts val="0"/>
              </a:spcAft>
              <a:defRPr/>
            </a:pPr>
            <a:r>
              <a:rPr lang="en-GB" sz="4000"/>
              <a:t>Summary of steps</a:t>
            </a:r>
            <a:endParaRPr lang="en-US" sz="4000"/>
          </a:p>
        </p:txBody>
      </p:sp>
      <p:grpSp>
        <p:nvGrpSpPr>
          <p:cNvPr id="2" name="Group 65"/>
          <p:cNvGrpSpPr>
            <a:grpSpLocks/>
          </p:cNvGrpSpPr>
          <p:nvPr/>
        </p:nvGrpSpPr>
        <p:grpSpPr bwMode="auto">
          <a:xfrm>
            <a:off x="827088" y="1125538"/>
            <a:ext cx="7272337" cy="1727200"/>
            <a:chOff x="521" y="709"/>
            <a:chExt cx="4581" cy="1088"/>
          </a:xfrm>
        </p:grpSpPr>
        <p:pic>
          <p:nvPicPr>
            <p:cNvPr id="29725" name="Picture 9" descr="G"/>
            <p:cNvPicPr>
              <a:picLocks noChangeAspect="1" noChangeArrowheads="1"/>
            </p:cNvPicPr>
            <p:nvPr/>
          </p:nvPicPr>
          <p:blipFill>
            <a:blip r:embed="rId3">
              <a:extLst>
                <a:ext uri="{28A0092B-C50C-407E-A947-70E740481C1C}">
                  <a14:useLocalDpi xmlns:a14="http://schemas.microsoft.com/office/drawing/2010/main" val="0"/>
                </a:ext>
              </a:extLst>
            </a:blip>
            <a:srcRect l="23453" t="15118" b="75591"/>
            <a:stretch>
              <a:fillRect/>
            </a:stretch>
          </p:blipFill>
          <p:spPr bwMode="auto">
            <a:xfrm>
              <a:off x="2880" y="935"/>
              <a:ext cx="2222"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6" name="Text Box 15"/>
            <p:cNvSpPr txBox="1">
              <a:spLocks noChangeArrowheads="1"/>
            </p:cNvSpPr>
            <p:nvPr/>
          </p:nvSpPr>
          <p:spPr bwMode="auto">
            <a:xfrm>
              <a:off x="3424" y="845"/>
              <a:ext cx="113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29727" name="Text Box 16"/>
            <p:cNvSpPr txBox="1">
              <a:spLocks noChangeArrowheads="1"/>
            </p:cNvSpPr>
            <p:nvPr/>
          </p:nvSpPr>
          <p:spPr bwMode="auto">
            <a:xfrm>
              <a:off x="3515" y="709"/>
              <a:ext cx="127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a:t>Donor DNA</a:t>
              </a:r>
              <a:endParaRPr lang="en-US" b="1"/>
            </a:p>
          </p:txBody>
        </p:sp>
        <p:grpSp>
          <p:nvGrpSpPr>
            <p:cNvPr id="29728" name="Group 48"/>
            <p:cNvGrpSpPr>
              <a:grpSpLocks/>
            </p:cNvGrpSpPr>
            <p:nvPr/>
          </p:nvGrpSpPr>
          <p:grpSpPr bwMode="auto">
            <a:xfrm>
              <a:off x="521" y="799"/>
              <a:ext cx="1043" cy="681"/>
              <a:chOff x="748" y="935"/>
              <a:chExt cx="1043" cy="681"/>
            </a:xfrm>
          </p:grpSpPr>
          <p:grpSp>
            <p:nvGrpSpPr>
              <p:cNvPr id="29731" name="Group 21"/>
              <p:cNvGrpSpPr>
                <a:grpSpLocks/>
              </p:cNvGrpSpPr>
              <p:nvPr/>
            </p:nvGrpSpPr>
            <p:grpSpPr bwMode="auto">
              <a:xfrm>
                <a:off x="748" y="935"/>
                <a:ext cx="1043" cy="681"/>
                <a:chOff x="3900" y="1706"/>
                <a:chExt cx="1860" cy="1374"/>
              </a:xfrm>
            </p:grpSpPr>
            <p:grpSp>
              <p:nvGrpSpPr>
                <p:cNvPr id="29733" name="Group 22"/>
                <p:cNvGrpSpPr>
                  <a:grpSpLocks/>
                </p:cNvGrpSpPr>
                <p:nvPr/>
              </p:nvGrpSpPr>
              <p:grpSpPr bwMode="auto">
                <a:xfrm rot="10800000">
                  <a:off x="3900" y="1706"/>
                  <a:ext cx="1860" cy="1374"/>
                  <a:chOff x="1837" y="2568"/>
                  <a:chExt cx="1860" cy="1374"/>
                </a:xfrm>
              </p:grpSpPr>
              <p:pic>
                <p:nvPicPr>
                  <p:cNvPr id="29736" name="Picture 23" descr="G"/>
                  <p:cNvPicPr>
                    <a:picLocks noChangeAspect="1" noChangeArrowheads="1"/>
                  </p:cNvPicPr>
                  <p:nvPr/>
                </p:nvPicPr>
                <p:blipFill>
                  <a:blip r:embed="rId3">
                    <a:extLst>
                      <a:ext uri="{28A0092B-C50C-407E-A947-70E740481C1C}">
                        <a14:useLocalDpi xmlns:a14="http://schemas.microsoft.com/office/drawing/2010/main" val="0"/>
                      </a:ext>
                    </a:extLst>
                  </a:blip>
                  <a:srcRect r="72163" b="68718"/>
                  <a:stretch>
                    <a:fillRect/>
                  </a:stretch>
                </p:blipFill>
                <p:spPr bwMode="auto">
                  <a:xfrm>
                    <a:off x="1837" y="2568"/>
                    <a:ext cx="1860" cy="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37" name="Rectangle 24"/>
                  <p:cNvSpPr>
                    <a:spLocks noChangeArrowheads="1"/>
                  </p:cNvSpPr>
                  <p:nvPr/>
                </p:nvSpPr>
                <p:spPr bwMode="auto">
                  <a:xfrm rot="-1453079">
                    <a:off x="3144" y="3019"/>
                    <a:ext cx="150" cy="62"/>
                  </a:xfrm>
                  <a:prstGeom prst="rect">
                    <a:avLst/>
                  </a:prstGeom>
                  <a:solidFill>
                    <a:srgbClr val="3C11B7"/>
                  </a:solidFill>
                  <a:ln w="9525">
                    <a:solidFill>
                      <a:schemeClr val="tx1"/>
                    </a:solidFill>
                    <a:miter lim="800000"/>
                    <a:headEnd/>
                    <a:tailEnd/>
                  </a:ln>
                </p:spPr>
                <p:txBody>
                  <a:bodyPr wrap="none" anchor="ctr"/>
                  <a:lstStyle/>
                  <a:p>
                    <a:endParaRPr lang="en-US"/>
                  </a:p>
                </p:txBody>
              </p:sp>
              <p:sp>
                <p:nvSpPr>
                  <p:cNvPr id="29738" name="Rectangle 25"/>
                  <p:cNvSpPr>
                    <a:spLocks noChangeArrowheads="1"/>
                  </p:cNvSpPr>
                  <p:nvPr/>
                </p:nvSpPr>
                <p:spPr bwMode="auto">
                  <a:xfrm rot="-1453079">
                    <a:off x="3078" y="3529"/>
                    <a:ext cx="91" cy="136"/>
                  </a:xfrm>
                  <a:prstGeom prst="rect">
                    <a:avLst/>
                  </a:prstGeom>
                  <a:solidFill>
                    <a:srgbClr val="3C11B7"/>
                  </a:solidFill>
                  <a:ln w="9525">
                    <a:solidFill>
                      <a:schemeClr val="tx1"/>
                    </a:solidFill>
                    <a:miter lim="800000"/>
                    <a:headEnd/>
                    <a:tailEnd/>
                  </a:ln>
                </p:spPr>
                <p:txBody>
                  <a:bodyPr wrap="none" anchor="ctr"/>
                  <a:lstStyle/>
                  <a:p>
                    <a:endParaRPr lang="en-US"/>
                  </a:p>
                </p:txBody>
              </p:sp>
            </p:grpSp>
            <p:sp>
              <p:nvSpPr>
                <p:cNvPr id="29734" name="Oval 26"/>
                <p:cNvSpPr>
                  <a:spLocks noChangeArrowheads="1"/>
                </p:cNvSpPr>
                <p:nvPr/>
              </p:nvSpPr>
              <p:spPr bwMode="auto">
                <a:xfrm>
                  <a:off x="4694" y="2523"/>
                  <a:ext cx="499" cy="272"/>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735" name="Oval 27"/>
                <p:cNvSpPr>
                  <a:spLocks noChangeArrowheads="1"/>
                </p:cNvSpPr>
                <p:nvPr/>
              </p:nvSpPr>
              <p:spPr bwMode="auto">
                <a:xfrm>
                  <a:off x="4422" y="2024"/>
                  <a:ext cx="998" cy="6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9732" name="Text Box 32"/>
              <p:cNvSpPr txBox="1">
                <a:spLocks noChangeArrowheads="1"/>
              </p:cNvSpPr>
              <p:nvPr/>
            </p:nvSpPr>
            <p:spPr bwMode="auto">
              <a:xfrm>
                <a:off x="1066" y="1162"/>
                <a:ext cx="6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t>Plasmid</a:t>
                </a:r>
                <a:endParaRPr lang="en-US" sz="1200" b="1"/>
              </a:p>
            </p:txBody>
          </p:sp>
        </p:grpSp>
        <p:sp>
          <p:nvSpPr>
            <p:cNvPr id="29729" name="Line 62"/>
            <p:cNvSpPr>
              <a:spLocks noChangeShapeType="1"/>
            </p:cNvSpPr>
            <p:nvPr/>
          </p:nvSpPr>
          <p:spPr bwMode="auto">
            <a:xfrm>
              <a:off x="1111" y="1480"/>
              <a:ext cx="0" cy="31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9730" name="Line 63"/>
            <p:cNvSpPr>
              <a:spLocks noChangeShapeType="1"/>
            </p:cNvSpPr>
            <p:nvPr/>
          </p:nvSpPr>
          <p:spPr bwMode="auto">
            <a:xfrm>
              <a:off x="3923" y="1389"/>
              <a:ext cx="0" cy="3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grpSp>
      <p:sp>
        <p:nvSpPr>
          <p:cNvPr id="31808" name="Text Box 64"/>
          <p:cNvSpPr txBox="1">
            <a:spLocks noChangeArrowheads="1"/>
          </p:cNvSpPr>
          <p:nvPr/>
        </p:nvSpPr>
        <p:spPr bwMode="auto">
          <a:xfrm>
            <a:off x="2916238" y="2276475"/>
            <a:ext cx="24479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1. Cut with restriction enzymes</a:t>
            </a:r>
            <a:endParaRPr lang="en-US"/>
          </a:p>
        </p:txBody>
      </p:sp>
      <p:grpSp>
        <p:nvGrpSpPr>
          <p:cNvPr id="6" name="Group 68"/>
          <p:cNvGrpSpPr>
            <a:grpSpLocks/>
          </p:cNvGrpSpPr>
          <p:nvPr/>
        </p:nvGrpSpPr>
        <p:grpSpPr bwMode="auto">
          <a:xfrm>
            <a:off x="1116013" y="3068638"/>
            <a:ext cx="7364412" cy="2089150"/>
            <a:chOff x="703" y="1933"/>
            <a:chExt cx="4639" cy="1316"/>
          </a:xfrm>
        </p:grpSpPr>
        <p:sp>
          <p:nvSpPr>
            <p:cNvPr id="29715" name="Text Box 31"/>
            <p:cNvSpPr txBox="1">
              <a:spLocks noChangeArrowheads="1"/>
            </p:cNvSpPr>
            <p:nvPr/>
          </p:nvSpPr>
          <p:spPr bwMode="auto">
            <a:xfrm>
              <a:off x="1564" y="2069"/>
              <a:ext cx="1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grpSp>
          <p:nvGrpSpPr>
            <p:cNvPr id="29716" name="Group 33"/>
            <p:cNvGrpSpPr>
              <a:grpSpLocks/>
            </p:cNvGrpSpPr>
            <p:nvPr/>
          </p:nvGrpSpPr>
          <p:grpSpPr bwMode="auto">
            <a:xfrm>
              <a:off x="2744" y="1933"/>
              <a:ext cx="2598" cy="495"/>
              <a:chOff x="1701" y="1026"/>
              <a:chExt cx="2598" cy="495"/>
            </a:xfrm>
          </p:grpSpPr>
          <p:pic>
            <p:nvPicPr>
              <p:cNvPr id="29723" name="Picture 34" descr="G"/>
              <p:cNvPicPr>
                <a:picLocks noChangeAspect="1" noChangeArrowheads="1"/>
              </p:cNvPicPr>
              <p:nvPr/>
            </p:nvPicPr>
            <p:blipFill>
              <a:blip r:embed="rId3">
                <a:extLst>
                  <a:ext uri="{28A0092B-C50C-407E-A947-70E740481C1C}">
                    <a14:useLocalDpi xmlns:a14="http://schemas.microsoft.com/office/drawing/2010/main" val="0"/>
                  </a:ext>
                </a:extLst>
              </a:blip>
              <a:srcRect l="43298" t="35733" b="50851"/>
              <a:stretch>
                <a:fillRect/>
              </a:stretch>
            </p:blipFill>
            <p:spPr bwMode="auto">
              <a:xfrm>
                <a:off x="1701" y="1117"/>
                <a:ext cx="259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4" name="Text Box 35"/>
              <p:cNvSpPr txBox="1">
                <a:spLocks noChangeArrowheads="1"/>
              </p:cNvSpPr>
              <p:nvPr/>
            </p:nvSpPr>
            <p:spPr bwMode="auto">
              <a:xfrm>
                <a:off x="2381" y="1026"/>
                <a:ext cx="10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Donor DNA</a:t>
                </a:r>
                <a:endParaRPr lang="en-US"/>
              </a:p>
            </p:txBody>
          </p:sp>
        </p:grpSp>
        <p:grpSp>
          <p:nvGrpSpPr>
            <p:cNvPr id="29717" name="Group 36"/>
            <p:cNvGrpSpPr>
              <a:grpSpLocks/>
            </p:cNvGrpSpPr>
            <p:nvPr/>
          </p:nvGrpSpPr>
          <p:grpSpPr bwMode="auto">
            <a:xfrm>
              <a:off x="703" y="2024"/>
              <a:ext cx="1950" cy="771"/>
              <a:chOff x="2290" y="2568"/>
              <a:chExt cx="2586" cy="1271"/>
            </a:xfrm>
          </p:grpSpPr>
          <p:pic>
            <p:nvPicPr>
              <p:cNvPr id="29721" name="Picture 37" descr="G"/>
              <p:cNvPicPr>
                <a:picLocks noChangeAspect="1" noChangeArrowheads="1"/>
              </p:cNvPicPr>
              <p:nvPr/>
            </p:nvPicPr>
            <p:blipFill>
              <a:blip r:embed="rId3">
                <a:extLst>
                  <a:ext uri="{28A0092B-C50C-407E-A947-70E740481C1C}">
                    <a14:useLocalDpi xmlns:a14="http://schemas.microsoft.com/office/drawing/2010/main" val="0"/>
                  </a:ext>
                </a:extLst>
              </a:blip>
              <a:srcRect t="30237" r="69456" b="27487"/>
              <a:stretch>
                <a:fillRect/>
              </a:stretch>
            </p:blipFill>
            <p:spPr bwMode="auto">
              <a:xfrm>
                <a:off x="2290" y="2568"/>
                <a:ext cx="1399" cy="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2" name="Text Box 38"/>
              <p:cNvSpPr txBox="1">
                <a:spLocks noChangeArrowheads="1"/>
              </p:cNvSpPr>
              <p:nvPr/>
            </p:nvSpPr>
            <p:spPr bwMode="auto">
              <a:xfrm>
                <a:off x="3741" y="3023"/>
                <a:ext cx="1135" cy="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b="1">
                    <a:solidFill>
                      <a:srgbClr val="000000"/>
                    </a:solidFill>
                  </a:rPr>
                  <a:t>Sticky Ends</a:t>
                </a:r>
                <a:endParaRPr lang="en-US" b="1">
                  <a:solidFill>
                    <a:srgbClr val="000000"/>
                  </a:solidFill>
                </a:endParaRPr>
              </a:p>
            </p:txBody>
          </p:sp>
        </p:grpSp>
        <p:sp>
          <p:nvSpPr>
            <p:cNvPr id="29718" name="Line 39"/>
            <p:cNvSpPr>
              <a:spLocks noChangeShapeType="1"/>
            </p:cNvSpPr>
            <p:nvPr/>
          </p:nvSpPr>
          <p:spPr bwMode="auto">
            <a:xfrm flipV="1">
              <a:off x="2426" y="2478"/>
              <a:ext cx="271" cy="45"/>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9719" name="Line 66"/>
            <p:cNvSpPr>
              <a:spLocks noChangeShapeType="1"/>
            </p:cNvSpPr>
            <p:nvPr/>
          </p:nvSpPr>
          <p:spPr bwMode="auto">
            <a:xfrm flipH="1">
              <a:off x="2109" y="2568"/>
              <a:ext cx="680" cy="68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sp>
          <p:nvSpPr>
            <p:cNvPr id="29720" name="Line 67"/>
            <p:cNvSpPr>
              <a:spLocks noChangeShapeType="1"/>
            </p:cNvSpPr>
            <p:nvPr/>
          </p:nvSpPr>
          <p:spPr bwMode="auto">
            <a:xfrm>
              <a:off x="1474" y="2704"/>
              <a:ext cx="544" cy="54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E"/>
            </a:p>
          </p:txBody>
        </p:sp>
      </p:grpSp>
      <p:sp>
        <p:nvSpPr>
          <p:cNvPr id="31815" name="Text Box 71"/>
          <p:cNvSpPr txBox="1">
            <a:spLocks noChangeArrowheads="1"/>
          </p:cNvSpPr>
          <p:nvPr/>
        </p:nvSpPr>
        <p:spPr bwMode="auto">
          <a:xfrm>
            <a:off x="395288" y="4797425"/>
            <a:ext cx="187166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2. Ligase bonds sticky ends together</a:t>
            </a:r>
            <a:endParaRPr lang="en-US"/>
          </a:p>
        </p:txBody>
      </p:sp>
      <p:sp>
        <p:nvSpPr>
          <p:cNvPr id="31816" name="Text Box 72"/>
          <p:cNvSpPr txBox="1">
            <a:spLocks noChangeArrowheads="1"/>
          </p:cNvSpPr>
          <p:nvPr/>
        </p:nvSpPr>
        <p:spPr bwMode="auto">
          <a:xfrm>
            <a:off x="3714750" y="5072063"/>
            <a:ext cx="2082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t>Recombinant DNA</a:t>
            </a:r>
            <a:endParaRPr lang="en-US"/>
          </a:p>
        </p:txBody>
      </p:sp>
      <p:grpSp>
        <p:nvGrpSpPr>
          <p:cNvPr id="9" name="Group 76"/>
          <p:cNvGrpSpPr>
            <a:grpSpLocks/>
          </p:cNvGrpSpPr>
          <p:nvPr/>
        </p:nvGrpSpPr>
        <p:grpSpPr bwMode="auto">
          <a:xfrm>
            <a:off x="6156325" y="5013325"/>
            <a:ext cx="2520950" cy="1441450"/>
            <a:chOff x="3878" y="3158"/>
            <a:chExt cx="1588" cy="908"/>
          </a:xfrm>
        </p:grpSpPr>
        <p:grpSp>
          <p:nvGrpSpPr>
            <p:cNvPr id="29709" name="Group 75"/>
            <p:cNvGrpSpPr>
              <a:grpSpLocks/>
            </p:cNvGrpSpPr>
            <p:nvPr/>
          </p:nvGrpSpPr>
          <p:grpSpPr bwMode="auto">
            <a:xfrm>
              <a:off x="3878" y="3158"/>
              <a:ext cx="1588" cy="908"/>
              <a:chOff x="3878" y="3158"/>
              <a:chExt cx="1588" cy="908"/>
            </a:xfrm>
          </p:grpSpPr>
          <p:sp>
            <p:nvSpPr>
              <p:cNvPr id="29711" name="AutoShape 50"/>
              <p:cNvSpPr>
                <a:spLocks noChangeArrowheads="1"/>
              </p:cNvSpPr>
              <p:nvPr/>
            </p:nvSpPr>
            <p:spPr bwMode="auto">
              <a:xfrm>
                <a:off x="3878" y="3158"/>
                <a:ext cx="1588" cy="908"/>
              </a:xfrm>
              <a:prstGeom prst="roundRect">
                <a:avLst>
                  <a:gd name="adj" fmla="val 16667"/>
                </a:avLst>
              </a:prstGeom>
              <a:solidFill>
                <a:schemeClr val="accent1"/>
              </a:solidFill>
              <a:ln w="38100">
                <a:solidFill>
                  <a:srgbClr val="008000"/>
                </a:solidFill>
                <a:round/>
                <a:headEnd/>
                <a:tailEnd/>
              </a:ln>
            </p:spPr>
            <p:txBody>
              <a:bodyPr wrap="none" anchor="ctr"/>
              <a:lstStyle/>
              <a:p>
                <a:endParaRPr lang="en-US"/>
              </a:p>
            </p:txBody>
          </p:sp>
          <p:grpSp>
            <p:nvGrpSpPr>
              <p:cNvPr id="29712" name="Group 51"/>
              <p:cNvGrpSpPr>
                <a:grpSpLocks/>
              </p:cNvGrpSpPr>
              <p:nvPr/>
            </p:nvGrpSpPr>
            <p:grpSpPr bwMode="auto">
              <a:xfrm>
                <a:off x="4649" y="3295"/>
                <a:ext cx="772" cy="481"/>
                <a:chOff x="1927" y="1207"/>
                <a:chExt cx="2178" cy="1569"/>
              </a:xfrm>
            </p:grpSpPr>
            <p:pic>
              <p:nvPicPr>
                <p:cNvPr id="29713" name="Picture 52" descr="G"/>
                <p:cNvPicPr>
                  <a:picLocks noChangeAspect="1" noChangeArrowheads="1"/>
                </p:cNvPicPr>
                <p:nvPr/>
              </p:nvPicPr>
              <p:blipFill>
                <a:blip r:embed="rId3">
                  <a:extLst>
                    <a:ext uri="{28A0092B-C50C-407E-A947-70E740481C1C}">
                      <a14:useLocalDpi xmlns:a14="http://schemas.microsoft.com/office/drawing/2010/main" val="0"/>
                    </a:ext>
                  </a:extLst>
                </a:blip>
                <a:srcRect l="29767" t="67345" r="44200"/>
                <a:stretch>
                  <a:fillRect/>
                </a:stretch>
              </p:blipFill>
              <p:spPr bwMode="auto">
                <a:xfrm>
                  <a:off x="1927" y="1207"/>
                  <a:ext cx="1906" cy="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4" name="Oval 53"/>
                <p:cNvSpPr>
                  <a:spLocks noChangeArrowheads="1"/>
                </p:cNvSpPr>
                <p:nvPr/>
              </p:nvSpPr>
              <p:spPr bwMode="auto">
                <a:xfrm>
                  <a:off x="3515" y="1207"/>
                  <a:ext cx="590" cy="36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29710" name="Freeform 74"/>
            <p:cNvSpPr>
              <a:spLocks/>
            </p:cNvSpPr>
            <p:nvPr/>
          </p:nvSpPr>
          <p:spPr bwMode="auto">
            <a:xfrm>
              <a:off x="4017" y="3395"/>
              <a:ext cx="559" cy="552"/>
            </a:xfrm>
            <a:custGeom>
              <a:avLst/>
              <a:gdLst>
                <a:gd name="T0" fmla="*/ 0 w 559"/>
                <a:gd name="T1" fmla="*/ 250 h 552"/>
                <a:gd name="T2" fmla="*/ 136 w 559"/>
                <a:gd name="T3" fmla="*/ 23 h 552"/>
                <a:gd name="T4" fmla="*/ 499 w 559"/>
                <a:gd name="T5" fmla="*/ 114 h 552"/>
                <a:gd name="T6" fmla="*/ 499 w 559"/>
                <a:gd name="T7" fmla="*/ 431 h 552"/>
                <a:gd name="T8" fmla="*/ 136 w 559"/>
                <a:gd name="T9" fmla="*/ 522 h 552"/>
                <a:gd name="T10" fmla="*/ 0 w 559"/>
                <a:gd name="T11" fmla="*/ 250 h 552"/>
                <a:gd name="T12" fmla="*/ 0 60000 65536"/>
                <a:gd name="T13" fmla="*/ 0 60000 65536"/>
                <a:gd name="T14" fmla="*/ 0 60000 65536"/>
                <a:gd name="T15" fmla="*/ 0 60000 65536"/>
                <a:gd name="T16" fmla="*/ 0 60000 65536"/>
                <a:gd name="T17" fmla="*/ 0 60000 65536"/>
                <a:gd name="T18" fmla="*/ 0 w 559"/>
                <a:gd name="T19" fmla="*/ 0 h 552"/>
                <a:gd name="T20" fmla="*/ 559 w 559"/>
                <a:gd name="T21" fmla="*/ 552 h 552"/>
              </a:gdLst>
              <a:ahLst/>
              <a:cxnLst>
                <a:cxn ang="T12">
                  <a:pos x="T0" y="T1"/>
                </a:cxn>
                <a:cxn ang="T13">
                  <a:pos x="T2" y="T3"/>
                </a:cxn>
                <a:cxn ang="T14">
                  <a:pos x="T4" y="T5"/>
                </a:cxn>
                <a:cxn ang="T15">
                  <a:pos x="T6" y="T7"/>
                </a:cxn>
                <a:cxn ang="T16">
                  <a:pos x="T8" y="T9"/>
                </a:cxn>
                <a:cxn ang="T17">
                  <a:pos x="T10" y="T11"/>
                </a:cxn>
              </a:cxnLst>
              <a:rect l="T18" t="T19" r="T20" b="T21"/>
              <a:pathLst>
                <a:path w="559" h="552">
                  <a:moveTo>
                    <a:pt x="0" y="250"/>
                  </a:moveTo>
                  <a:cubicBezTo>
                    <a:pt x="0" y="167"/>
                    <a:pt x="53" y="46"/>
                    <a:pt x="136" y="23"/>
                  </a:cubicBezTo>
                  <a:cubicBezTo>
                    <a:pt x="219" y="0"/>
                    <a:pt x="439" y="46"/>
                    <a:pt x="499" y="114"/>
                  </a:cubicBezTo>
                  <a:cubicBezTo>
                    <a:pt x="559" y="182"/>
                    <a:pt x="559" y="363"/>
                    <a:pt x="499" y="431"/>
                  </a:cubicBezTo>
                  <a:cubicBezTo>
                    <a:pt x="439" y="499"/>
                    <a:pt x="219" y="552"/>
                    <a:pt x="136" y="522"/>
                  </a:cubicBezTo>
                  <a:cubicBezTo>
                    <a:pt x="53" y="492"/>
                    <a:pt x="0" y="333"/>
                    <a:pt x="0" y="250"/>
                  </a:cubicBezTo>
                  <a:close/>
                </a:path>
              </a:pathLst>
            </a:custGeom>
            <a:solidFill>
              <a:schemeClr val="accent1"/>
            </a:solidFill>
            <a:ln w="28575">
              <a:solidFill>
                <a:schemeClr val="tx1"/>
              </a:solidFill>
              <a:round/>
              <a:headEnd/>
              <a:tailEnd/>
            </a:ln>
          </p:spPr>
          <p:txBody>
            <a:bodyPr/>
            <a:lstStyle/>
            <a:p>
              <a:endParaRPr lang="en-US"/>
            </a:p>
          </p:txBody>
        </p:sp>
      </p:grpSp>
      <p:grpSp>
        <p:nvGrpSpPr>
          <p:cNvPr id="12" name="Group 73"/>
          <p:cNvGrpSpPr>
            <a:grpSpLocks/>
          </p:cNvGrpSpPr>
          <p:nvPr/>
        </p:nvGrpSpPr>
        <p:grpSpPr bwMode="auto">
          <a:xfrm>
            <a:off x="2357422" y="5357826"/>
            <a:ext cx="3384549" cy="1122363"/>
            <a:chOff x="1474" y="3430"/>
            <a:chExt cx="2132" cy="707"/>
          </a:xfrm>
          <a:blipFill>
            <a:blip r:embed="rId4"/>
            <a:tile tx="0" ty="0" sx="100000" sy="100000" flip="none" algn="tl"/>
          </a:blipFill>
        </p:grpSpPr>
        <p:sp>
          <p:nvSpPr>
            <p:cNvPr id="28689" name="Line 70"/>
            <p:cNvSpPr>
              <a:spLocks noChangeShapeType="1"/>
            </p:cNvSpPr>
            <p:nvPr/>
          </p:nvSpPr>
          <p:spPr bwMode="auto">
            <a:xfrm>
              <a:off x="2699" y="3748"/>
              <a:ext cx="907" cy="0"/>
            </a:xfrm>
            <a:prstGeom prst="line">
              <a:avLst/>
            </a:prstGeom>
            <a:grpFill/>
            <a:ln w="57150">
              <a:solidFill>
                <a:schemeClr val="tx1"/>
              </a:solidFill>
              <a:round/>
              <a:headEnd/>
              <a:tailEnd type="triangle" w="med" len="med"/>
            </a:ln>
          </p:spPr>
          <p:txBody>
            <a:bodyPr/>
            <a:lstStyle/>
            <a:p>
              <a:pPr>
                <a:defRPr/>
              </a:pPr>
              <a:endParaRPr lang="en-IE"/>
            </a:p>
          </p:txBody>
        </p:sp>
        <p:pic>
          <p:nvPicPr>
            <p:cNvPr id="28690" name="Picture 42" descr="G"/>
            <p:cNvPicPr>
              <a:picLocks noChangeAspect="1" noChangeArrowheads="1"/>
            </p:cNvPicPr>
            <p:nvPr/>
          </p:nvPicPr>
          <p:blipFill>
            <a:blip r:embed="rId3"/>
            <a:srcRect l="29767" t="67345" r="44200"/>
            <a:stretch>
              <a:fillRect/>
            </a:stretch>
          </p:blipFill>
          <p:spPr bwMode="auto">
            <a:xfrm>
              <a:off x="1474" y="3430"/>
              <a:ext cx="992" cy="707"/>
            </a:xfrm>
            <a:prstGeom prst="rect">
              <a:avLst/>
            </a:prstGeom>
            <a:ln w="9525">
              <a:noFill/>
              <a:miter lim="800000"/>
              <a:headEnd/>
              <a:tailEnd/>
            </a:ln>
          </p:spPr>
        </p:pic>
      </p:grpSp>
      <p:sp useBgFill="1">
        <p:nvSpPr>
          <p:cNvPr id="29707" name="TextBox 45"/>
          <p:cNvSpPr txBox="1">
            <a:spLocks noChangeArrowheads="1"/>
          </p:cNvSpPr>
          <p:nvPr/>
        </p:nvSpPr>
        <p:spPr bwMode="auto">
          <a:xfrm>
            <a:off x="3857625" y="5357813"/>
            <a:ext cx="285750" cy="369887"/>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IE"/>
          </a:p>
        </p:txBody>
      </p:sp>
      <p:sp useBgFill="1">
        <p:nvSpPr>
          <p:cNvPr id="47" name="Oval 46"/>
          <p:cNvSpPr/>
          <p:nvPr/>
        </p:nvSpPr>
        <p:spPr>
          <a:xfrm>
            <a:off x="2714625" y="4071938"/>
            <a:ext cx="71438" cy="714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80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8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8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08" grpId="0"/>
      <p:bldP spid="31815" grpId="0"/>
      <p:bldP spid="318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IE"/>
              <a:t>Expression</a:t>
            </a:r>
            <a:endParaRPr lang="en-US"/>
          </a:p>
        </p:txBody>
      </p:sp>
      <p:sp>
        <p:nvSpPr>
          <p:cNvPr id="30723" name="Rectangle 3"/>
          <p:cNvSpPr>
            <a:spLocks noGrp="1" noChangeArrowheads="1"/>
          </p:cNvSpPr>
          <p:nvPr>
            <p:ph idx="1"/>
          </p:nvPr>
        </p:nvSpPr>
        <p:spPr/>
        <p:txBody>
          <a:bodyPr/>
          <a:lstStyle/>
          <a:p>
            <a:pPr eaLnBrk="1" hangingPunct="1"/>
            <a:r>
              <a:rPr lang="en-IE"/>
              <a:t>Expression is getting the organism with the recombinant DNA to produce the desired protein</a:t>
            </a:r>
          </a:p>
          <a:p>
            <a:pPr eaLnBrk="1" hangingPunct="1"/>
            <a:endParaRPr lang="en-IE"/>
          </a:p>
          <a:p>
            <a:pPr eaLnBrk="1" hangingPunct="1"/>
            <a:r>
              <a:rPr lang="en-IE"/>
              <a:t>When the protein is produced in large amounts it is isolated and purified</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a:t>Learning Check</a:t>
            </a:r>
            <a:endParaRPr lang="en-US" dirty="0"/>
          </a:p>
        </p:txBody>
      </p:sp>
      <p:sp>
        <p:nvSpPr>
          <p:cNvPr id="3" name="Content Placeholder 2"/>
          <p:cNvSpPr>
            <a:spLocks noGrp="1"/>
          </p:cNvSpPr>
          <p:nvPr>
            <p:ph idx="1"/>
          </p:nvPr>
        </p:nvSpPr>
        <p:spPr>
          <a:xfrm>
            <a:off x="457200" y="1600200"/>
            <a:ext cx="8229600" cy="5257800"/>
          </a:xfrm>
        </p:spPr>
        <p:txBody>
          <a:bodyPr/>
          <a:lstStyle/>
          <a:p>
            <a:pPr marL="650875" indent="-514350">
              <a:buFont typeface="Lucida Sans" pitchFamily="34" charset="0"/>
              <a:buAutoNum type="arabicPeriod"/>
            </a:pPr>
            <a:r>
              <a:rPr lang="en-IE"/>
              <a:t>What are the stages involved in GE?</a:t>
            </a:r>
          </a:p>
          <a:p>
            <a:pPr marL="650875" indent="-514350">
              <a:buFont typeface="Lucida Sans" pitchFamily="34" charset="0"/>
              <a:buAutoNum type="arabicPeriod"/>
            </a:pPr>
            <a:endParaRPr lang="en-IE"/>
          </a:p>
          <a:p>
            <a:pPr marL="650875" indent="-514350">
              <a:buFont typeface="Lucida Sans" pitchFamily="34" charset="0"/>
              <a:buAutoNum type="arabicPeriod"/>
            </a:pPr>
            <a:r>
              <a:rPr lang="en-IE"/>
              <a:t>Outline what happens in the stage isolation ?</a:t>
            </a:r>
          </a:p>
          <a:p>
            <a:pPr marL="650875" indent="-514350">
              <a:buFont typeface="Lucida Sans" pitchFamily="34" charset="0"/>
              <a:buAutoNum type="arabicPeriod"/>
            </a:pPr>
            <a:endParaRPr lang="en-IE"/>
          </a:p>
          <a:p>
            <a:pPr marL="650875" indent="-514350">
              <a:buFont typeface="Lucida Sans" pitchFamily="34" charset="0"/>
              <a:buAutoNum type="arabicPeriod"/>
            </a:pPr>
            <a:r>
              <a:rPr lang="en-IE"/>
              <a:t>What enzyme is used to cut the DNA?</a:t>
            </a:r>
          </a:p>
          <a:p>
            <a:pPr marL="650875" indent="-514350">
              <a:buFont typeface="Lucida Sans" pitchFamily="34" charset="0"/>
              <a:buAutoNum type="arabicPeriod"/>
            </a:pPr>
            <a:endParaRPr lang="en-IE"/>
          </a:p>
          <a:p>
            <a:pPr marL="650875" indent="-514350">
              <a:buFont typeface="Lucida Sans" pitchFamily="34" charset="0"/>
              <a:buAutoNum type="arabicPeriod"/>
            </a:pPr>
            <a:r>
              <a:rPr lang="en-IE"/>
              <a:t>Can you explain what happens in transformation?</a:t>
            </a:r>
          </a:p>
          <a:p>
            <a:pPr marL="650875" indent="-514350">
              <a:buFont typeface="Lucida Sans" pitchFamily="34" charset="0"/>
              <a:buAutoNum type="arabicPeriod"/>
            </a:pPr>
            <a:endParaRPr lang="en-IE"/>
          </a:p>
          <a:p>
            <a:pPr marL="650875" indent="-514350">
              <a:buFont typeface="Lucida Sans" pitchFamily="34" charset="0"/>
              <a:buAutoNum type="arabicPeriod"/>
            </a:pPr>
            <a:r>
              <a:rPr lang="en-IE"/>
              <a:t>What is meant by gene expression?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20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20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IE" dirty="0"/>
              <a:t>Animals used in GE</a:t>
            </a:r>
            <a:endParaRPr lang="en-US" dirty="0"/>
          </a:p>
        </p:txBody>
      </p:sp>
      <p:sp>
        <p:nvSpPr>
          <p:cNvPr id="32771" name="Rectangle 3"/>
          <p:cNvSpPr>
            <a:spLocks noGrp="1" noChangeArrowheads="1"/>
          </p:cNvSpPr>
          <p:nvPr>
            <p:ph idx="1"/>
          </p:nvPr>
        </p:nvSpPr>
        <p:spPr/>
        <p:txBody>
          <a:bodyPr/>
          <a:lstStyle/>
          <a:p>
            <a:pPr eaLnBrk="1" hangingPunct="1"/>
            <a:r>
              <a:rPr lang="en-IE"/>
              <a:t>The human gene to clot blood has been inserted into the DNA of sheep</a:t>
            </a:r>
          </a:p>
          <a:p>
            <a:pPr eaLnBrk="1" hangingPunct="1"/>
            <a:endParaRPr lang="en-IE"/>
          </a:p>
          <a:p>
            <a:pPr eaLnBrk="1" hangingPunct="1"/>
            <a:r>
              <a:rPr lang="en-IE"/>
              <a:t>Sheep produce human clotting factor needed for Haemophiliacs in their milk</a:t>
            </a:r>
          </a:p>
          <a:p>
            <a:pPr eaLnBrk="1" hangingPunct="1"/>
            <a:endParaRPr lang="en-IE"/>
          </a:p>
          <a:p>
            <a:pPr eaLnBrk="1" hangingPunct="1"/>
            <a:r>
              <a:rPr lang="en-IE"/>
              <a:t>Goats produce a protein  to treat emphysema</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6"/>
          <p:cNvSpPr>
            <a:spLocks noGrp="1"/>
          </p:cNvSpPr>
          <p:nvPr>
            <p:ph type="sldNum" sz="quarter" idx="12"/>
          </p:nvPr>
        </p:nvSpPr>
        <p:spPr/>
        <p:txBody>
          <a:bodyPr/>
          <a:lstStyle/>
          <a:p>
            <a:pPr>
              <a:defRPr/>
            </a:pPr>
            <a:fld id="{4C646401-EDB0-4801-B8DC-2B355B7BF2FD}" type="slidenum">
              <a:rPr lang="en-US"/>
              <a:pPr>
                <a:defRPr/>
              </a:pPr>
              <a:t>28</a:t>
            </a:fld>
            <a:endParaRPr lang="en-US"/>
          </a:p>
        </p:txBody>
      </p:sp>
      <p:sp>
        <p:nvSpPr>
          <p:cNvPr id="19459" name="Rectangle 4"/>
          <p:cNvSpPr>
            <a:spLocks noGrp="1" noChangeArrowheads="1"/>
          </p:cNvSpPr>
          <p:nvPr>
            <p:ph type="title"/>
          </p:nvPr>
        </p:nvSpPr>
        <p:spPr/>
        <p:txBody>
          <a:bodyPr/>
          <a:lstStyle/>
          <a:p>
            <a:pPr eaLnBrk="1" hangingPunct="1">
              <a:defRPr/>
            </a:pPr>
            <a:r>
              <a:rPr lang="en-GB" sz="3600" dirty="0">
                <a:solidFill>
                  <a:srgbClr val="FFCC66"/>
                </a:solidFill>
              </a:rPr>
              <a:t>Applications (Micro-organisms)</a:t>
            </a:r>
            <a:endParaRPr lang="en-US" sz="3600" dirty="0">
              <a:solidFill>
                <a:srgbClr val="FFCC66"/>
              </a:solidFill>
            </a:endParaRPr>
          </a:p>
        </p:txBody>
      </p:sp>
      <p:sp>
        <p:nvSpPr>
          <p:cNvPr id="47109" name="Rectangle 5"/>
          <p:cNvSpPr>
            <a:spLocks noGrp="1" noChangeArrowheads="1"/>
          </p:cNvSpPr>
          <p:nvPr>
            <p:ph type="body" sz="half" idx="1"/>
          </p:nvPr>
        </p:nvSpPr>
        <p:spPr/>
        <p:txBody>
          <a:bodyPr/>
          <a:lstStyle/>
          <a:p>
            <a:pPr eaLnBrk="1" hangingPunct="1">
              <a:spcBef>
                <a:spcPct val="50000"/>
              </a:spcBef>
              <a:buFontTx/>
              <a:buNone/>
            </a:pPr>
            <a:r>
              <a:rPr lang="en-GB" dirty="0"/>
              <a:t>Production of </a:t>
            </a:r>
            <a:r>
              <a:rPr lang="en-GB" dirty="0" err="1"/>
              <a:t>humulin</a:t>
            </a:r>
            <a:endParaRPr lang="en-US" dirty="0"/>
          </a:p>
          <a:p>
            <a:pPr eaLnBrk="1" hangingPunct="1"/>
            <a:endParaRPr lang="en-US" dirty="0"/>
          </a:p>
        </p:txBody>
      </p:sp>
      <p:pic>
        <p:nvPicPr>
          <p:cNvPr id="47112" name="Picture 8" descr="humul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1" y="2503439"/>
            <a:ext cx="3986654" cy="2736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7" name="Text Box 13"/>
          <p:cNvSpPr txBox="1">
            <a:spLocks noChangeArrowheads="1"/>
          </p:cNvSpPr>
          <p:nvPr/>
        </p:nvSpPr>
        <p:spPr bwMode="auto">
          <a:xfrm>
            <a:off x="1785938" y="5572125"/>
            <a:ext cx="5299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3200"/>
              <a:t>          Used by diabetics</a:t>
            </a:r>
            <a:endParaRPr lang="en-US" sz="3200"/>
          </a:p>
        </p:txBody>
      </p:sp>
      <p:pic>
        <p:nvPicPr>
          <p:cNvPr id="3" name="ClipArt Placeholder 2"/>
          <p:cNvPicPr>
            <a:picLocks noGrp="1" noChangeAspect="1"/>
          </p:cNvPicPr>
          <p:nvPr>
            <p:ph type="clipArt" sz="half" idx="2"/>
          </p:nvPr>
        </p:nvPicPr>
        <p:blipFill>
          <a:blip r:embed="rId4" cstate="print">
            <a:extLst>
              <a:ext uri="{28A0092B-C50C-407E-A947-70E740481C1C}">
                <a14:useLocalDpi xmlns:a14="http://schemas.microsoft.com/office/drawing/2010/main" val="0"/>
              </a:ext>
            </a:extLst>
          </a:blip>
          <a:stretch>
            <a:fillRect/>
          </a:stretch>
        </p:blipFill>
        <p:spPr>
          <a:xfrm>
            <a:off x="4918620" y="2503439"/>
            <a:ext cx="3818606" cy="2725761"/>
          </a:xfrm>
        </p:spPr>
      </p:pic>
      <p:sp>
        <p:nvSpPr>
          <p:cNvPr id="4" name="TextBox 3"/>
          <p:cNvSpPr txBox="1"/>
          <p:nvPr/>
        </p:nvSpPr>
        <p:spPr>
          <a:xfrm>
            <a:off x="3635896" y="5273107"/>
            <a:ext cx="2185278" cy="369332"/>
          </a:xfrm>
          <a:prstGeom prst="rect">
            <a:avLst/>
          </a:prstGeom>
          <a:noFill/>
        </p:spPr>
        <p:txBody>
          <a:bodyPr wrap="none" rtlCol="0">
            <a:spAutoFit/>
          </a:bodyPr>
          <a:lstStyle/>
          <a:p>
            <a:r>
              <a:rPr lang="en-IE" dirty="0"/>
              <a:t>www.healthtap.com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p:bldP spid="471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6"/>
          <p:cNvSpPr>
            <a:spLocks noGrp="1"/>
          </p:cNvSpPr>
          <p:nvPr>
            <p:ph type="sldNum" sz="quarter" idx="12"/>
          </p:nvPr>
        </p:nvSpPr>
        <p:spPr/>
        <p:txBody>
          <a:bodyPr/>
          <a:lstStyle/>
          <a:p>
            <a:pPr>
              <a:defRPr/>
            </a:pPr>
            <a:fld id="{8E844FFD-3DC9-49ED-8456-280CD3D2B16C}" type="slidenum">
              <a:rPr lang="en-US"/>
              <a:pPr>
                <a:defRPr/>
              </a:pPr>
              <a:t>29</a:t>
            </a:fld>
            <a:endParaRPr lang="en-US"/>
          </a:p>
        </p:txBody>
      </p:sp>
      <p:sp>
        <p:nvSpPr>
          <p:cNvPr id="74760" name="Rectangle 8"/>
          <p:cNvSpPr>
            <a:spLocks noGrp="1" noChangeArrowheads="1"/>
          </p:cNvSpPr>
          <p:nvPr>
            <p:ph type="title"/>
          </p:nvPr>
        </p:nvSpPr>
        <p:spPr/>
        <p:txBody>
          <a:bodyPr/>
          <a:lstStyle/>
          <a:p>
            <a:pPr eaLnBrk="1" hangingPunct="1">
              <a:defRPr/>
            </a:pPr>
            <a:r>
              <a:rPr lang="en-GB" dirty="0">
                <a:solidFill>
                  <a:srgbClr val="FFCC66"/>
                </a:solidFill>
              </a:rPr>
              <a:t>Plant Application</a:t>
            </a:r>
            <a:endParaRPr lang="en-US" dirty="0">
              <a:solidFill>
                <a:srgbClr val="FFCC66"/>
              </a:solidFill>
            </a:endParaRPr>
          </a:p>
        </p:txBody>
      </p:sp>
      <p:sp>
        <p:nvSpPr>
          <p:cNvPr id="74762" name="Rectangle 10"/>
          <p:cNvSpPr>
            <a:spLocks noGrp="1" noChangeArrowheads="1"/>
          </p:cNvSpPr>
          <p:nvPr>
            <p:ph type="body" sz="half" idx="2"/>
          </p:nvPr>
        </p:nvSpPr>
        <p:spPr>
          <a:xfrm>
            <a:off x="4648200" y="2214563"/>
            <a:ext cx="4038600" cy="3911600"/>
          </a:xfrm>
        </p:spPr>
        <p:txBody>
          <a:bodyPr/>
          <a:lstStyle/>
          <a:p>
            <a:pPr eaLnBrk="1" hangingPunct="1">
              <a:buFontTx/>
              <a:buNone/>
            </a:pPr>
            <a:r>
              <a:rPr lang="en-GB" b="1"/>
              <a:t>  </a:t>
            </a:r>
          </a:p>
          <a:p>
            <a:pPr eaLnBrk="1" hangingPunct="1">
              <a:buFontTx/>
              <a:buNone/>
            </a:pPr>
            <a:r>
              <a:rPr lang="en-GB" b="1"/>
              <a:t>     Golden Rice – a possible solution to Vitamin A deficiency.</a:t>
            </a:r>
            <a:endParaRPr lang="en-US" b="1"/>
          </a:p>
        </p:txBody>
      </p:sp>
      <p:pic>
        <p:nvPicPr>
          <p:cNvPr id="74763" name="Picture 11" descr="White rice and golden rice">
            <a:hlinkClick r:id="rId3" tooltip="White rice and golden rice"/>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181100" y="2084388"/>
            <a:ext cx="2590800" cy="35560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47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62">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6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ctrTitle"/>
          </p:nvPr>
        </p:nvSpPr>
        <p:spPr>
          <a:xfrm>
            <a:off x="0" y="0"/>
            <a:ext cx="7772400" cy="1470025"/>
          </a:xfrm>
        </p:spPr>
        <p:txBody>
          <a:bodyPr/>
          <a:lstStyle/>
          <a:p>
            <a:pPr eaLnBrk="1" fontAlgn="auto" hangingPunct="1">
              <a:spcAft>
                <a:spcPts val="0"/>
              </a:spcAft>
              <a:defRPr/>
            </a:pPr>
            <a:r>
              <a:rPr lang="en-IE" dirty="0">
                <a:solidFill>
                  <a:srgbClr val="000000"/>
                </a:solidFill>
              </a:rPr>
              <a:t>Genetic Engineering</a:t>
            </a:r>
            <a:endParaRPr lang="en-US" dirty="0">
              <a:solidFill>
                <a:srgbClr val="000000"/>
              </a:solidFill>
            </a:endParaRPr>
          </a:p>
        </p:txBody>
      </p:sp>
      <p:sp>
        <p:nvSpPr>
          <p:cNvPr id="6147" name="Rectangle 3"/>
          <p:cNvSpPr>
            <a:spLocks noGrp="1" noChangeArrowheads="1"/>
          </p:cNvSpPr>
          <p:nvPr>
            <p:ph type="subTitle" idx="1"/>
          </p:nvPr>
        </p:nvSpPr>
        <p:spPr>
          <a:xfrm>
            <a:off x="428625" y="3429000"/>
            <a:ext cx="8424863" cy="1752600"/>
          </a:xfrm>
        </p:spPr>
        <p:txBody>
          <a:bodyPr/>
          <a:lstStyle/>
          <a:p>
            <a:pPr eaLnBrk="1" hangingPunct="1">
              <a:spcBef>
                <a:spcPct val="50000"/>
              </a:spcBef>
            </a:pPr>
            <a:r>
              <a:rPr lang="en-US" sz="3200"/>
              <a:t>The simple addition, deletion, or manipulation of a single trait in an organism to create a desired change.</a:t>
            </a:r>
          </a:p>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BA07A8-9F94-4B93-893D-6360AB80630B}"/>
              </a:ext>
            </a:extLst>
          </p:cNvPr>
          <p:cNvSpPr>
            <a:spLocks noGrp="1"/>
          </p:cNvSpPr>
          <p:nvPr>
            <p:ph type="title"/>
          </p:nvPr>
        </p:nvSpPr>
        <p:spPr>
          <a:xfrm>
            <a:off x="457200" y="2286000"/>
            <a:ext cx="8229600" cy="1143000"/>
          </a:xfrm>
        </p:spPr>
        <p:txBody>
          <a:bodyPr/>
          <a:lstStyle/>
          <a:p>
            <a:r>
              <a:rPr lang="en-IN" dirty="0"/>
              <a:t>THANK YOU</a:t>
            </a:r>
          </a:p>
        </p:txBody>
      </p:sp>
    </p:spTree>
    <p:extLst>
      <p:ext uri="{BB962C8B-B14F-4D97-AF65-F5344CB8AC3E}">
        <p14:creationId xmlns:p14="http://schemas.microsoft.com/office/powerpoint/2010/main" val="150151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Grp="1" noChangeArrowheads="1"/>
          </p:cNvSpPr>
          <p:nvPr>
            <p:ph type="title"/>
          </p:nvPr>
        </p:nvSpPr>
        <p:spPr>
          <a:xfrm>
            <a:off x="442913" y="103188"/>
            <a:ext cx="8243887" cy="1182672"/>
          </a:xfrm>
        </p:spPr>
        <p:txBody>
          <a:bodyPr>
            <a:normAutofit fontScale="90000"/>
          </a:bodyPr>
          <a:lstStyle/>
          <a:p>
            <a:pPr eaLnBrk="1" fontAlgn="auto" hangingPunct="1">
              <a:spcAft>
                <a:spcPts val="0"/>
              </a:spcAft>
              <a:defRPr/>
            </a:pPr>
            <a:r>
              <a:rPr lang="en-GB" dirty="0"/>
              <a:t>Genetic Engineering</a:t>
            </a:r>
            <a:br>
              <a:rPr lang="en-GB" dirty="0"/>
            </a:br>
            <a:r>
              <a:rPr lang="en-GB" dirty="0"/>
              <a:t>What you need to know</a:t>
            </a:r>
            <a:endParaRPr lang="en-US" dirty="0"/>
          </a:p>
        </p:txBody>
      </p:sp>
      <p:sp>
        <p:nvSpPr>
          <p:cNvPr id="125957" name="Rectangle 5"/>
          <p:cNvSpPr>
            <a:spLocks noGrp="1" noChangeArrowheads="1"/>
          </p:cNvSpPr>
          <p:nvPr>
            <p:ph type="body" sz="half" idx="1"/>
          </p:nvPr>
        </p:nvSpPr>
        <p:spPr>
          <a:xfrm>
            <a:off x="250825" y="2060575"/>
            <a:ext cx="3960813" cy="1511300"/>
          </a:xfrm>
        </p:spPr>
        <p:txBody>
          <a:bodyPr/>
          <a:lstStyle/>
          <a:p>
            <a:pPr eaLnBrk="1" hangingPunct="1"/>
            <a:r>
              <a:rPr lang="en-GB" b="1"/>
              <a:t>Manipulation and alteration of gene</a:t>
            </a:r>
            <a:r>
              <a:rPr lang="en-GB"/>
              <a:t>s</a:t>
            </a:r>
          </a:p>
          <a:p>
            <a:pPr eaLnBrk="1" hangingPunct="1">
              <a:buFontTx/>
              <a:buNone/>
            </a:pPr>
            <a:endParaRPr lang="en-GB"/>
          </a:p>
          <a:p>
            <a:pPr eaLnBrk="1" hangingPunct="1"/>
            <a:endParaRPr lang="en-US"/>
          </a:p>
        </p:txBody>
      </p:sp>
      <p:sp>
        <p:nvSpPr>
          <p:cNvPr id="125958" name="Rectangle 6"/>
          <p:cNvSpPr>
            <a:spLocks noGrp="1" noChangeArrowheads="1"/>
          </p:cNvSpPr>
          <p:nvPr>
            <p:ph type="body" sz="half" idx="2"/>
          </p:nvPr>
        </p:nvSpPr>
        <p:spPr>
          <a:xfrm>
            <a:off x="4859338" y="2852738"/>
            <a:ext cx="4038600" cy="2087562"/>
          </a:xfrm>
        </p:spPr>
        <p:txBody>
          <a:bodyPr/>
          <a:lstStyle/>
          <a:p>
            <a:pPr eaLnBrk="1" hangingPunct="1"/>
            <a:r>
              <a:rPr lang="en-GB"/>
              <a:t>Three applications: one plant, one animal, one micro-organism</a:t>
            </a:r>
            <a:endParaRPr lang="en-US"/>
          </a:p>
        </p:txBody>
      </p:sp>
      <p:sp>
        <p:nvSpPr>
          <p:cNvPr id="125960" name="Rectangle 8"/>
          <p:cNvSpPr>
            <a:spLocks noChangeArrowheads="1"/>
          </p:cNvSpPr>
          <p:nvPr/>
        </p:nvSpPr>
        <p:spPr bwMode="auto">
          <a:xfrm>
            <a:off x="395288" y="4652963"/>
            <a:ext cx="5329237" cy="1801812"/>
          </a:xfrm>
          <a:prstGeom prst="rect">
            <a:avLst/>
          </a:prstGeom>
          <a:noFill/>
          <a:ln w="9525">
            <a:noFill/>
            <a:miter lim="800000"/>
            <a:headEnd/>
            <a:tailEnd/>
          </a:ln>
        </p:spPr>
        <p:txBody>
          <a:bodyPr/>
          <a:lstStyle/>
          <a:p>
            <a:pPr marL="342900" indent="-342900">
              <a:spcBef>
                <a:spcPct val="20000"/>
              </a:spcBef>
              <a:buSzPct val="67000"/>
              <a:buFont typeface="Wingdings 2" pitchFamily="18" charset="2"/>
              <a:buChar char=""/>
              <a:defRPr/>
            </a:pPr>
            <a:r>
              <a:rPr lang="en-GB" sz="2600" b="1" dirty="0">
                <a:latin typeface="+mn-lt"/>
              </a:rPr>
              <a:t>Process involving </a:t>
            </a:r>
          </a:p>
          <a:p>
            <a:pPr marL="342900" indent="-342900">
              <a:spcBef>
                <a:spcPct val="20000"/>
              </a:spcBef>
              <a:defRPr/>
            </a:pPr>
            <a:r>
              <a:rPr lang="en-GB" sz="2600" b="1" dirty="0">
                <a:latin typeface="+mn-lt"/>
              </a:rPr>
              <a:t>   isolation, transformation, </a:t>
            </a:r>
          </a:p>
          <a:p>
            <a:pPr marL="342900" indent="-342900">
              <a:spcBef>
                <a:spcPct val="20000"/>
              </a:spcBef>
              <a:defRPr/>
            </a:pPr>
            <a:r>
              <a:rPr lang="en-GB" sz="2600" b="1" dirty="0">
                <a:latin typeface="+mn-lt"/>
              </a:rPr>
              <a:t>   and expression</a:t>
            </a:r>
            <a:endParaRPr lang="en-US" sz="26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9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build="p"/>
      <p:bldP spid="125958" grpId="0" build="p"/>
      <p:bldP spid="1259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442913" y="103188"/>
            <a:ext cx="8243887" cy="804862"/>
          </a:xfrm>
        </p:spPr>
        <p:txBody>
          <a:bodyPr/>
          <a:lstStyle/>
          <a:p>
            <a:pPr eaLnBrk="1" fontAlgn="auto" hangingPunct="1">
              <a:spcAft>
                <a:spcPts val="0"/>
              </a:spcAft>
              <a:defRPr/>
            </a:pPr>
            <a:r>
              <a:rPr lang="en-GB"/>
              <a:t>Genetic Engineering</a:t>
            </a:r>
            <a:endParaRPr lang="en-US"/>
          </a:p>
        </p:txBody>
      </p:sp>
      <p:pic>
        <p:nvPicPr>
          <p:cNvPr id="8195" name="Picture 5" descr="Biotech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3692525"/>
            <a:ext cx="6840537" cy="316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1" name="Text Box 13"/>
          <p:cNvSpPr txBox="1">
            <a:spLocks noChangeArrowheads="1"/>
          </p:cNvSpPr>
          <p:nvPr/>
        </p:nvSpPr>
        <p:spPr bwMode="auto">
          <a:xfrm>
            <a:off x="500063" y="1428750"/>
            <a:ext cx="79200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800"/>
              <a:t>Is:</a:t>
            </a:r>
          </a:p>
          <a:p>
            <a:pPr algn="ctr" eaLnBrk="1" hangingPunct="1"/>
            <a:r>
              <a:rPr lang="en-GB" sz="2800"/>
              <a:t>Artificially copying a piece of DNA from one organism and joining this copy of DNA into the DNA of another organism</a:t>
            </a:r>
            <a:endParaRPr lang="en-US" sz="2800"/>
          </a:p>
        </p:txBody>
      </p:sp>
      <p:sp>
        <p:nvSpPr>
          <p:cNvPr id="10245" name="Text Box 16"/>
          <p:cNvSpPr txBox="1">
            <a:spLocks noChangeArrowheads="1"/>
          </p:cNvSpPr>
          <p:nvPr/>
        </p:nvSpPr>
        <p:spPr bwMode="auto">
          <a:xfrm>
            <a:off x="1763713" y="6381750"/>
            <a:ext cx="27368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000"/>
              <a:t>www.clipartguide.com</a:t>
            </a:r>
            <a:endParaRPr lang="en-US" sz="1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21"/>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nodeType="afterEffect">
                                  <p:stCondLst>
                                    <p:cond delay="0"/>
                                  </p:stCondLst>
                                  <p:childTnLst>
                                    <p:set>
                                      <p:cBhvr>
                                        <p:cTn id="9" dur="1" fill="hold">
                                          <p:stCondLst>
                                            <p:cond delay="0"/>
                                          </p:stCondLst>
                                        </p:cTn>
                                        <p:tgtEl>
                                          <p:spTgt spid="8195"/>
                                        </p:tgtEl>
                                        <p:attrNameLst>
                                          <p:attrName>style.visibility</p:attrName>
                                        </p:attrNameLst>
                                      </p:cBhvr>
                                      <p:to>
                                        <p:strVal val="visible"/>
                                      </p:to>
                                    </p:set>
                                    <p:animEffect transition="in" filter="dissolve">
                                      <p:cBhvr>
                                        <p:cTn id="10" dur="1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fontScale="90000"/>
          </a:bodyPr>
          <a:lstStyle/>
          <a:p>
            <a:pPr eaLnBrk="1" fontAlgn="auto" hangingPunct="1">
              <a:spcAft>
                <a:spcPts val="0"/>
              </a:spcAft>
              <a:defRPr/>
            </a:pPr>
            <a:r>
              <a:rPr lang="en-IE"/>
              <a:t>Purpose of Genetic Engineering</a:t>
            </a:r>
            <a:endParaRPr lang="en-US"/>
          </a:p>
        </p:txBody>
      </p:sp>
      <p:sp>
        <p:nvSpPr>
          <p:cNvPr id="120835" name="Rectangle 3"/>
          <p:cNvSpPr>
            <a:spLocks noGrp="1" noChangeArrowheads="1"/>
          </p:cNvSpPr>
          <p:nvPr>
            <p:ph type="body" idx="1"/>
          </p:nvPr>
        </p:nvSpPr>
        <p:spPr>
          <a:xfrm>
            <a:off x="457200" y="1600200"/>
            <a:ext cx="8229600" cy="1612900"/>
          </a:xfrm>
        </p:spPr>
        <p:txBody>
          <a:bodyPr/>
          <a:lstStyle/>
          <a:p>
            <a:pPr marL="14288" indent="-14288" algn="ctr" eaLnBrk="1" hangingPunct="1">
              <a:buFont typeface="Wingdings 2" pitchFamily="18" charset="2"/>
              <a:buNone/>
            </a:pPr>
            <a:r>
              <a:rPr lang="en-IE"/>
              <a:t>It allows genes from one organism to be inserted into a cell of a different organism of a different species.</a:t>
            </a:r>
          </a:p>
        </p:txBody>
      </p:sp>
      <p:sp>
        <p:nvSpPr>
          <p:cNvPr id="120836" name="Rectangle 4"/>
          <p:cNvSpPr>
            <a:spLocks noChangeArrowheads="1"/>
          </p:cNvSpPr>
          <p:nvPr/>
        </p:nvSpPr>
        <p:spPr bwMode="auto">
          <a:xfrm>
            <a:off x="395288" y="3141663"/>
            <a:ext cx="8229600"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en-IE" sz="3200"/>
              <a:t>Examples:</a:t>
            </a:r>
          </a:p>
          <a:p>
            <a:pPr marL="742950" lvl="1" indent="-285750">
              <a:spcBef>
                <a:spcPct val="20000"/>
              </a:spcBef>
              <a:buFontTx/>
              <a:buChar char="–"/>
            </a:pPr>
            <a:r>
              <a:rPr lang="en-IE" sz="2800"/>
              <a:t>Human genes can be inserted into a bacterium</a:t>
            </a:r>
          </a:p>
          <a:p>
            <a:pPr marL="742950" lvl="1" indent="-285750">
              <a:spcBef>
                <a:spcPct val="20000"/>
              </a:spcBef>
              <a:buFontTx/>
              <a:buChar char="–"/>
            </a:pPr>
            <a:r>
              <a:rPr lang="en-IE" sz="2800"/>
              <a:t>Human genes can be inserted into cells from other animals</a:t>
            </a:r>
          </a:p>
          <a:p>
            <a:pPr marL="742950" lvl="1" indent="-285750">
              <a:spcBef>
                <a:spcPct val="20000"/>
              </a:spcBef>
              <a:buFontTx/>
              <a:buChar char="–"/>
            </a:pPr>
            <a:r>
              <a:rPr lang="en-IE" sz="2800"/>
              <a:t>Bacterium genes can be inserted into plant cells</a:t>
            </a:r>
          </a:p>
          <a:p>
            <a:pPr marL="342900" indent="-342900">
              <a:spcBef>
                <a:spcPct val="20000"/>
              </a:spcBef>
            </a:pP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120836">
                                            <p:txEl>
                                              <p:pRg st="0" end="0"/>
                                            </p:txEl>
                                          </p:spTgt>
                                        </p:tgtEl>
                                        <p:attrNameLst>
                                          <p:attrName>style.visibility</p:attrName>
                                        </p:attrNameLst>
                                      </p:cBhvr>
                                      <p:to>
                                        <p:strVal val="visible"/>
                                      </p:to>
                                    </p:set>
                                    <p:anim calcmode="lin" valueType="num">
                                      <p:cBhvr additive="base">
                                        <p:cTn id="11" dur="2000" fill="hold"/>
                                        <p:tgtEl>
                                          <p:spTgt spid="120836">
                                            <p:txEl>
                                              <p:pRg st="0" end="0"/>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12083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20836">
                                            <p:txEl>
                                              <p:pRg st="1" end="1"/>
                                            </p:txEl>
                                          </p:spTgt>
                                        </p:tgtEl>
                                        <p:attrNameLst>
                                          <p:attrName>style.visibility</p:attrName>
                                        </p:attrNameLst>
                                      </p:cBhvr>
                                      <p:to>
                                        <p:strVal val="visible"/>
                                      </p:to>
                                    </p:set>
                                    <p:anim calcmode="lin" valueType="num">
                                      <p:cBhvr additive="base">
                                        <p:cTn id="17" dur="2000" fill="hold"/>
                                        <p:tgtEl>
                                          <p:spTgt spid="120836">
                                            <p:txEl>
                                              <p:pRg st="1" end="1"/>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12083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120836">
                                            <p:txEl>
                                              <p:pRg st="2" end="2"/>
                                            </p:txEl>
                                          </p:spTgt>
                                        </p:tgtEl>
                                        <p:attrNameLst>
                                          <p:attrName>style.visibility</p:attrName>
                                        </p:attrNameLst>
                                      </p:cBhvr>
                                      <p:to>
                                        <p:strVal val="visible"/>
                                      </p:to>
                                    </p:set>
                                    <p:anim calcmode="lin" valueType="num">
                                      <p:cBhvr additive="base">
                                        <p:cTn id="23" dur="2000" fill="hold"/>
                                        <p:tgtEl>
                                          <p:spTgt spid="120836">
                                            <p:txEl>
                                              <p:pRg st="2" end="2"/>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12083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120836">
                                            <p:txEl>
                                              <p:pRg st="3" end="3"/>
                                            </p:txEl>
                                          </p:spTgt>
                                        </p:tgtEl>
                                        <p:attrNameLst>
                                          <p:attrName>style.visibility</p:attrName>
                                        </p:attrNameLst>
                                      </p:cBhvr>
                                      <p:to>
                                        <p:strVal val="visible"/>
                                      </p:to>
                                    </p:set>
                                    <p:anim calcmode="lin" valueType="num">
                                      <p:cBhvr additive="base">
                                        <p:cTn id="29" dur="2000" fill="hold"/>
                                        <p:tgtEl>
                                          <p:spTgt spid="120836">
                                            <p:txEl>
                                              <p:pRg st="3" end="3"/>
                                            </p:txEl>
                                          </p:spTgt>
                                        </p:tgtEl>
                                        <p:attrNameLst>
                                          <p:attrName>ppt_x</p:attrName>
                                        </p:attrNameLst>
                                      </p:cBhvr>
                                      <p:tavLst>
                                        <p:tav tm="0">
                                          <p:val>
                                            <p:strVal val="0-#ppt_w/2"/>
                                          </p:val>
                                        </p:tav>
                                        <p:tav tm="100000">
                                          <p:val>
                                            <p:strVal val="#ppt_x"/>
                                          </p:val>
                                        </p:tav>
                                      </p:tavLst>
                                    </p:anim>
                                    <p:anim calcmode="lin" valueType="num">
                                      <p:cBhvr additive="base">
                                        <p:cTn id="30" dur="2000" fill="hold"/>
                                        <p:tgtEl>
                                          <p:spTgt spid="12083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Grp="1" noChangeArrowheads="1"/>
          </p:cNvSpPr>
          <p:nvPr>
            <p:ph type="title"/>
          </p:nvPr>
        </p:nvSpPr>
        <p:spPr/>
        <p:txBody>
          <a:bodyPr/>
          <a:lstStyle/>
          <a:p>
            <a:pPr eaLnBrk="1" fontAlgn="auto" hangingPunct="1">
              <a:spcAft>
                <a:spcPts val="0"/>
              </a:spcAft>
              <a:defRPr/>
            </a:pPr>
            <a:r>
              <a:rPr lang="en-IE"/>
              <a:t>Genetic Engineering</a:t>
            </a:r>
            <a:endParaRPr lang="en-US"/>
          </a:p>
        </p:txBody>
      </p:sp>
      <p:sp>
        <p:nvSpPr>
          <p:cNvPr id="10243" name="Rectangle 3"/>
          <p:cNvSpPr>
            <a:spLocks noGrp="1" noChangeArrowheads="1"/>
          </p:cNvSpPr>
          <p:nvPr>
            <p:ph idx="1"/>
          </p:nvPr>
        </p:nvSpPr>
        <p:spPr/>
        <p:txBody>
          <a:bodyPr/>
          <a:lstStyle/>
          <a:p>
            <a:pPr eaLnBrk="1" hangingPunct="1"/>
            <a:r>
              <a:rPr lang="en-US"/>
              <a:t>Genetic engineering means that DNA from different organisms can be combined</a:t>
            </a:r>
          </a:p>
          <a:p>
            <a:pPr eaLnBrk="1" hangingPunct="1"/>
            <a:endParaRPr lang="en-US"/>
          </a:p>
          <a:p>
            <a:pPr eaLnBrk="1" hangingPunct="1"/>
            <a:r>
              <a:rPr lang="en-US"/>
              <a:t>Bacteria  can be engineered to produce human proteins</a:t>
            </a:r>
          </a:p>
          <a:p>
            <a:pPr eaLnBrk="1" hangingPunct="1"/>
            <a:endParaRPr lang="en-US"/>
          </a:p>
          <a:p>
            <a:pPr eaLnBrk="1" hangingPunct="1"/>
            <a:r>
              <a:rPr lang="en-US"/>
              <a:t>Human genes can be inserted into other animals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20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20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additive="base">
                                        <p:cTn id="19" dur="20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title"/>
          </p:nvPr>
        </p:nvSpPr>
        <p:spPr>
          <a:xfrm>
            <a:off x="285720" y="0"/>
            <a:ext cx="8229600" cy="1524000"/>
          </a:xfrm>
        </p:spPr>
        <p:txBody>
          <a:bodyPr/>
          <a:lstStyle/>
          <a:p>
            <a:pPr eaLnBrk="1" fontAlgn="auto" hangingPunct="1">
              <a:spcAft>
                <a:spcPts val="0"/>
              </a:spcAft>
              <a:defRPr/>
            </a:pPr>
            <a:r>
              <a:rPr lang="en-IE" dirty="0"/>
              <a:t>Genetic Engineering - Overview</a:t>
            </a:r>
            <a:endParaRPr lang="en-US" dirty="0"/>
          </a:p>
        </p:txBody>
      </p:sp>
      <p:sp>
        <p:nvSpPr>
          <p:cNvPr id="3074" name="Rectangle 3"/>
          <p:cNvSpPr>
            <a:spLocks noGrp="1" noChangeArrowheads="1"/>
          </p:cNvSpPr>
          <p:nvPr>
            <p:ph idx="1"/>
          </p:nvPr>
        </p:nvSpPr>
        <p:spPr>
          <a:xfrm>
            <a:off x="500063" y="1549400"/>
            <a:ext cx="8229600" cy="5308600"/>
          </a:xfrm>
        </p:spPr>
        <p:txBody>
          <a:bodyPr>
            <a:normAutofit lnSpcReduction="10000"/>
          </a:bodyPr>
          <a:lstStyle/>
          <a:p>
            <a:pPr marL="548640" indent="-411480" eaLnBrk="1" fontAlgn="auto" hangingPunct="1">
              <a:lnSpc>
                <a:spcPct val="125000"/>
              </a:lnSpc>
              <a:spcAft>
                <a:spcPts val="0"/>
              </a:spcAft>
              <a:buClr>
                <a:schemeClr val="tx1">
                  <a:shade val="95000"/>
                </a:schemeClr>
              </a:buClr>
              <a:buFont typeface="Wingdings 2"/>
              <a:buChar char=""/>
              <a:defRPr/>
            </a:pPr>
            <a:r>
              <a:rPr lang="en-US" b="1" dirty="0"/>
              <a:t>The altered DNA is called recombinant DNA</a:t>
            </a:r>
          </a:p>
          <a:p>
            <a:pPr marL="548640" indent="-411480" eaLnBrk="1" fontAlgn="auto" hangingPunct="1">
              <a:lnSpc>
                <a:spcPct val="125000"/>
              </a:lnSpc>
              <a:spcAft>
                <a:spcPts val="0"/>
              </a:spcAft>
              <a:buClr>
                <a:schemeClr val="tx1">
                  <a:shade val="95000"/>
                </a:schemeClr>
              </a:buClr>
              <a:buFont typeface="Wingdings 2"/>
              <a:buChar char=""/>
              <a:defRPr/>
            </a:pPr>
            <a:endParaRPr lang="en-US" b="1" dirty="0"/>
          </a:p>
          <a:p>
            <a:pPr marL="548640" indent="-411480" eaLnBrk="1" fontAlgn="auto" hangingPunct="1">
              <a:lnSpc>
                <a:spcPct val="125000"/>
              </a:lnSpc>
              <a:spcAft>
                <a:spcPts val="0"/>
              </a:spcAft>
              <a:buClr>
                <a:schemeClr val="tx1">
                  <a:shade val="95000"/>
                </a:schemeClr>
              </a:buClr>
              <a:buFont typeface="Wingdings 2"/>
              <a:buChar char=""/>
              <a:defRPr/>
            </a:pPr>
            <a:r>
              <a:rPr lang="en-US" b="1" dirty="0"/>
              <a:t>Recombinant DNA  is joined to other unrelated DNA in the organism</a:t>
            </a:r>
          </a:p>
          <a:p>
            <a:pPr marL="548640" indent="-411480" eaLnBrk="1" fontAlgn="auto" hangingPunct="1">
              <a:lnSpc>
                <a:spcPct val="125000"/>
              </a:lnSpc>
              <a:spcAft>
                <a:spcPts val="0"/>
              </a:spcAft>
              <a:buClr>
                <a:schemeClr val="tx1">
                  <a:shade val="95000"/>
                </a:schemeClr>
              </a:buClr>
              <a:buFont typeface="Wingdings 2"/>
              <a:buChar char=""/>
              <a:defRPr/>
            </a:pPr>
            <a:endParaRPr lang="en-US" b="1" dirty="0"/>
          </a:p>
          <a:p>
            <a:pPr marL="548640" indent="-411480" eaLnBrk="1" fontAlgn="auto" hangingPunct="1">
              <a:lnSpc>
                <a:spcPct val="125000"/>
              </a:lnSpc>
              <a:spcAft>
                <a:spcPts val="0"/>
              </a:spcAft>
              <a:buClr>
                <a:schemeClr val="tx1">
                  <a:shade val="95000"/>
                </a:schemeClr>
              </a:buClr>
              <a:buFont typeface="Wingdings 2"/>
              <a:buChar char=""/>
              <a:defRPr/>
            </a:pPr>
            <a:r>
              <a:rPr lang="en-US" b="1" dirty="0"/>
              <a:t>This is called gene splicing.</a:t>
            </a:r>
          </a:p>
          <a:p>
            <a:pPr marL="548640" indent="-411480" eaLnBrk="1" fontAlgn="auto" hangingPunct="1">
              <a:lnSpc>
                <a:spcPct val="125000"/>
              </a:lnSpc>
              <a:spcAft>
                <a:spcPts val="0"/>
              </a:spcAft>
              <a:buClr>
                <a:schemeClr val="tx1">
                  <a:shade val="95000"/>
                </a:schemeClr>
              </a:buClr>
              <a:buFont typeface="Wingdings 2"/>
              <a:buChar char=""/>
              <a:defRPr/>
            </a:pPr>
            <a:endParaRPr lang="en-US" b="1" dirty="0"/>
          </a:p>
          <a:p>
            <a:pPr indent="701675" algn="ctr" eaLnBrk="1" fontAlgn="auto" hangingPunct="1">
              <a:lnSpc>
                <a:spcPct val="125000"/>
              </a:lnSpc>
              <a:spcAft>
                <a:spcPts val="0"/>
              </a:spcAft>
              <a:buClr>
                <a:schemeClr val="tx1">
                  <a:shade val="95000"/>
                </a:schemeClr>
              </a:buClr>
              <a:buFontTx/>
              <a:buNone/>
              <a:defRPr/>
            </a:pPr>
            <a:r>
              <a:rPr lang="en-US" b="1" dirty="0"/>
              <a:t>- tiny segments of a gene are taken out and replaced by different genes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additive="base">
                                        <p:cTn id="7" dur="2000" fill="hold"/>
                                        <p:tgtEl>
                                          <p:spTgt spid="3074">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0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074">
                                            <p:txEl>
                                              <p:pRg st="2" end="2"/>
                                            </p:txEl>
                                          </p:spTgt>
                                        </p:tgtEl>
                                        <p:attrNameLst>
                                          <p:attrName>style.visibility</p:attrName>
                                        </p:attrNameLst>
                                      </p:cBhvr>
                                      <p:to>
                                        <p:strVal val="visible"/>
                                      </p:to>
                                    </p:set>
                                    <p:anim calcmode="lin" valueType="num">
                                      <p:cBhvr additive="base">
                                        <p:cTn id="13" dur="2000" fill="hold"/>
                                        <p:tgtEl>
                                          <p:spTgt spid="3074">
                                            <p:txEl>
                                              <p:pRg st="2" end="2"/>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0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074">
                                            <p:txEl>
                                              <p:pRg st="4" end="4"/>
                                            </p:txEl>
                                          </p:spTgt>
                                        </p:tgtEl>
                                        <p:attrNameLst>
                                          <p:attrName>style.visibility</p:attrName>
                                        </p:attrNameLst>
                                      </p:cBhvr>
                                      <p:to>
                                        <p:strVal val="visible"/>
                                      </p:to>
                                    </p:set>
                                    <p:anim calcmode="lin" valueType="num">
                                      <p:cBhvr additive="base">
                                        <p:cTn id="19" dur="2000" fill="hold"/>
                                        <p:tgtEl>
                                          <p:spTgt spid="3074">
                                            <p:txEl>
                                              <p:pRg st="4" end="4"/>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07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074">
                                            <p:txEl>
                                              <p:pRg st="6" end="6"/>
                                            </p:txEl>
                                          </p:spTgt>
                                        </p:tgtEl>
                                        <p:attrNameLst>
                                          <p:attrName>style.visibility</p:attrName>
                                        </p:attrNameLst>
                                      </p:cBhvr>
                                      <p:to>
                                        <p:strVal val="visible"/>
                                      </p:to>
                                    </p:set>
                                    <p:anim calcmode="lin" valueType="num">
                                      <p:cBhvr additive="base">
                                        <p:cTn id="25" dur="2000" fill="hold"/>
                                        <p:tgtEl>
                                          <p:spTgt spid="3074">
                                            <p:txEl>
                                              <p:pRg st="6" end="6"/>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07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a:t>Learning Check</a:t>
            </a:r>
            <a:endParaRPr lang="en-US" dirty="0"/>
          </a:p>
        </p:txBody>
      </p:sp>
      <p:sp>
        <p:nvSpPr>
          <p:cNvPr id="3" name="Content Placeholder 2"/>
          <p:cNvSpPr>
            <a:spLocks noGrp="1"/>
          </p:cNvSpPr>
          <p:nvPr>
            <p:ph idx="1"/>
          </p:nvPr>
        </p:nvSpPr>
        <p:spPr>
          <a:xfrm>
            <a:off x="457200" y="1600200"/>
            <a:ext cx="8229600" cy="5257800"/>
          </a:xfrm>
        </p:spPr>
        <p:txBody>
          <a:bodyPr/>
          <a:lstStyle/>
          <a:p>
            <a:pPr marL="650875" indent="-514350">
              <a:buFont typeface="Lucida Sans" pitchFamily="34" charset="0"/>
              <a:buAutoNum type="arabicPeriod"/>
            </a:pPr>
            <a:r>
              <a:rPr lang="en-IE"/>
              <a:t>What is Genetic Engineering?</a:t>
            </a:r>
          </a:p>
          <a:p>
            <a:pPr marL="650875" indent="-514350">
              <a:buFont typeface="Lucida Sans" pitchFamily="34" charset="0"/>
              <a:buAutoNum type="arabicPeriod"/>
            </a:pPr>
            <a:endParaRPr lang="en-IE"/>
          </a:p>
          <a:p>
            <a:pPr marL="650875" indent="-514350">
              <a:buFont typeface="Lucida Sans" pitchFamily="34" charset="0"/>
              <a:buAutoNum type="arabicPeriod"/>
            </a:pPr>
            <a:r>
              <a:rPr lang="en-IE"/>
              <a:t>What is the purpose of Genetic Reengineering?</a:t>
            </a:r>
          </a:p>
          <a:p>
            <a:pPr marL="650875" indent="-514350">
              <a:buFont typeface="Lucida Sans" pitchFamily="34" charset="0"/>
              <a:buAutoNum type="arabicPeriod"/>
            </a:pPr>
            <a:endParaRPr lang="en-IE"/>
          </a:p>
          <a:p>
            <a:pPr marL="650875" indent="-514350">
              <a:buFont typeface="Lucida Sans" pitchFamily="34" charset="0"/>
              <a:buAutoNum type="arabicPeriod"/>
            </a:pPr>
            <a:r>
              <a:rPr lang="en-IE"/>
              <a:t>Give three examples of Genetic Engineering</a:t>
            </a:r>
          </a:p>
          <a:p>
            <a:pPr marL="650875" indent="-514350">
              <a:buFont typeface="Lucida Sans" pitchFamily="34" charset="0"/>
              <a:buAutoNum type="arabicPeriod"/>
            </a:pPr>
            <a:endParaRPr lang="en-IE"/>
          </a:p>
          <a:p>
            <a:pPr marL="650875" indent="-514350">
              <a:buFont typeface="Lucida Sans" pitchFamily="34" charset="0"/>
              <a:buAutoNum type="arabicPeriod"/>
            </a:pPr>
            <a:r>
              <a:rPr lang="en-IE"/>
              <a:t>What is the difference between altered and recombinant DNA?</a:t>
            </a:r>
          </a:p>
          <a:p>
            <a:pPr marL="650875" indent="-514350">
              <a:buFont typeface="Lucida Sans" pitchFamily="34" charset="0"/>
              <a:buAutoNum type="arabicPeriod"/>
            </a:pPr>
            <a:endParaRPr lang="en-IE"/>
          </a:p>
          <a:p>
            <a:pPr marL="650875" indent="-514350">
              <a:buFont typeface="Lucida Sans" pitchFamily="34" charset="0"/>
              <a:buAutoNum type="arabicPeriod"/>
            </a:pPr>
            <a:r>
              <a:rPr lang="en-IE"/>
              <a:t>What is meant by gene splicing?</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20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20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dissolv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6.0&quot;&gt;&lt;object type=&quot;1&quot; unique_id=&quot;10001&quot;&gt;&lt;object type=&quot;2&quot; unique_id=&quot;10002&quot;&gt;&lt;object type=&quot;3&quot; unique_id=&quot;10003&quot;&gt;&lt;property id=&quot;20148&quot; value=&quot;5&quot;/&gt;&lt;property id=&quot;20300&quot; value=&quot;Slide 3 - &amp;quot;Genetic Engineering&amp;quot;&quot;/&gt;&lt;property id=&quot;20307&quot; value=&quot;256&quot;/&gt;&lt;/object&gt;&lt;object type=&quot;3&quot; unique_id=&quot;10004&quot;&gt;&lt;property id=&quot;20148&quot; value=&quot;5&quot;/&gt;&lt;property id=&quot;20300&quot; value=&quot;Slide 4 - &amp;quot;Genetic Engineering&amp;#x0D;&amp;#x0A;What you need to know&amp;quot;&quot;/&gt;&lt;property id=&quot;20307&quot; value=&quot;284&quot;/&gt;&lt;/object&gt;&lt;object type=&quot;3&quot; unique_id=&quot;10005&quot;&gt;&lt;property id=&quot;20148&quot; value=&quot;5&quot;/&gt;&lt;property id=&quot;20300&quot; value=&quot;Slide 5 - &amp;quot;Genetic Engineering&amp;quot;&quot;/&gt;&lt;property id=&quot;20307&quot; value=&quot;285&quot;/&gt;&lt;/object&gt;&lt;object type=&quot;3&quot; unique_id=&quot;10006&quot;&gt;&lt;property id=&quot;20148&quot; value=&quot;5&quot;/&gt;&lt;property id=&quot;20300&quot; value=&quot;Slide 6 - &amp;quot;Purpose of Genetic Engineering&amp;quot;&quot;/&gt;&lt;property id=&quot;20307&quot; value=&quot;286&quot;/&gt;&lt;/object&gt;&lt;object type=&quot;3&quot; unique_id=&quot;10007&quot;&gt;&lt;property id=&quot;20148&quot; value=&quot;5&quot;/&gt;&lt;property id=&quot;20300&quot; value=&quot;Slide 7 - &amp;quot;Genetic Engineering&amp;quot;&quot;/&gt;&lt;property id=&quot;20307&quot; value=&quot;258&quot;/&gt;&lt;/object&gt;&lt;object type=&quot;3&quot; unique_id=&quot;10008&quot;&gt;&lt;property id=&quot;20148&quot; value=&quot;5&quot;/&gt;&lt;property id=&quot;20300&quot; value=&quot;Slide 8 - &amp;quot;Genetic Engineering - Overview&amp;quot;&quot;/&gt;&lt;property id=&quot;20307&quot; value=&quot;257&quot;/&gt;&lt;/object&gt;&lt;object type=&quot;3&quot; unique_id=&quot;10009&quot;&gt;&lt;property id=&quot;20148&quot; value=&quot;5&quot;/&gt;&lt;property id=&quot;20300&quot; value=&quot;Slide 10 - &amp;quot;Transgenic Organisms&amp;quot;&quot;/&gt;&lt;property id=&quot;20307&quot; value=&quot;259&quot;/&gt;&lt;/object&gt;&lt;object type=&quot;3&quot; unique_id=&quot;10010&quot;&gt;&lt;property id=&quot;20148&quot; value=&quot;5&quot;/&gt;&lt;property id=&quot;20300&quot; value=&quot;Slide 11 - &amp;quot;What Transgenic means&amp;quot;&quot;/&gt;&lt;property id=&quot;20307&quot; value=&quot;282&quot;/&gt;&lt;/object&gt;&lt;object type=&quot;3&quot; unique_id=&quot;10011&quot;&gt;&lt;property id=&quot;20148&quot; value=&quot;5&quot;/&gt;&lt;property id=&quot;20300&quot; value=&quot;Slide 12 - &amp;quot;Examples of Transgenic Organisms&amp;quot;&quot;/&gt;&lt;property id=&quot;20307&quot; value=&quot;260&quot;/&gt;&lt;/object&gt;&lt;object type=&quot;3&quot; unique_id=&quot;10012&quot;&gt;&lt;property id=&quot;20148&quot; value=&quot;5&quot;/&gt;&lt;property id=&quot;20300&quot; value=&quot;Slide 14 - &amp;quot;What is involved in GE&amp;quot;&quot;/&gt;&lt;property id=&quot;20307&quot; value=&quot;261&quot;/&gt;&lt;/object&gt;&lt;object type=&quot;3&quot; unique_id=&quot;10013&quot;&gt;&lt;property id=&quot;20148&quot; value=&quot;5&quot;/&gt;&lt;property id=&quot;20300&quot; value=&quot;Slide 15 - &amp;quot;1. Isolation&amp;quot;&quot;/&gt;&lt;property id=&quot;20307&quot; value=&quot;287&quot;/&gt;&lt;/object&gt;&lt;object type=&quot;3&quot; unique_id=&quot;10014&quot;&gt;&lt;property id=&quot;20148&quot; value=&quot;5&quot;/&gt;&lt;property id=&quot;20300&quot; value=&quot;Slide 16 - &amp;quot;1.Isolation (cont.)&amp;quot;&quot;/&gt;&lt;property id=&quot;20307&quot; value=&quot;288&quot;/&gt;&lt;/object&gt;&lt;object type=&quot;3&quot; unique_id=&quot;10015&quot;&gt;&lt;property id=&quot;20148&quot; value=&quot;5&quot;/&gt;&lt;property id=&quot;20300&quot; value=&quot;Slide 17 - &amp;quot;2. Cutting&amp;quot;&quot;/&gt;&lt;property id=&quot;20307&quot; value=&quot;289&quot;/&gt;&lt;/object&gt;&lt;object type=&quot;3&quot; unique_id=&quot;10016&quot;&gt;&lt;property id=&quot;20148&quot; value=&quot;5&quot;/&gt;&lt;property id=&quot;20300&quot; value=&quot;Slide 18 - &amp;quot;2. Cutting (cont.)&amp;quot;&quot;/&gt;&lt;property id=&quot;20307&quot; value=&quot;290&quot;/&gt;&lt;/object&gt;&lt;object type=&quot;3&quot; unique_id=&quot;10017&quot;&gt;&lt;property id=&quot;20148&quot; value=&quot;5&quot;/&gt;&lt;property id=&quot;20300&quot; value=&quot;Slide 19 - &amp;quot;Cutting (Cont.)&amp;quot;&quot;/&gt;&lt;property id=&quot;20307&quot; value=&quot;291&quot;/&gt;&lt;/object&gt;&lt;object type=&quot;3&quot; unique_id=&quot;10018&quot;&gt;&lt;property id=&quot;20148&quot; value=&quot;5&quot;/&gt;&lt;property id=&quot;20300&quot; value=&quot;Slide 20 - &amp;quot;3. Transformation&amp;quot;&quot;/&gt;&lt;property id=&quot;20307&quot; value=&quot;292&quot;/&gt;&lt;/object&gt;&lt;object type=&quot;3&quot; unique_id=&quot;10019&quot;&gt;&lt;property id=&quot;20148&quot; value=&quot;5&quot;/&gt;&lt;property id=&quot;20300&quot; value=&quot;Slide 21 - &amp;quot;Transformation (cont.)&amp;quot;&quot;/&gt;&lt;property id=&quot;20307&quot; value=&quot;293&quot;/&gt;&lt;/object&gt;&lt;object type=&quot;3&quot; unique_id=&quot;10020&quot;&gt;&lt;property id=&quot;20148&quot; value=&quot;5&quot;/&gt;&lt;property id=&quot;20300&quot; value=&quot;Slide 22 - &amp;quot;DNA Ligase&amp;quot;&quot;/&gt;&lt;property id=&quot;20307&quot; value=&quot;294&quot;/&gt;&lt;/object&gt;&lt;object type=&quot;3&quot; unique_id=&quot;10021&quot;&gt;&lt;property id=&quot;20148&quot; value=&quot;5&quot;/&gt;&lt;property id=&quot;20300&quot; value=&quot;Slide 23 - &amp;quot;Transformation (cont.)&amp;quot;&quot;/&gt;&lt;property id=&quot;20307&quot; value=&quot;295&quot;/&gt;&lt;/object&gt;&lt;object type=&quot;3&quot; unique_id=&quot;10022&quot;&gt;&lt;property id=&quot;20148&quot; value=&quot;5&quot;/&gt;&lt;property id=&quot;20300&quot; value=&quot;Slide 24 - &amp;quot;4. Expression&amp;quot;&quot;/&gt;&lt;property id=&quot;20307&quot; value=&quot;296&quot;/&gt;&lt;/object&gt;&lt;object type=&quot;3&quot; unique_id=&quot;10023&quot;&gt;&lt;property id=&quot;20148&quot; value=&quot;5&quot;/&gt;&lt;property id=&quot;20300&quot; value=&quot;Slide 25 - &amp;quot;Summary of steps&amp;quot;&quot;/&gt;&lt;property id=&quot;20307&quot; value=&quot;297&quot;/&gt;&lt;/object&gt;&lt;object type=&quot;3&quot; unique_id=&quot;10024&quot;&gt;&lt;property id=&quot;20148&quot; value=&quot;5&quot;/&gt;&lt;property id=&quot;20300&quot; value=&quot;Slide 26 - &amp;quot;Expression&amp;quot;&quot;/&gt;&lt;property id=&quot;20307&quot; value=&quot;267&quot;/&gt;&lt;/object&gt;&lt;object type=&quot;3&quot; unique_id=&quot;10025&quot;&gt;&lt;property id=&quot;20148&quot; value=&quot;5&quot;/&gt;&lt;property id=&quot;20300&quot; value=&quot;Slide 28 - &amp;quot;Animals used in GE&amp;quot;&quot;/&gt;&lt;property id=&quot;20307&quot; value=&quot;278&quot;/&gt;&lt;/object&gt;&lt;object type=&quot;3&quot; unique_id=&quot;10026&quot;&gt;&lt;property id=&quot;20148&quot; value=&quot;5&quot;/&gt;&lt;property id=&quot;20300&quot; value=&quot;Slide 29 - &amp;quot;Applications of Genetic Engineering&amp;quot;&quot;/&gt;&lt;property id=&quot;20307&quot; value=&quot;269&quot;/&gt;&lt;/object&gt;&lt;object type=&quot;3&quot; unique_id=&quot;10027&quot;&gt;&lt;property id=&quot;20148&quot; value=&quot;5&quot;/&gt;&lt;property id=&quot;20300&quot; value=&quot;Slide 30&quot;/&gt;&lt;property id=&quot;20307&quot; value=&quot;271&quot;/&gt;&lt;/object&gt;&lt;object type=&quot;3&quot; unique_id=&quot;10028&quot;&gt;&lt;property id=&quot;20148&quot; value=&quot;5&quot;/&gt;&lt;property id=&quot;20300&quot; value=&quot;Slide 31 - &amp;quot;Gene Therapy&amp;quot;&quot;/&gt;&lt;property id=&quot;20307&quot; value=&quot;275&quot;/&gt;&lt;/object&gt;&lt;object type=&quot;3&quot; unique_id=&quot;10029&quot;&gt;&lt;property id=&quot;20148&quot; value=&quot;5&quot;/&gt;&lt;property id=&quot;20300&quot; value=&quot;Slide 32 - &amp;quot;Diagnostic Tests&amp;#x0D;&amp;#x0A;&amp;quot;&quot;/&gt;&lt;property id=&quot;20307&quot; value=&quot;276&quot;/&gt;&lt;/object&gt;&lt;object type=&quot;3&quot; unique_id=&quot;10030&quot;&gt;&lt;property id=&quot;20148&quot; value=&quot;5&quot;/&gt;&lt;property id=&quot;20300&quot; value=&quot;Slide 33 - &amp;quot;Vaccines&amp;quot;&quot;/&gt;&lt;property id=&quot;20307&quot; value=&quot;274&quot;/&gt;&lt;/object&gt;&lt;object type=&quot;3&quot; unique_id=&quot;10031&quot;&gt;&lt;property id=&quot;20148&quot; value=&quot;5&quot;/&gt;&lt;property id=&quot;20300&quot; value=&quot;Slide 34 - &amp;quot;Plants&amp;quot;&quot;/&gt;&lt;property id=&quot;20307&quot; value=&quot;277&quot;/&gt;&lt;/object&gt;&lt;object type=&quot;3&quot; unique_id=&quot;10032&quot;&gt;&lt;property id=&quot;20148&quot; value=&quot;5&quot;/&gt;&lt;property id=&quot;20300&quot; value=&quot;Slide 35 - &amp;quot;Micro organisms&amp;quot;&quot;/&gt;&lt;property id=&quot;20307&quot; value=&quot;279&quot;/&gt;&lt;/object&gt;&lt;object type=&quot;3&quot; unique_id=&quot;10225&quot;&gt;&lt;property id=&quot;20148&quot; value=&quot;5&quot;/&gt;&lt;property id=&quot;20300&quot; value=&quot;Slide 1 - &amp;quot;Genetic Engineering&amp;quot;&quot;/&gt;&lt;property id=&quot;20307&quot; value=&quot;298&quot;/&gt;&lt;/object&gt;&lt;object type=&quot;3&quot; unique_id=&quot;10226&quot;&gt;&lt;property id=&quot;20148&quot; value=&quot;5&quot;/&gt;&lt;property id=&quot;20300&quot; value=&quot;Slide 2 - &amp;quot;Lesson Objectives&amp;quot;&quot;/&gt;&lt;property id=&quot;20307&quot; value=&quot;299&quot;/&gt;&lt;/object&gt;&lt;object type=&quot;3&quot; unique_id=&quot;10228&quot;&gt;&lt;property id=&quot;20148&quot; value=&quot;5&quot;/&gt;&lt;property id=&quot;20300&quot; value=&quot;Slide 37 - &amp;quot;End&amp;quot;&quot;/&gt;&lt;property id=&quot;20307&quot; value=&quot;301&quot;/&gt;&lt;/object&gt;&lt;object type=&quot;3&quot; unique_id=&quot;10446&quot;&gt;&lt;property id=&quot;20148&quot; value=&quot;5&quot;/&gt;&lt;property id=&quot;20300&quot; value=&quot;Slide 9 - &amp;quot;Learning Check&amp;quot;&quot;/&gt;&lt;property id=&quot;20307&quot; value=&quot;302&quot;/&gt;&lt;/object&gt;&lt;object type=&quot;3&quot; unique_id=&quot;10447&quot;&gt;&lt;property id=&quot;20148&quot; value=&quot;5&quot;/&gt;&lt;property id=&quot;20300&quot; value=&quot;Slide 13 - &amp;quot;Learning Check&amp;quot;&quot;/&gt;&lt;property id=&quot;20307&quot; value=&quot;303&quot;/&gt;&lt;/object&gt;&lt;object type=&quot;3&quot; unique_id=&quot;10448&quot;&gt;&lt;property id=&quot;20148&quot; value=&quot;5&quot;/&gt;&lt;property id=&quot;20300&quot; value=&quot;Slide 27 - &amp;quot;Learning Check&amp;quot;&quot;/&gt;&lt;property id=&quot;20307&quot; value=&quot;304&quot;/&gt;&lt;/object&gt;&lt;object type=&quot;3&quot; unique_id=&quot;10449&quot;&gt;&lt;property id=&quot;20148&quot; value=&quot;5&quot;/&gt;&lt;property id=&quot;20300&quot; value=&quot;Slide 36 - &amp;quot;Learning Check&amp;quot;&quot;/&gt;&lt;property id=&quot;20307&quot; value=&quot;305&quot;/&gt;&lt;/object&gt;&lt;/object&gt;&lt;object type=&quot;8&quot; unique_id=&quot;10064&quot;&gt;&lt;/object&gt;&lt;/object&gt;&lt;/databas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3">
      <a:dk1>
        <a:srgbClr val="FF0000"/>
      </a:dk1>
      <a:lt1>
        <a:sysClr val="window" lastClr="FFFFFF"/>
      </a:lt1>
      <a:dk2>
        <a:srgbClr val="FF0000"/>
      </a:dk2>
      <a:lt2>
        <a:srgbClr val="E5E147"/>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332</TotalTime>
  <Words>1400</Words>
  <Application>Microsoft Office PowerPoint</Application>
  <PresentationFormat>On-screen Show (4:3)</PresentationFormat>
  <Paragraphs>242</Paragraphs>
  <Slides>30</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Book Antiqua</vt:lpstr>
      <vt:lpstr>Calibri</vt:lpstr>
      <vt:lpstr>Lucida Sans</vt:lpstr>
      <vt:lpstr>Verdana</vt:lpstr>
      <vt:lpstr>Wingdings</vt:lpstr>
      <vt:lpstr>Wingdings 2</vt:lpstr>
      <vt:lpstr>Wingdings 3</vt:lpstr>
      <vt:lpstr>Apex</vt:lpstr>
      <vt:lpstr>Genetic Engineering</vt:lpstr>
      <vt:lpstr>Lesson Objectives</vt:lpstr>
      <vt:lpstr>Genetic Engineering</vt:lpstr>
      <vt:lpstr>Genetic Engineering What you need to know</vt:lpstr>
      <vt:lpstr>Genetic Engineering</vt:lpstr>
      <vt:lpstr>Purpose of Genetic Engineering</vt:lpstr>
      <vt:lpstr>Genetic Engineering</vt:lpstr>
      <vt:lpstr>Genetic Engineering - Overview</vt:lpstr>
      <vt:lpstr>Learning Check</vt:lpstr>
      <vt:lpstr>Transgenic Organisms</vt:lpstr>
      <vt:lpstr>What Transgenic means</vt:lpstr>
      <vt:lpstr>Examples of Transgenic Organisms</vt:lpstr>
      <vt:lpstr>Learning Check</vt:lpstr>
      <vt:lpstr>5 Stages involved in GE</vt:lpstr>
      <vt:lpstr>1. Isolation</vt:lpstr>
      <vt:lpstr>1.  Isolation</vt:lpstr>
      <vt:lpstr>2. Cutting</vt:lpstr>
      <vt:lpstr>2. Cutting</vt:lpstr>
      <vt:lpstr>Cutting</vt:lpstr>
      <vt:lpstr>DNA Ligase</vt:lpstr>
      <vt:lpstr>Ligation and Insertion</vt:lpstr>
      <vt:lpstr>4. Transformation</vt:lpstr>
      <vt:lpstr>5.  Expression</vt:lpstr>
      <vt:lpstr>Summary of steps</vt:lpstr>
      <vt:lpstr>Expression</vt:lpstr>
      <vt:lpstr>Learning Check</vt:lpstr>
      <vt:lpstr>Animals used in GE</vt:lpstr>
      <vt:lpstr>Applications (Micro-organisms)</vt:lpstr>
      <vt:lpstr>Plant Application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PAVANI B</dc:creator>
  <cp:lastModifiedBy>PAVANI BASAVARAJU</cp:lastModifiedBy>
  <cp:revision>46</cp:revision>
  <dcterms:created xsi:type="dcterms:W3CDTF">2006-11-19T20:28:37Z</dcterms:created>
  <dcterms:modified xsi:type="dcterms:W3CDTF">2019-06-12T05:59:53Z</dcterms:modified>
</cp:coreProperties>
</file>