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3B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03E9A"/>
                </a:solidFill>
                <a:latin typeface="Trebuchet MS"/>
                <a:cs typeface="Trebuchet MS"/>
              </a:defRPr>
            </a:lvl1pPr>
          </a:lstStyle>
          <a:p>
            <a:pPr marL="2844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pPr marL="28448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03E9A"/>
                </a:solidFill>
                <a:latin typeface="Trebuchet MS"/>
                <a:cs typeface="Trebuchet MS"/>
              </a:defRPr>
            </a:lvl1pPr>
          </a:lstStyle>
          <a:p>
            <a:pPr marL="2844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pPr marL="28448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03E9A"/>
                </a:solidFill>
                <a:latin typeface="Trebuchet MS"/>
                <a:cs typeface="Trebuchet MS"/>
              </a:defRPr>
            </a:lvl1pPr>
          </a:lstStyle>
          <a:p>
            <a:pPr marL="2844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pPr marL="28448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03E9A"/>
                </a:solidFill>
                <a:latin typeface="Trebuchet MS"/>
                <a:cs typeface="Trebuchet MS"/>
              </a:defRPr>
            </a:lvl1pPr>
          </a:lstStyle>
          <a:p>
            <a:pPr marL="2844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pPr marL="28448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03E9A"/>
                </a:solidFill>
                <a:latin typeface="Trebuchet MS"/>
                <a:cs typeface="Trebuchet MS"/>
              </a:defRPr>
            </a:lvl1pPr>
          </a:lstStyle>
          <a:p>
            <a:pPr marL="2844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pPr marL="28448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7047" y="2431237"/>
            <a:ext cx="6089904" cy="101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44" y="1622501"/>
            <a:ext cx="700471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59650" y="6151468"/>
            <a:ext cx="416559" cy="33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B03E9A"/>
                </a:solidFill>
                <a:latin typeface="Trebuchet MS"/>
                <a:cs typeface="Trebuchet MS"/>
              </a:defRPr>
            </a:lvl1pPr>
          </a:lstStyle>
          <a:p>
            <a:pPr marL="2844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pPr marL="28448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5.png"/><Relationship Id="rId7" Type="http://schemas.openxmlformats.org/officeDocument/2006/relationships/image" Target="../media/image5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75.png"/><Relationship Id="rId9" Type="http://schemas.openxmlformats.org/officeDocument/2006/relationships/image" Target="../media/image1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2.png"/><Relationship Id="rId7" Type="http://schemas.openxmlformats.org/officeDocument/2006/relationships/image" Target="../media/image18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75.png"/><Relationship Id="rId9" Type="http://schemas.openxmlformats.org/officeDocument/2006/relationships/image" Target="../media/image1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10.png"/><Relationship Id="rId7" Type="http://schemas.openxmlformats.org/officeDocument/2006/relationships/image" Target="../media/image213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84.png"/><Relationship Id="rId10" Type="http://schemas.openxmlformats.org/officeDocument/2006/relationships/image" Target="../media/image216.png"/><Relationship Id="rId4" Type="http://schemas.openxmlformats.org/officeDocument/2006/relationships/image" Target="../media/image211.png"/><Relationship Id="rId9" Type="http://schemas.openxmlformats.org/officeDocument/2006/relationships/image" Target="../media/image2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10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12192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9647" y="2999232"/>
            <a:ext cx="5465063" cy="448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9300" y="3009392"/>
            <a:ext cx="5407406" cy="389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373B6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5635" y="3669791"/>
            <a:ext cx="4098036" cy="448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6303" y="3680205"/>
            <a:ext cx="4040505" cy="389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46083" y="6368288"/>
            <a:ext cx="132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3340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P. RAMANJANEYA PRASAD</a:t>
            </a:r>
          </a:p>
          <a:p>
            <a:r>
              <a:rPr lang="en-US" sz="2800" dirty="0" smtClean="0"/>
              <a:t>Department of Electronics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5" y="193547"/>
            <a:ext cx="6443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4968"/>
            <a:ext cx="6669025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228600"/>
            <a:ext cx="6324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6324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HEXADECIMAL NUMBER</a:t>
            </a:r>
            <a:r>
              <a:rPr sz="3200" b="1" spc="-2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1A5D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8130541" cy="515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29944"/>
            <a:ext cx="8077200" cy="5041900"/>
          </a:xfrm>
          <a:custGeom>
            <a:avLst/>
            <a:gdLst/>
            <a:ahLst/>
            <a:cxnLst/>
            <a:rect l="l" t="t" r="r" b="b"/>
            <a:pathLst>
              <a:path w="8077200" h="5041900">
                <a:moveTo>
                  <a:pt x="6744208" y="0"/>
                </a:moveTo>
                <a:lnTo>
                  <a:pt x="6815328" y="635000"/>
                </a:lnTo>
                <a:lnTo>
                  <a:pt x="5903024" y="825500"/>
                </a:lnTo>
                <a:lnTo>
                  <a:pt x="5844382" y="850900"/>
                </a:lnTo>
                <a:lnTo>
                  <a:pt x="5555260" y="914400"/>
                </a:lnTo>
                <a:lnTo>
                  <a:pt x="5498252" y="939800"/>
                </a:lnTo>
                <a:lnTo>
                  <a:pt x="5328864" y="977900"/>
                </a:lnTo>
                <a:lnTo>
                  <a:pt x="5272946" y="1003300"/>
                </a:lnTo>
                <a:lnTo>
                  <a:pt x="5106826" y="1041400"/>
                </a:lnTo>
                <a:lnTo>
                  <a:pt x="5051997" y="1066800"/>
                </a:lnTo>
                <a:lnTo>
                  <a:pt x="4943156" y="1092200"/>
                </a:lnTo>
                <a:lnTo>
                  <a:pt x="4889145" y="1117600"/>
                </a:lnTo>
                <a:lnTo>
                  <a:pt x="4781938" y="1143000"/>
                </a:lnTo>
                <a:lnTo>
                  <a:pt x="4728744" y="1168400"/>
                </a:lnTo>
                <a:lnTo>
                  <a:pt x="4675822" y="1181100"/>
                </a:lnTo>
                <a:lnTo>
                  <a:pt x="4623172" y="1206500"/>
                </a:lnTo>
                <a:lnTo>
                  <a:pt x="4518689" y="1231900"/>
                </a:lnTo>
                <a:lnTo>
                  <a:pt x="4466856" y="1257300"/>
                </a:lnTo>
                <a:lnTo>
                  <a:pt x="4415295" y="1270000"/>
                </a:lnTo>
                <a:lnTo>
                  <a:pt x="4364007" y="1295400"/>
                </a:lnTo>
                <a:lnTo>
                  <a:pt x="4312991" y="1308100"/>
                </a:lnTo>
                <a:lnTo>
                  <a:pt x="4262248" y="1333500"/>
                </a:lnTo>
                <a:lnTo>
                  <a:pt x="4211776" y="1346200"/>
                </a:lnTo>
                <a:lnTo>
                  <a:pt x="4161577" y="1371600"/>
                </a:lnTo>
                <a:lnTo>
                  <a:pt x="4111651" y="1384300"/>
                </a:lnTo>
                <a:lnTo>
                  <a:pt x="4061997" y="1409700"/>
                </a:lnTo>
                <a:lnTo>
                  <a:pt x="4012615" y="1422400"/>
                </a:lnTo>
                <a:lnTo>
                  <a:pt x="3963506" y="1447800"/>
                </a:lnTo>
                <a:lnTo>
                  <a:pt x="3914668" y="1460500"/>
                </a:lnTo>
                <a:lnTo>
                  <a:pt x="3817811" y="1511300"/>
                </a:lnTo>
                <a:lnTo>
                  <a:pt x="3769791" y="1524000"/>
                </a:lnTo>
                <a:lnTo>
                  <a:pt x="3674568" y="1574800"/>
                </a:lnTo>
                <a:lnTo>
                  <a:pt x="3627365" y="1587500"/>
                </a:lnTo>
                <a:lnTo>
                  <a:pt x="3533776" y="1638300"/>
                </a:lnTo>
                <a:lnTo>
                  <a:pt x="3487390" y="1651000"/>
                </a:lnTo>
                <a:lnTo>
                  <a:pt x="3395435" y="1701800"/>
                </a:lnTo>
                <a:lnTo>
                  <a:pt x="3349866" y="1714500"/>
                </a:lnTo>
                <a:lnTo>
                  <a:pt x="3214793" y="1790700"/>
                </a:lnTo>
                <a:lnTo>
                  <a:pt x="3170314" y="1803400"/>
                </a:lnTo>
                <a:lnTo>
                  <a:pt x="3038509" y="1879600"/>
                </a:lnTo>
                <a:lnTo>
                  <a:pt x="2995119" y="1892300"/>
                </a:lnTo>
                <a:lnTo>
                  <a:pt x="2952001" y="1917700"/>
                </a:lnTo>
                <a:lnTo>
                  <a:pt x="2740498" y="2044700"/>
                </a:lnTo>
                <a:lnTo>
                  <a:pt x="2699014" y="2057400"/>
                </a:lnTo>
                <a:lnTo>
                  <a:pt x="2535803" y="2159000"/>
                </a:lnTo>
                <a:lnTo>
                  <a:pt x="2376949" y="2260600"/>
                </a:lnTo>
                <a:lnTo>
                  <a:pt x="2222453" y="2362199"/>
                </a:lnTo>
                <a:lnTo>
                  <a:pt x="2072314" y="2463799"/>
                </a:lnTo>
                <a:lnTo>
                  <a:pt x="2035461" y="2501899"/>
                </a:lnTo>
                <a:lnTo>
                  <a:pt x="1926534" y="2578099"/>
                </a:lnTo>
                <a:lnTo>
                  <a:pt x="1820058" y="2654299"/>
                </a:lnTo>
                <a:lnTo>
                  <a:pt x="1785111" y="2692399"/>
                </a:lnTo>
                <a:lnTo>
                  <a:pt x="1750436" y="2717799"/>
                </a:lnTo>
                <a:lnTo>
                  <a:pt x="1648045" y="2793999"/>
                </a:lnTo>
                <a:lnTo>
                  <a:pt x="1614460" y="2832099"/>
                </a:lnTo>
                <a:lnTo>
                  <a:pt x="1548106" y="2882899"/>
                </a:lnTo>
                <a:lnTo>
                  <a:pt x="1515337" y="2920999"/>
                </a:lnTo>
                <a:lnTo>
                  <a:pt x="1418666" y="2997199"/>
                </a:lnTo>
                <a:lnTo>
                  <a:pt x="1386987" y="3035299"/>
                </a:lnTo>
                <a:lnTo>
                  <a:pt x="1324446" y="3086099"/>
                </a:lnTo>
                <a:lnTo>
                  <a:pt x="1293584" y="3124199"/>
                </a:lnTo>
                <a:lnTo>
                  <a:pt x="1262995" y="3149599"/>
                </a:lnTo>
                <a:lnTo>
                  <a:pt x="1232678" y="3187699"/>
                </a:lnTo>
                <a:lnTo>
                  <a:pt x="1172860" y="3238499"/>
                </a:lnTo>
                <a:lnTo>
                  <a:pt x="1143360" y="3276600"/>
                </a:lnTo>
                <a:lnTo>
                  <a:pt x="1114132" y="3302000"/>
                </a:lnTo>
                <a:lnTo>
                  <a:pt x="1085177" y="3340100"/>
                </a:lnTo>
                <a:lnTo>
                  <a:pt x="1056494" y="3365500"/>
                </a:lnTo>
                <a:lnTo>
                  <a:pt x="1028083" y="3403600"/>
                </a:lnTo>
                <a:lnTo>
                  <a:pt x="999945" y="3429000"/>
                </a:lnTo>
                <a:lnTo>
                  <a:pt x="972079" y="3467100"/>
                </a:lnTo>
                <a:lnTo>
                  <a:pt x="944485" y="3492500"/>
                </a:lnTo>
                <a:lnTo>
                  <a:pt x="917164" y="3530600"/>
                </a:lnTo>
                <a:lnTo>
                  <a:pt x="890115" y="3556000"/>
                </a:lnTo>
                <a:lnTo>
                  <a:pt x="863338" y="3594100"/>
                </a:lnTo>
                <a:lnTo>
                  <a:pt x="836834" y="3619500"/>
                </a:lnTo>
                <a:lnTo>
                  <a:pt x="810602" y="3657600"/>
                </a:lnTo>
                <a:lnTo>
                  <a:pt x="784643" y="3683000"/>
                </a:lnTo>
                <a:lnTo>
                  <a:pt x="758955" y="3721100"/>
                </a:lnTo>
                <a:lnTo>
                  <a:pt x="733541" y="3759200"/>
                </a:lnTo>
                <a:lnTo>
                  <a:pt x="708398" y="3784600"/>
                </a:lnTo>
                <a:lnTo>
                  <a:pt x="683528" y="3822700"/>
                </a:lnTo>
                <a:lnTo>
                  <a:pt x="658930" y="3860800"/>
                </a:lnTo>
                <a:lnTo>
                  <a:pt x="634605" y="3886200"/>
                </a:lnTo>
                <a:lnTo>
                  <a:pt x="610552" y="3924300"/>
                </a:lnTo>
                <a:lnTo>
                  <a:pt x="586771" y="3962400"/>
                </a:lnTo>
                <a:lnTo>
                  <a:pt x="563263" y="3987800"/>
                </a:lnTo>
                <a:lnTo>
                  <a:pt x="540027" y="4025900"/>
                </a:lnTo>
                <a:lnTo>
                  <a:pt x="517064" y="4064000"/>
                </a:lnTo>
                <a:lnTo>
                  <a:pt x="494372" y="4089400"/>
                </a:lnTo>
                <a:lnTo>
                  <a:pt x="471953" y="4127500"/>
                </a:lnTo>
                <a:lnTo>
                  <a:pt x="449807" y="4165600"/>
                </a:lnTo>
                <a:lnTo>
                  <a:pt x="427933" y="4203700"/>
                </a:lnTo>
                <a:lnTo>
                  <a:pt x="406331" y="4229100"/>
                </a:lnTo>
                <a:lnTo>
                  <a:pt x="385002" y="4267200"/>
                </a:lnTo>
                <a:lnTo>
                  <a:pt x="363945" y="4305300"/>
                </a:lnTo>
                <a:lnTo>
                  <a:pt x="343160" y="4343400"/>
                </a:lnTo>
                <a:lnTo>
                  <a:pt x="322648" y="4381500"/>
                </a:lnTo>
                <a:lnTo>
                  <a:pt x="302408" y="4406900"/>
                </a:lnTo>
                <a:lnTo>
                  <a:pt x="282440" y="4445000"/>
                </a:lnTo>
                <a:lnTo>
                  <a:pt x="262745" y="4483100"/>
                </a:lnTo>
                <a:lnTo>
                  <a:pt x="243322" y="4521200"/>
                </a:lnTo>
                <a:lnTo>
                  <a:pt x="224171" y="4559300"/>
                </a:lnTo>
                <a:lnTo>
                  <a:pt x="205293" y="4597400"/>
                </a:lnTo>
                <a:lnTo>
                  <a:pt x="186687" y="4635500"/>
                </a:lnTo>
                <a:lnTo>
                  <a:pt x="168354" y="4673600"/>
                </a:lnTo>
                <a:lnTo>
                  <a:pt x="150293" y="4711700"/>
                </a:lnTo>
                <a:lnTo>
                  <a:pt x="132504" y="4749800"/>
                </a:lnTo>
                <a:lnTo>
                  <a:pt x="114988" y="4775200"/>
                </a:lnTo>
                <a:lnTo>
                  <a:pt x="97744" y="4813300"/>
                </a:lnTo>
                <a:lnTo>
                  <a:pt x="80772" y="4851400"/>
                </a:lnTo>
                <a:lnTo>
                  <a:pt x="64073" y="4889500"/>
                </a:lnTo>
                <a:lnTo>
                  <a:pt x="47646" y="4927600"/>
                </a:lnTo>
                <a:lnTo>
                  <a:pt x="31491" y="4965700"/>
                </a:lnTo>
                <a:lnTo>
                  <a:pt x="15609" y="5003800"/>
                </a:lnTo>
                <a:lnTo>
                  <a:pt x="0" y="5041900"/>
                </a:lnTo>
                <a:lnTo>
                  <a:pt x="25355" y="5016500"/>
                </a:lnTo>
                <a:lnTo>
                  <a:pt x="50938" y="4978400"/>
                </a:lnTo>
                <a:lnTo>
                  <a:pt x="76749" y="4940300"/>
                </a:lnTo>
                <a:lnTo>
                  <a:pt x="102789" y="4914900"/>
                </a:lnTo>
                <a:lnTo>
                  <a:pt x="129056" y="4876800"/>
                </a:lnTo>
                <a:lnTo>
                  <a:pt x="155552" y="4851400"/>
                </a:lnTo>
                <a:lnTo>
                  <a:pt x="182275" y="4813300"/>
                </a:lnTo>
                <a:lnTo>
                  <a:pt x="209227" y="4775200"/>
                </a:lnTo>
                <a:lnTo>
                  <a:pt x="236406" y="4749800"/>
                </a:lnTo>
                <a:lnTo>
                  <a:pt x="263814" y="4711700"/>
                </a:lnTo>
                <a:lnTo>
                  <a:pt x="291449" y="4686300"/>
                </a:lnTo>
                <a:lnTo>
                  <a:pt x="319313" y="4648200"/>
                </a:lnTo>
                <a:lnTo>
                  <a:pt x="347405" y="4622800"/>
                </a:lnTo>
                <a:lnTo>
                  <a:pt x="375724" y="4584700"/>
                </a:lnTo>
                <a:lnTo>
                  <a:pt x="404272" y="4559300"/>
                </a:lnTo>
                <a:lnTo>
                  <a:pt x="433048" y="4521200"/>
                </a:lnTo>
                <a:lnTo>
                  <a:pt x="462052" y="4495800"/>
                </a:lnTo>
                <a:lnTo>
                  <a:pt x="491284" y="4457700"/>
                </a:lnTo>
                <a:lnTo>
                  <a:pt x="550431" y="4406900"/>
                </a:lnTo>
                <a:lnTo>
                  <a:pt x="580347" y="4368800"/>
                </a:lnTo>
                <a:lnTo>
                  <a:pt x="610491" y="4343400"/>
                </a:lnTo>
                <a:lnTo>
                  <a:pt x="640863" y="4305300"/>
                </a:lnTo>
                <a:lnTo>
                  <a:pt x="702292" y="4254500"/>
                </a:lnTo>
                <a:lnTo>
                  <a:pt x="733348" y="4216400"/>
                </a:lnTo>
                <a:lnTo>
                  <a:pt x="796144" y="4165600"/>
                </a:lnTo>
                <a:lnTo>
                  <a:pt x="827884" y="4127500"/>
                </a:lnTo>
                <a:lnTo>
                  <a:pt x="924473" y="4051300"/>
                </a:lnTo>
                <a:lnTo>
                  <a:pt x="957126" y="4013200"/>
                </a:lnTo>
                <a:lnTo>
                  <a:pt x="1056451" y="3937000"/>
                </a:lnTo>
                <a:lnTo>
                  <a:pt x="1123808" y="3886200"/>
                </a:lnTo>
                <a:lnTo>
                  <a:pt x="1157828" y="3848100"/>
                </a:lnTo>
                <a:lnTo>
                  <a:pt x="1296191" y="3746500"/>
                </a:lnTo>
                <a:lnTo>
                  <a:pt x="1438202" y="3644900"/>
                </a:lnTo>
                <a:lnTo>
                  <a:pt x="1583862" y="3543300"/>
                </a:lnTo>
                <a:lnTo>
                  <a:pt x="1733170" y="3441700"/>
                </a:lnTo>
                <a:lnTo>
                  <a:pt x="1847546" y="3365500"/>
                </a:lnTo>
                <a:lnTo>
                  <a:pt x="1886127" y="3352800"/>
                </a:lnTo>
                <a:lnTo>
                  <a:pt x="2082454" y="3225799"/>
                </a:lnTo>
                <a:lnTo>
                  <a:pt x="2122404" y="3213099"/>
                </a:lnTo>
                <a:lnTo>
                  <a:pt x="2243620" y="3136899"/>
                </a:lnTo>
                <a:lnTo>
                  <a:pt x="2284482" y="3124199"/>
                </a:lnTo>
                <a:lnTo>
                  <a:pt x="2366889" y="3073399"/>
                </a:lnTo>
                <a:lnTo>
                  <a:pt x="2408435" y="3060699"/>
                </a:lnTo>
                <a:lnTo>
                  <a:pt x="2492210" y="3009899"/>
                </a:lnTo>
                <a:lnTo>
                  <a:pt x="2534440" y="2997199"/>
                </a:lnTo>
                <a:lnTo>
                  <a:pt x="2619584" y="2946399"/>
                </a:lnTo>
                <a:lnTo>
                  <a:pt x="2662498" y="2933699"/>
                </a:lnTo>
                <a:lnTo>
                  <a:pt x="2705640" y="2908299"/>
                </a:lnTo>
                <a:lnTo>
                  <a:pt x="2749010" y="2895599"/>
                </a:lnTo>
                <a:lnTo>
                  <a:pt x="2792608" y="2870199"/>
                </a:lnTo>
                <a:lnTo>
                  <a:pt x="2836434" y="2857499"/>
                </a:lnTo>
                <a:lnTo>
                  <a:pt x="2880488" y="2832099"/>
                </a:lnTo>
                <a:lnTo>
                  <a:pt x="2924770" y="2819399"/>
                </a:lnTo>
                <a:lnTo>
                  <a:pt x="2969280" y="2793999"/>
                </a:lnTo>
                <a:lnTo>
                  <a:pt x="3014018" y="2781299"/>
                </a:lnTo>
                <a:lnTo>
                  <a:pt x="3058985" y="2755899"/>
                </a:lnTo>
                <a:lnTo>
                  <a:pt x="3104179" y="2743199"/>
                </a:lnTo>
                <a:lnTo>
                  <a:pt x="3149601" y="2717799"/>
                </a:lnTo>
                <a:lnTo>
                  <a:pt x="3241130" y="2692399"/>
                </a:lnTo>
                <a:lnTo>
                  <a:pt x="3287236" y="2666999"/>
                </a:lnTo>
                <a:lnTo>
                  <a:pt x="3333571" y="2654299"/>
                </a:lnTo>
                <a:lnTo>
                  <a:pt x="3380133" y="2628899"/>
                </a:lnTo>
                <a:lnTo>
                  <a:pt x="3473942" y="2603499"/>
                </a:lnTo>
                <a:lnTo>
                  <a:pt x="3521189" y="2578099"/>
                </a:lnTo>
                <a:lnTo>
                  <a:pt x="3664297" y="2539999"/>
                </a:lnTo>
                <a:lnTo>
                  <a:pt x="3712455" y="2514599"/>
                </a:lnTo>
                <a:lnTo>
                  <a:pt x="3858300" y="2476499"/>
                </a:lnTo>
                <a:lnTo>
                  <a:pt x="3907371" y="2451099"/>
                </a:lnTo>
                <a:lnTo>
                  <a:pt x="4156145" y="2387599"/>
                </a:lnTo>
                <a:lnTo>
                  <a:pt x="4206584" y="2362199"/>
                </a:lnTo>
                <a:lnTo>
                  <a:pt x="4990534" y="2171700"/>
                </a:lnTo>
                <a:lnTo>
                  <a:pt x="5044622" y="2171700"/>
                </a:lnTo>
                <a:lnTo>
                  <a:pt x="5373936" y="2095500"/>
                </a:lnTo>
                <a:lnTo>
                  <a:pt x="5429620" y="2095500"/>
                </a:lnTo>
                <a:lnTo>
                  <a:pt x="5598040" y="2057400"/>
                </a:lnTo>
                <a:lnTo>
                  <a:pt x="5654636" y="2057400"/>
                </a:lnTo>
                <a:lnTo>
                  <a:pt x="5768512" y="2032000"/>
                </a:lnTo>
                <a:lnTo>
                  <a:pt x="5825792" y="2032000"/>
                </a:lnTo>
                <a:lnTo>
                  <a:pt x="5941037" y="2006600"/>
                </a:lnTo>
                <a:lnTo>
                  <a:pt x="5999001" y="2006600"/>
                </a:lnTo>
                <a:lnTo>
                  <a:pt x="6115613" y="1981200"/>
                </a:lnTo>
                <a:lnTo>
                  <a:pt x="6174261" y="1981200"/>
                </a:lnTo>
                <a:lnTo>
                  <a:pt x="6233138" y="1968500"/>
                </a:lnTo>
                <a:lnTo>
                  <a:pt x="6292242" y="1968500"/>
                </a:lnTo>
                <a:lnTo>
                  <a:pt x="6411135" y="1943100"/>
                </a:lnTo>
                <a:lnTo>
                  <a:pt x="6470924" y="1943100"/>
                </a:lnTo>
                <a:lnTo>
                  <a:pt x="6530940" y="1930400"/>
                </a:lnTo>
                <a:lnTo>
                  <a:pt x="6591185" y="1930400"/>
                </a:lnTo>
                <a:lnTo>
                  <a:pt x="6651657" y="1917700"/>
                </a:lnTo>
                <a:lnTo>
                  <a:pt x="6712358" y="1917700"/>
                </a:lnTo>
                <a:lnTo>
                  <a:pt x="6773286" y="1905000"/>
                </a:lnTo>
                <a:lnTo>
                  <a:pt x="6895828" y="1905000"/>
                </a:lnTo>
                <a:lnTo>
                  <a:pt x="6957441" y="1892300"/>
                </a:lnTo>
                <a:lnTo>
                  <a:pt x="7469165" y="1892300"/>
                </a:lnTo>
                <a:lnTo>
                  <a:pt x="8077200" y="1016000"/>
                </a:lnTo>
                <a:lnTo>
                  <a:pt x="6744208" y="0"/>
                </a:lnTo>
                <a:close/>
              </a:path>
              <a:path w="8077200" h="5041900">
                <a:moveTo>
                  <a:pt x="7469165" y="1892300"/>
                </a:moveTo>
                <a:lnTo>
                  <a:pt x="6957441" y="1892300"/>
                </a:lnTo>
                <a:lnTo>
                  <a:pt x="7028560" y="2527299"/>
                </a:lnTo>
                <a:lnTo>
                  <a:pt x="7469165" y="189230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663" y="5049011"/>
            <a:ext cx="295655" cy="294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2827" y="3874008"/>
            <a:ext cx="432815" cy="4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9228" y="3009900"/>
            <a:ext cx="537972" cy="536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4979" y="2436876"/>
            <a:ext cx="682751" cy="681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4547" y="3584001"/>
            <a:ext cx="2846070" cy="2237105"/>
          </a:xfrm>
          <a:prstGeom prst="rect">
            <a:avLst/>
          </a:prstGeom>
        </p:spPr>
        <p:txBody>
          <a:bodyPr vert="horz" wrap="square" lIns="0" tIns="371475" rIns="0" bIns="0" rtlCol="0">
            <a:spAutoFit/>
          </a:bodyPr>
          <a:lstStyle/>
          <a:p>
            <a:pPr marL="1466850">
              <a:lnSpc>
                <a:spcPct val="100000"/>
              </a:lnSpc>
              <a:spcBef>
                <a:spcPts val="2925"/>
              </a:spcBef>
            </a:pPr>
            <a:r>
              <a:rPr sz="4900" spc="-10" dirty="0">
                <a:latin typeface="Trebuchet MS"/>
                <a:cs typeface="Trebuchet MS"/>
              </a:rPr>
              <a:t>5*1</a:t>
            </a:r>
            <a:r>
              <a:rPr sz="4900" spc="195" dirty="0">
                <a:latin typeface="Trebuchet MS"/>
                <a:cs typeface="Trebuchet MS"/>
              </a:rPr>
              <a:t>6</a:t>
            </a:r>
            <a:r>
              <a:rPr sz="2700" b="1" baseline="84876" dirty="0">
                <a:latin typeface="Trebuchet MS"/>
                <a:cs typeface="Trebuchet MS"/>
              </a:rPr>
              <a:t>1</a:t>
            </a:r>
            <a:endParaRPr sz="2700" baseline="84876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sz="4900" spc="-10" dirty="0">
                <a:latin typeface="Trebuchet MS"/>
                <a:cs typeface="Trebuchet MS"/>
              </a:rPr>
              <a:t>D*1</a:t>
            </a:r>
            <a:r>
              <a:rPr sz="4900" spc="405" dirty="0">
                <a:latin typeface="Trebuchet MS"/>
                <a:cs typeface="Trebuchet MS"/>
              </a:rPr>
              <a:t>6</a:t>
            </a:r>
            <a:r>
              <a:rPr sz="2700" b="1" baseline="75617" dirty="0">
                <a:latin typeface="Trebuchet MS"/>
                <a:cs typeface="Trebuchet MS"/>
              </a:rPr>
              <a:t>0</a:t>
            </a:r>
            <a:endParaRPr sz="2700" baseline="75617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21193" y="6314158"/>
            <a:ext cx="25527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imes New Roman"/>
                <a:cs typeface="Times New Roman"/>
              </a:rPr>
              <a:pPr marL="25400">
                <a:lnSpc>
                  <a:spcPts val="1839"/>
                </a:lnSpc>
              </a:pPr>
              <a:t>10</a:t>
            </a:fld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3097" y="3130372"/>
            <a:ext cx="143637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5" dirty="0">
                <a:latin typeface="Trebuchet MS"/>
                <a:cs typeface="Trebuchet MS"/>
              </a:rPr>
              <a:t>A*1</a:t>
            </a:r>
            <a:r>
              <a:rPr sz="4900" spc="210" dirty="0">
                <a:latin typeface="Trebuchet MS"/>
                <a:cs typeface="Trebuchet MS"/>
              </a:rPr>
              <a:t>6</a:t>
            </a:r>
            <a:r>
              <a:rPr sz="2700" b="1" baseline="72530" dirty="0">
                <a:latin typeface="Trebuchet MS"/>
                <a:cs typeface="Trebuchet MS"/>
              </a:rPr>
              <a:t>2</a:t>
            </a:r>
            <a:endParaRPr sz="2700" baseline="7253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8709" y="2630500"/>
            <a:ext cx="144208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5" dirty="0">
                <a:latin typeface="Trebuchet MS"/>
                <a:cs typeface="Trebuchet MS"/>
              </a:rPr>
              <a:t>1*16</a:t>
            </a:r>
            <a:r>
              <a:rPr sz="4900" spc="-965" dirty="0">
                <a:latin typeface="Trebuchet MS"/>
                <a:cs typeface="Trebuchet MS"/>
              </a:rPr>
              <a:t> </a:t>
            </a:r>
            <a:r>
              <a:rPr sz="2700" b="1" baseline="80246" dirty="0">
                <a:latin typeface="Trebuchet MS"/>
                <a:cs typeface="Trebuchet MS"/>
              </a:rPr>
              <a:t>3</a:t>
            </a:r>
            <a:endParaRPr sz="2700" baseline="80246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163" y="345947"/>
            <a:ext cx="65958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2936" y="277368"/>
            <a:ext cx="5670804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381000"/>
            <a:ext cx="64770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381000"/>
            <a:ext cx="64770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00405">
              <a:lnSpc>
                <a:spcPct val="100000"/>
              </a:lnSpc>
              <a:spcBef>
                <a:spcPts val="254"/>
              </a:spcBef>
            </a:pPr>
            <a:r>
              <a:rPr sz="3200" b="1" spc="-45" dirty="0">
                <a:latin typeface="Times New Roman"/>
                <a:cs typeface="Times New Roman"/>
              </a:rPr>
              <a:t>OCTAL </a:t>
            </a:r>
            <a:r>
              <a:rPr sz="3200" b="1" dirty="0">
                <a:latin typeface="Times New Roman"/>
                <a:cs typeface="Times New Roman"/>
              </a:rPr>
              <a:t>NUMBER</a:t>
            </a:r>
            <a:r>
              <a:rPr sz="3200" b="1" spc="-1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7559" y="2179320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637025" y="0"/>
                </a:moveTo>
                <a:lnTo>
                  <a:pt x="0" y="0"/>
                </a:lnTo>
                <a:lnTo>
                  <a:pt x="0" y="1586483"/>
                </a:lnTo>
                <a:lnTo>
                  <a:pt x="3637025" y="1586483"/>
                </a:lnTo>
                <a:lnTo>
                  <a:pt x="3684559" y="1582224"/>
                </a:lnTo>
                <a:lnTo>
                  <a:pt x="3729295" y="1569943"/>
                </a:lnTo>
                <a:lnTo>
                  <a:pt x="3770488" y="1550387"/>
                </a:lnTo>
                <a:lnTo>
                  <a:pt x="3807392" y="1524303"/>
                </a:lnTo>
                <a:lnTo>
                  <a:pt x="3839259" y="1492436"/>
                </a:lnTo>
                <a:lnTo>
                  <a:pt x="3865343" y="1455532"/>
                </a:lnTo>
                <a:lnTo>
                  <a:pt x="3884899" y="1414339"/>
                </a:lnTo>
                <a:lnTo>
                  <a:pt x="3897180" y="1369603"/>
                </a:lnTo>
                <a:lnTo>
                  <a:pt x="3901440" y="1322069"/>
                </a:lnTo>
                <a:lnTo>
                  <a:pt x="3901440" y="264413"/>
                </a:lnTo>
                <a:lnTo>
                  <a:pt x="3897180" y="216880"/>
                </a:lnTo>
                <a:lnTo>
                  <a:pt x="3884899" y="172144"/>
                </a:lnTo>
                <a:lnTo>
                  <a:pt x="3865343" y="130951"/>
                </a:lnTo>
                <a:lnTo>
                  <a:pt x="3839259" y="94047"/>
                </a:lnTo>
                <a:lnTo>
                  <a:pt x="3807392" y="62180"/>
                </a:lnTo>
                <a:lnTo>
                  <a:pt x="3770488" y="36096"/>
                </a:lnTo>
                <a:lnTo>
                  <a:pt x="3729295" y="16540"/>
                </a:lnTo>
                <a:lnTo>
                  <a:pt x="3684559" y="4259"/>
                </a:lnTo>
                <a:lnTo>
                  <a:pt x="363702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7559" y="2179320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901440" y="264413"/>
                </a:moveTo>
                <a:lnTo>
                  <a:pt x="3901440" y="1322069"/>
                </a:lnTo>
                <a:lnTo>
                  <a:pt x="3897180" y="1369603"/>
                </a:lnTo>
                <a:lnTo>
                  <a:pt x="3884899" y="1414339"/>
                </a:lnTo>
                <a:lnTo>
                  <a:pt x="3865343" y="1455532"/>
                </a:lnTo>
                <a:lnTo>
                  <a:pt x="3839259" y="1492436"/>
                </a:lnTo>
                <a:lnTo>
                  <a:pt x="3807392" y="1524303"/>
                </a:lnTo>
                <a:lnTo>
                  <a:pt x="3770488" y="1550387"/>
                </a:lnTo>
                <a:lnTo>
                  <a:pt x="3729295" y="1569943"/>
                </a:lnTo>
                <a:lnTo>
                  <a:pt x="3684559" y="1582224"/>
                </a:lnTo>
                <a:lnTo>
                  <a:pt x="3637025" y="1586483"/>
                </a:lnTo>
                <a:lnTo>
                  <a:pt x="0" y="1586483"/>
                </a:lnTo>
                <a:lnTo>
                  <a:pt x="0" y="0"/>
                </a:lnTo>
                <a:lnTo>
                  <a:pt x="3637025" y="0"/>
                </a:lnTo>
                <a:lnTo>
                  <a:pt x="3684559" y="4259"/>
                </a:lnTo>
                <a:lnTo>
                  <a:pt x="3729295" y="16540"/>
                </a:lnTo>
                <a:lnTo>
                  <a:pt x="3770488" y="36096"/>
                </a:lnTo>
                <a:lnTo>
                  <a:pt x="3807392" y="62180"/>
                </a:lnTo>
                <a:lnTo>
                  <a:pt x="3839259" y="94047"/>
                </a:lnTo>
                <a:lnTo>
                  <a:pt x="3865343" y="130951"/>
                </a:lnTo>
                <a:lnTo>
                  <a:pt x="3884899" y="172144"/>
                </a:lnTo>
                <a:lnTo>
                  <a:pt x="3897180" y="216880"/>
                </a:lnTo>
                <a:lnTo>
                  <a:pt x="3901440" y="264413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89452" y="2246122"/>
            <a:ext cx="2741930" cy="134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SzPct val="97674"/>
              <a:buChar char="•"/>
              <a:tabLst>
                <a:tab pos="299720" algn="l"/>
              </a:tabLst>
            </a:pPr>
            <a:r>
              <a:rPr sz="4300" spc="-10" dirty="0">
                <a:latin typeface="Trebuchet MS"/>
                <a:cs typeface="Trebuchet MS"/>
              </a:rPr>
              <a:t>0,1,2,3,4,</a:t>
            </a:r>
            <a:endParaRPr sz="43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85"/>
              </a:spcBef>
              <a:buSzPct val="97674"/>
              <a:buChar char="•"/>
              <a:tabLst>
                <a:tab pos="299720" algn="l"/>
              </a:tabLst>
            </a:pPr>
            <a:r>
              <a:rPr sz="4300" spc="-10" dirty="0">
                <a:latin typeface="Trebuchet MS"/>
                <a:cs typeface="Trebuchet MS"/>
              </a:rPr>
              <a:t>5,6,7,8.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6988" y="1952244"/>
            <a:ext cx="2386584" cy="2090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14652" y="2568905"/>
            <a:ext cx="1652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DIGITS</a:t>
            </a:r>
            <a:endParaRPr sz="4400"/>
          </a:p>
        </p:txBody>
      </p:sp>
      <p:sp>
        <p:nvSpPr>
          <p:cNvPr id="11" name="object 11"/>
          <p:cNvSpPr/>
          <p:nvPr/>
        </p:nvSpPr>
        <p:spPr>
          <a:xfrm>
            <a:off x="3337559" y="4261103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637025" y="0"/>
                </a:moveTo>
                <a:lnTo>
                  <a:pt x="0" y="0"/>
                </a:lnTo>
                <a:lnTo>
                  <a:pt x="0" y="1586484"/>
                </a:lnTo>
                <a:lnTo>
                  <a:pt x="3637025" y="1586484"/>
                </a:lnTo>
                <a:lnTo>
                  <a:pt x="3684559" y="1582223"/>
                </a:lnTo>
                <a:lnTo>
                  <a:pt x="3729295" y="1569940"/>
                </a:lnTo>
                <a:lnTo>
                  <a:pt x="3770488" y="1550382"/>
                </a:lnTo>
                <a:lnTo>
                  <a:pt x="3807392" y="1524294"/>
                </a:lnTo>
                <a:lnTo>
                  <a:pt x="3839259" y="1492425"/>
                </a:lnTo>
                <a:lnTo>
                  <a:pt x="3865343" y="1455521"/>
                </a:lnTo>
                <a:lnTo>
                  <a:pt x="3884899" y="1414329"/>
                </a:lnTo>
                <a:lnTo>
                  <a:pt x="3897180" y="1369596"/>
                </a:lnTo>
                <a:lnTo>
                  <a:pt x="3901440" y="1322070"/>
                </a:lnTo>
                <a:lnTo>
                  <a:pt x="3901440" y="264414"/>
                </a:lnTo>
                <a:lnTo>
                  <a:pt x="3897180" y="216880"/>
                </a:lnTo>
                <a:lnTo>
                  <a:pt x="3884899" y="172144"/>
                </a:lnTo>
                <a:lnTo>
                  <a:pt x="3865343" y="130951"/>
                </a:lnTo>
                <a:lnTo>
                  <a:pt x="3839259" y="94047"/>
                </a:lnTo>
                <a:lnTo>
                  <a:pt x="3807392" y="62180"/>
                </a:lnTo>
                <a:lnTo>
                  <a:pt x="3770488" y="36096"/>
                </a:lnTo>
                <a:lnTo>
                  <a:pt x="3729295" y="16540"/>
                </a:lnTo>
                <a:lnTo>
                  <a:pt x="3684559" y="4259"/>
                </a:lnTo>
                <a:lnTo>
                  <a:pt x="363702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7559" y="4261103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901440" y="264414"/>
                </a:moveTo>
                <a:lnTo>
                  <a:pt x="3901440" y="1322070"/>
                </a:lnTo>
                <a:lnTo>
                  <a:pt x="3897180" y="1369596"/>
                </a:lnTo>
                <a:lnTo>
                  <a:pt x="3884899" y="1414329"/>
                </a:lnTo>
                <a:lnTo>
                  <a:pt x="3865343" y="1455521"/>
                </a:lnTo>
                <a:lnTo>
                  <a:pt x="3839259" y="1492425"/>
                </a:lnTo>
                <a:lnTo>
                  <a:pt x="3807392" y="1524294"/>
                </a:lnTo>
                <a:lnTo>
                  <a:pt x="3770488" y="1550382"/>
                </a:lnTo>
                <a:lnTo>
                  <a:pt x="3729295" y="1569940"/>
                </a:lnTo>
                <a:lnTo>
                  <a:pt x="3684559" y="1582223"/>
                </a:lnTo>
                <a:lnTo>
                  <a:pt x="3637025" y="1586484"/>
                </a:lnTo>
                <a:lnTo>
                  <a:pt x="0" y="1586484"/>
                </a:lnTo>
                <a:lnTo>
                  <a:pt x="0" y="0"/>
                </a:lnTo>
                <a:lnTo>
                  <a:pt x="3637025" y="0"/>
                </a:lnTo>
                <a:lnTo>
                  <a:pt x="3684559" y="4259"/>
                </a:lnTo>
                <a:lnTo>
                  <a:pt x="3729295" y="16540"/>
                </a:lnTo>
                <a:lnTo>
                  <a:pt x="3770488" y="36096"/>
                </a:lnTo>
                <a:lnTo>
                  <a:pt x="3807392" y="62180"/>
                </a:lnTo>
                <a:lnTo>
                  <a:pt x="3839259" y="94047"/>
                </a:lnTo>
                <a:lnTo>
                  <a:pt x="3865343" y="130951"/>
                </a:lnTo>
                <a:lnTo>
                  <a:pt x="3884899" y="172144"/>
                </a:lnTo>
                <a:lnTo>
                  <a:pt x="3897180" y="216880"/>
                </a:lnTo>
                <a:lnTo>
                  <a:pt x="3901440" y="264414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89452" y="4661153"/>
            <a:ext cx="5981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latin typeface="Trebuchet MS"/>
                <a:cs typeface="Trebuchet MS"/>
              </a:rPr>
              <a:t>•8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88136" y="4034028"/>
            <a:ext cx="2304288" cy="2090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19250" y="4651375"/>
            <a:ext cx="1240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rebuchet MS"/>
                <a:cs typeface="Trebuchet MS"/>
              </a:rPr>
              <a:t>BASE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21193" y="6314158"/>
            <a:ext cx="25527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imes New Roman"/>
                <a:cs typeface="Times New Roman"/>
              </a:rPr>
              <a:pPr marL="25400">
                <a:lnSpc>
                  <a:spcPts val="1839"/>
                </a:lnSpc>
              </a:pPr>
              <a:t>11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" y="193547"/>
            <a:ext cx="46908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" y="124968"/>
            <a:ext cx="4815840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28600"/>
            <a:ext cx="45720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228600"/>
            <a:ext cx="45720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3200" b="1" spc="-45" dirty="0">
                <a:latin typeface="Times New Roman"/>
                <a:cs typeface="Times New Roman"/>
              </a:rPr>
              <a:t>OCTAL </a:t>
            </a:r>
            <a:r>
              <a:rPr sz="3200" b="1" dirty="0">
                <a:latin typeface="Times New Roman"/>
                <a:cs typeface="Times New Roman"/>
              </a:rPr>
              <a:t>NUMBER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5273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18616"/>
            <a:ext cx="8206741" cy="5202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51127"/>
            <a:ext cx="8153400" cy="5092700"/>
          </a:xfrm>
          <a:custGeom>
            <a:avLst/>
            <a:gdLst/>
            <a:ahLst/>
            <a:cxnLst/>
            <a:rect l="l" t="t" r="r" b="b"/>
            <a:pathLst>
              <a:path w="8153400" h="5092700">
                <a:moveTo>
                  <a:pt x="6807581" y="0"/>
                </a:moveTo>
                <a:lnTo>
                  <a:pt x="6879335" y="635000"/>
                </a:lnTo>
                <a:lnTo>
                  <a:pt x="6265441" y="762000"/>
                </a:lnTo>
                <a:lnTo>
                  <a:pt x="6205530" y="787400"/>
                </a:lnTo>
                <a:lnTo>
                  <a:pt x="5793673" y="876300"/>
                </a:lnTo>
                <a:lnTo>
                  <a:pt x="5735911" y="901700"/>
                </a:lnTo>
                <a:lnTo>
                  <a:pt x="5507551" y="952500"/>
                </a:lnTo>
                <a:lnTo>
                  <a:pt x="5451133" y="977900"/>
                </a:lnTo>
                <a:lnTo>
                  <a:pt x="5283490" y="1016000"/>
                </a:lnTo>
                <a:lnTo>
                  <a:pt x="5228147" y="1041400"/>
                </a:lnTo>
                <a:lnTo>
                  <a:pt x="5118266" y="1066800"/>
                </a:lnTo>
                <a:lnTo>
                  <a:pt x="5063729" y="1092200"/>
                </a:lnTo>
                <a:lnTo>
                  <a:pt x="4955460" y="1117600"/>
                </a:lnTo>
                <a:lnTo>
                  <a:pt x="4901729" y="1143000"/>
                </a:lnTo>
                <a:lnTo>
                  <a:pt x="4795072" y="1168400"/>
                </a:lnTo>
                <a:lnTo>
                  <a:pt x="4742147" y="1193800"/>
                </a:lnTo>
                <a:lnTo>
                  <a:pt x="4637103" y="1219200"/>
                </a:lnTo>
                <a:lnTo>
                  <a:pt x="4584984" y="1244600"/>
                </a:lnTo>
                <a:lnTo>
                  <a:pt x="4533134" y="1257300"/>
                </a:lnTo>
                <a:lnTo>
                  <a:pt x="4481552" y="1282700"/>
                </a:lnTo>
                <a:lnTo>
                  <a:pt x="4430239" y="1295400"/>
                </a:lnTo>
                <a:lnTo>
                  <a:pt x="4379195" y="1320800"/>
                </a:lnTo>
                <a:lnTo>
                  <a:pt x="4328420" y="1333500"/>
                </a:lnTo>
                <a:lnTo>
                  <a:pt x="4277913" y="1358900"/>
                </a:lnTo>
                <a:lnTo>
                  <a:pt x="4227675" y="1371600"/>
                </a:lnTo>
                <a:lnTo>
                  <a:pt x="4177705" y="1397000"/>
                </a:lnTo>
                <a:lnTo>
                  <a:pt x="4128005" y="1409700"/>
                </a:lnTo>
                <a:lnTo>
                  <a:pt x="4078573" y="1435100"/>
                </a:lnTo>
                <a:lnTo>
                  <a:pt x="4029409" y="1447800"/>
                </a:lnTo>
                <a:lnTo>
                  <a:pt x="3980515" y="1473200"/>
                </a:lnTo>
                <a:lnTo>
                  <a:pt x="3931889" y="1485900"/>
                </a:lnTo>
                <a:lnTo>
                  <a:pt x="3835443" y="1536700"/>
                </a:lnTo>
                <a:lnTo>
                  <a:pt x="3787624" y="1549400"/>
                </a:lnTo>
                <a:lnTo>
                  <a:pt x="3740073" y="1574800"/>
                </a:lnTo>
                <a:lnTo>
                  <a:pt x="3692790" y="1587500"/>
                </a:lnTo>
                <a:lnTo>
                  <a:pt x="3599032" y="1638300"/>
                </a:lnTo>
                <a:lnTo>
                  <a:pt x="3552555" y="1651000"/>
                </a:lnTo>
                <a:lnTo>
                  <a:pt x="3460409" y="1701800"/>
                </a:lnTo>
                <a:lnTo>
                  <a:pt x="3414739" y="1714500"/>
                </a:lnTo>
                <a:lnTo>
                  <a:pt x="3279341" y="1790700"/>
                </a:lnTo>
                <a:lnTo>
                  <a:pt x="3234745" y="1803400"/>
                </a:lnTo>
                <a:lnTo>
                  <a:pt x="3059051" y="1905000"/>
                </a:lnTo>
                <a:lnTo>
                  <a:pt x="3015799" y="1917700"/>
                </a:lnTo>
                <a:lnTo>
                  <a:pt x="2803571" y="2044700"/>
                </a:lnTo>
                <a:lnTo>
                  <a:pt x="2761931" y="2057400"/>
                </a:lnTo>
                <a:lnTo>
                  <a:pt x="2679458" y="2108200"/>
                </a:lnTo>
                <a:lnTo>
                  <a:pt x="2517736" y="2209800"/>
                </a:lnTo>
                <a:lnTo>
                  <a:pt x="2360313" y="2311400"/>
                </a:lnTo>
                <a:lnTo>
                  <a:pt x="2207190" y="2413000"/>
                </a:lnTo>
                <a:lnTo>
                  <a:pt x="2058366" y="2514600"/>
                </a:lnTo>
                <a:lnTo>
                  <a:pt x="2021831" y="2552700"/>
                </a:lnTo>
                <a:lnTo>
                  <a:pt x="1913840" y="2628900"/>
                </a:lnTo>
                <a:lnTo>
                  <a:pt x="1808268" y="2705100"/>
                </a:lnTo>
                <a:lnTo>
                  <a:pt x="1773614" y="2743200"/>
                </a:lnTo>
                <a:lnTo>
                  <a:pt x="1739230" y="2768600"/>
                </a:lnTo>
                <a:lnTo>
                  <a:pt x="1637687" y="2844800"/>
                </a:lnTo>
                <a:lnTo>
                  <a:pt x="1604377" y="2882900"/>
                </a:lnTo>
                <a:lnTo>
                  <a:pt x="1538564" y="2933700"/>
                </a:lnTo>
                <a:lnTo>
                  <a:pt x="1506060" y="2971800"/>
                </a:lnTo>
                <a:lnTo>
                  <a:pt x="1410160" y="3048000"/>
                </a:lnTo>
                <a:lnTo>
                  <a:pt x="1378731" y="3086100"/>
                </a:lnTo>
                <a:lnTo>
                  <a:pt x="1347571" y="3111500"/>
                </a:lnTo>
                <a:lnTo>
                  <a:pt x="1316679" y="3149600"/>
                </a:lnTo>
                <a:lnTo>
                  <a:pt x="1255702" y="3200400"/>
                </a:lnTo>
                <a:lnTo>
                  <a:pt x="1225616" y="3238500"/>
                </a:lnTo>
                <a:lnTo>
                  <a:pt x="1166251" y="3289300"/>
                </a:lnTo>
                <a:lnTo>
                  <a:pt x="1136971" y="3327400"/>
                </a:lnTo>
                <a:lnTo>
                  <a:pt x="1107960" y="3352800"/>
                </a:lnTo>
                <a:lnTo>
                  <a:pt x="1079218" y="3390900"/>
                </a:lnTo>
                <a:lnTo>
                  <a:pt x="1050745" y="3416300"/>
                </a:lnTo>
                <a:lnTo>
                  <a:pt x="1022540" y="3454400"/>
                </a:lnTo>
                <a:lnTo>
                  <a:pt x="994604" y="3479800"/>
                </a:lnTo>
                <a:lnTo>
                  <a:pt x="966936" y="3517900"/>
                </a:lnTo>
                <a:lnTo>
                  <a:pt x="939538" y="3543300"/>
                </a:lnTo>
                <a:lnTo>
                  <a:pt x="912408" y="3581400"/>
                </a:lnTo>
                <a:lnTo>
                  <a:pt x="885546" y="3606800"/>
                </a:lnTo>
                <a:lnTo>
                  <a:pt x="858954" y="3644900"/>
                </a:lnTo>
                <a:lnTo>
                  <a:pt x="832630" y="3670300"/>
                </a:lnTo>
                <a:lnTo>
                  <a:pt x="806575" y="3708400"/>
                </a:lnTo>
                <a:lnTo>
                  <a:pt x="780788" y="3746500"/>
                </a:lnTo>
                <a:lnTo>
                  <a:pt x="755270" y="3771900"/>
                </a:lnTo>
                <a:lnTo>
                  <a:pt x="730021" y="3810000"/>
                </a:lnTo>
                <a:lnTo>
                  <a:pt x="705041" y="3835400"/>
                </a:lnTo>
                <a:lnTo>
                  <a:pt x="680329" y="3873500"/>
                </a:lnTo>
                <a:lnTo>
                  <a:pt x="655886" y="3911600"/>
                </a:lnTo>
                <a:lnTo>
                  <a:pt x="631711" y="3937000"/>
                </a:lnTo>
                <a:lnTo>
                  <a:pt x="607806" y="3975100"/>
                </a:lnTo>
                <a:lnTo>
                  <a:pt x="584169" y="4013200"/>
                </a:lnTo>
                <a:lnTo>
                  <a:pt x="560800" y="4038600"/>
                </a:lnTo>
                <a:lnTo>
                  <a:pt x="537701" y="4076700"/>
                </a:lnTo>
                <a:lnTo>
                  <a:pt x="514870" y="4114800"/>
                </a:lnTo>
                <a:lnTo>
                  <a:pt x="492308" y="4140200"/>
                </a:lnTo>
                <a:lnTo>
                  <a:pt x="470014" y="4178300"/>
                </a:lnTo>
                <a:lnTo>
                  <a:pt x="447989" y="4216400"/>
                </a:lnTo>
                <a:lnTo>
                  <a:pt x="426233" y="4254500"/>
                </a:lnTo>
                <a:lnTo>
                  <a:pt x="404746" y="4279900"/>
                </a:lnTo>
                <a:lnTo>
                  <a:pt x="383527" y="4318000"/>
                </a:lnTo>
                <a:lnTo>
                  <a:pt x="362577" y="4356100"/>
                </a:lnTo>
                <a:lnTo>
                  <a:pt x="341895" y="4394200"/>
                </a:lnTo>
                <a:lnTo>
                  <a:pt x="321483" y="4432300"/>
                </a:lnTo>
                <a:lnTo>
                  <a:pt x="301339" y="4470400"/>
                </a:lnTo>
                <a:lnTo>
                  <a:pt x="281463" y="4495800"/>
                </a:lnTo>
                <a:lnTo>
                  <a:pt x="261857" y="4533900"/>
                </a:lnTo>
                <a:lnTo>
                  <a:pt x="242519" y="4572000"/>
                </a:lnTo>
                <a:lnTo>
                  <a:pt x="223449" y="4610100"/>
                </a:lnTo>
                <a:lnTo>
                  <a:pt x="204649" y="4648200"/>
                </a:lnTo>
                <a:lnTo>
                  <a:pt x="186117" y="4686300"/>
                </a:lnTo>
                <a:lnTo>
                  <a:pt x="167854" y="4724400"/>
                </a:lnTo>
                <a:lnTo>
                  <a:pt x="149859" y="4762500"/>
                </a:lnTo>
                <a:lnTo>
                  <a:pt x="132133" y="4800600"/>
                </a:lnTo>
                <a:lnTo>
                  <a:pt x="114676" y="4838700"/>
                </a:lnTo>
                <a:lnTo>
                  <a:pt x="97488" y="4864100"/>
                </a:lnTo>
                <a:lnTo>
                  <a:pt x="80568" y="4902200"/>
                </a:lnTo>
                <a:lnTo>
                  <a:pt x="63917" y="4940300"/>
                </a:lnTo>
                <a:lnTo>
                  <a:pt x="47535" y="4978400"/>
                </a:lnTo>
                <a:lnTo>
                  <a:pt x="31421" y="5016500"/>
                </a:lnTo>
                <a:lnTo>
                  <a:pt x="15576" y="5054600"/>
                </a:lnTo>
                <a:lnTo>
                  <a:pt x="0" y="5092700"/>
                </a:lnTo>
                <a:lnTo>
                  <a:pt x="25434" y="5067300"/>
                </a:lnTo>
                <a:lnTo>
                  <a:pt x="51096" y="5029200"/>
                </a:lnTo>
                <a:lnTo>
                  <a:pt x="76986" y="4991100"/>
                </a:lnTo>
                <a:lnTo>
                  <a:pt x="103103" y="4965700"/>
                </a:lnTo>
                <a:lnTo>
                  <a:pt x="129447" y="4927600"/>
                </a:lnTo>
                <a:lnTo>
                  <a:pt x="156018" y="4902200"/>
                </a:lnTo>
                <a:lnTo>
                  <a:pt x="182817" y="4864100"/>
                </a:lnTo>
                <a:lnTo>
                  <a:pt x="209843" y="4826000"/>
                </a:lnTo>
                <a:lnTo>
                  <a:pt x="237096" y="4800600"/>
                </a:lnTo>
                <a:lnTo>
                  <a:pt x="264577" y="4762500"/>
                </a:lnTo>
                <a:lnTo>
                  <a:pt x="292285" y="4737100"/>
                </a:lnTo>
                <a:lnTo>
                  <a:pt x="320220" y="4699000"/>
                </a:lnTo>
                <a:lnTo>
                  <a:pt x="348383" y="4673600"/>
                </a:lnTo>
                <a:lnTo>
                  <a:pt x="376773" y="4635500"/>
                </a:lnTo>
                <a:lnTo>
                  <a:pt x="405390" y="4610100"/>
                </a:lnTo>
                <a:lnTo>
                  <a:pt x="434235" y="4572000"/>
                </a:lnTo>
                <a:lnTo>
                  <a:pt x="463307" y="4546600"/>
                </a:lnTo>
                <a:lnTo>
                  <a:pt x="492606" y="4508500"/>
                </a:lnTo>
                <a:lnTo>
                  <a:pt x="522133" y="4483100"/>
                </a:lnTo>
                <a:lnTo>
                  <a:pt x="551887" y="4445000"/>
                </a:lnTo>
                <a:lnTo>
                  <a:pt x="612077" y="4394200"/>
                </a:lnTo>
                <a:lnTo>
                  <a:pt x="642513" y="4356100"/>
                </a:lnTo>
                <a:lnTo>
                  <a:pt x="673176" y="4330700"/>
                </a:lnTo>
                <a:lnTo>
                  <a:pt x="704067" y="4292600"/>
                </a:lnTo>
                <a:lnTo>
                  <a:pt x="766530" y="4241800"/>
                </a:lnTo>
                <a:lnTo>
                  <a:pt x="798102" y="4203700"/>
                </a:lnTo>
                <a:lnTo>
                  <a:pt x="894184" y="4127500"/>
                </a:lnTo>
                <a:lnTo>
                  <a:pt x="926666" y="4089400"/>
                </a:lnTo>
                <a:lnTo>
                  <a:pt x="1025475" y="4013200"/>
                </a:lnTo>
                <a:lnTo>
                  <a:pt x="1058866" y="3975100"/>
                </a:lnTo>
                <a:lnTo>
                  <a:pt x="1194704" y="3873500"/>
                </a:lnTo>
                <a:lnTo>
                  <a:pt x="1298969" y="3797300"/>
                </a:lnTo>
                <a:lnTo>
                  <a:pt x="1334179" y="3759200"/>
                </a:lnTo>
                <a:lnTo>
                  <a:pt x="1477291" y="3657600"/>
                </a:lnTo>
                <a:lnTo>
                  <a:pt x="1624040" y="3556000"/>
                </a:lnTo>
                <a:lnTo>
                  <a:pt x="1736488" y="3479800"/>
                </a:lnTo>
                <a:lnTo>
                  <a:pt x="1774426" y="3467100"/>
                </a:lnTo>
                <a:lnTo>
                  <a:pt x="1967523" y="3340100"/>
                </a:lnTo>
                <a:lnTo>
                  <a:pt x="2006824" y="3314700"/>
                </a:lnTo>
                <a:lnTo>
                  <a:pt x="2046353" y="3302000"/>
                </a:lnTo>
                <a:lnTo>
                  <a:pt x="2206741" y="3200400"/>
                </a:lnTo>
                <a:lnTo>
                  <a:pt x="2247406" y="3187700"/>
                </a:lnTo>
                <a:lnTo>
                  <a:pt x="2329419" y="3136900"/>
                </a:lnTo>
                <a:lnTo>
                  <a:pt x="2370766" y="3124200"/>
                </a:lnTo>
                <a:lnTo>
                  <a:pt x="2454142" y="3073400"/>
                </a:lnTo>
                <a:lnTo>
                  <a:pt x="2496172" y="3060700"/>
                </a:lnTo>
                <a:lnTo>
                  <a:pt x="2580912" y="3009900"/>
                </a:lnTo>
                <a:lnTo>
                  <a:pt x="2623623" y="2997200"/>
                </a:lnTo>
                <a:lnTo>
                  <a:pt x="2709727" y="2946400"/>
                </a:lnTo>
                <a:lnTo>
                  <a:pt x="2753120" y="2933700"/>
                </a:lnTo>
                <a:lnTo>
                  <a:pt x="2796740" y="2908300"/>
                </a:lnTo>
                <a:lnTo>
                  <a:pt x="2840588" y="2895600"/>
                </a:lnTo>
                <a:lnTo>
                  <a:pt x="2884663" y="2870200"/>
                </a:lnTo>
                <a:lnTo>
                  <a:pt x="2928965" y="2857500"/>
                </a:lnTo>
                <a:lnTo>
                  <a:pt x="2973495" y="2832100"/>
                </a:lnTo>
                <a:lnTo>
                  <a:pt x="3018252" y="2819400"/>
                </a:lnTo>
                <a:lnTo>
                  <a:pt x="3063236" y="2794000"/>
                </a:lnTo>
                <a:lnTo>
                  <a:pt x="3108448" y="2781300"/>
                </a:lnTo>
                <a:lnTo>
                  <a:pt x="3153887" y="2755900"/>
                </a:lnTo>
                <a:lnTo>
                  <a:pt x="3245446" y="2730500"/>
                </a:lnTo>
                <a:lnTo>
                  <a:pt x="3291567" y="2705100"/>
                </a:lnTo>
                <a:lnTo>
                  <a:pt x="3337915" y="2692400"/>
                </a:lnTo>
                <a:lnTo>
                  <a:pt x="3384490" y="2667000"/>
                </a:lnTo>
                <a:lnTo>
                  <a:pt x="3478323" y="2641600"/>
                </a:lnTo>
                <a:lnTo>
                  <a:pt x="3525581" y="2616200"/>
                </a:lnTo>
                <a:lnTo>
                  <a:pt x="3620777" y="2590800"/>
                </a:lnTo>
                <a:lnTo>
                  <a:pt x="3668716" y="2565400"/>
                </a:lnTo>
                <a:lnTo>
                  <a:pt x="3813898" y="2527300"/>
                </a:lnTo>
                <a:lnTo>
                  <a:pt x="3862747" y="2501900"/>
                </a:lnTo>
                <a:lnTo>
                  <a:pt x="4060414" y="2451100"/>
                </a:lnTo>
                <a:lnTo>
                  <a:pt x="4110399" y="2425700"/>
                </a:lnTo>
                <a:lnTo>
                  <a:pt x="5103302" y="2184400"/>
                </a:lnTo>
                <a:lnTo>
                  <a:pt x="5212592" y="2159000"/>
                </a:lnTo>
                <a:lnTo>
                  <a:pt x="5267578" y="2159000"/>
                </a:lnTo>
                <a:lnTo>
                  <a:pt x="5489794" y="2108200"/>
                </a:lnTo>
                <a:lnTo>
                  <a:pt x="5545916" y="2108200"/>
                </a:lnTo>
                <a:lnTo>
                  <a:pt x="5715647" y="2070100"/>
                </a:lnTo>
                <a:lnTo>
                  <a:pt x="5772678" y="2070100"/>
                </a:lnTo>
                <a:lnTo>
                  <a:pt x="5945136" y="2032000"/>
                </a:lnTo>
                <a:lnTo>
                  <a:pt x="6003077" y="2032000"/>
                </a:lnTo>
                <a:lnTo>
                  <a:pt x="6061245" y="2019300"/>
                </a:lnTo>
                <a:lnTo>
                  <a:pt x="6119640" y="2019300"/>
                </a:lnTo>
                <a:lnTo>
                  <a:pt x="6237113" y="1993900"/>
                </a:lnTo>
                <a:lnTo>
                  <a:pt x="6296190" y="1993900"/>
                </a:lnTo>
                <a:lnTo>
                  <a:pt x="6355494" y="1981200"/>
                </a:lnTo>
                <a:lnTo>
                  <a:pt x="6415026" y="1981200"/>
                </a:lnTo>
                <a:lnTo>
                  <a:pt x="6534772" y="1955800"/>
                </a:lnTo>
                <a:lnTo>
                  <a:pt x="6594985" y="1955800"/>
                </a:lnTo>
                <a:lnTo>
                  <a:pt x="6655426" y="1943100"/>
                </a:lnTo>
                <a:lnTo>
                  <a:pt x="6716095" y="1943100"/>
                </a:lnTo>
                <a:lnTo>
                  <a:pt x="6776990" y="1930400"/>
                </a:lnTo>
                <a:lnTo>
                  <a:pt x="6899463" y="1930400"/>
                </a:lnTo>
                <a:lnTo>
                  <a:pt x="6961041" y="1917700"/>
                </a:lnTo>
                <a:lnTo>
                  <a:pt x="7532121" y="1917700"/>
                </a:lnTo>
                <a:lnTo>
                  <a:pt x="8153400" y="1016000"/>
                </a:lnTo>
                <a:lnTo>
                  <a:pt x="6807581" y="0"/>
                </a:lnTo>
                <a:close/>
              </a:path>
              <a:path w="8153400" h="5092700">
                <a:moveTo>
                  <a:pt x="7532121" y="1917700"/>
                </a:moveTo>
                <a:lnTo>
                  <a:pt x="7022846" y="1917700"/>
                </a:lnTo>
                <a:lnTo>
                  <a:pt x="7094601" y="2552700"/>
                </a:lnTo>
                <a:lnTo>
                  <a:pt x="7532121" y="191770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8283" y="4908803"/>
            <a:ext cx="297179" cy="295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2639" y="3723132"/>
            <a:ext cx="435863" cy="434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4279" y="2849879"/>
            <a:ext cx="542544" cy="539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8320" y="2270760"/>
            <a:ext cx="687324" cy="687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83691" y="3631905"/>
            <a:ext cx="2746375" cy="22580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480185">
              <a:lnSpc>
                <a:spcPct val="100000"/>
              </a:lnSpc>
              <a:spcBef>
                <a:spcPts val="1085"/>
              </a:spcBef>
            </a:pPr>
            <a:r>
              <a:rPr sz="6500" spc="-5" dirty="0">
                <a:latin typeface="Trebuchet MS"/>
                <a:cs typeface="Trebuchet MS"/>
              </a:rPr>
              <a:t>7*</a:t>
            </a:r>
            <a:r>
              <a:rPr sz="6500" spc="-290" dirty="0">
                <a:latin typeface="Trebuchet MS"/>
                <a:cs typeface="Trebuchet MS"/>
              </a:rPr>
              <a:t>8</a:t>
            </a:r>
            <a:r>
              <a:rPr sz="2700" baseline="125000" dirty="0">
                <a:latin typeface="Trebuchet MS"/>
                <a:cs typeface="Trebuchet MS"/>
              </a:rPr>
              <a:t>1</a:t>
            </a:r>
            <a:endParaRPr sz="2700" baseline="125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6500" spc="-5" dirty="0">
                <a:latin typeface="Trebuchet MS"/>
                <a:cs typeface="Trebuchet MS"/>
              </a:rPr>
              <a:t>3*</a:t>
            </a:r>
            <a:r>
              <a:rPr sz="6500" spc="-135" dirty="0">
                <a:latin typeface="Trebuchet MS"/>
                <a:cs typeface="Trebuchet MS"/>
              </a:rPr>
              <a:t>8</a:t>
            </a:r>
            <a:r>
              <a:rPr sz="2700" baseline="118827" dirty="0">
                <a:latin typeface="Trebuchet MS"/>
                <a:cs typeface="Trebuchet MS"/>
              </a:rPr>
              <a:t>0</a:t>
            </a:r>
            <a:endParaRPr sz="2700" baseline="118827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5850" y="6151468"/>
            <a:ext cx="26416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12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2976" y="2936240"/>
            <a:ext cx="1306195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5" dirty="0">
                <a:latin typeface="Trebuchet MS"/>
                <a:cs typeface="Trebuchet MS"/>
              </a:rPr>
              <a:t>2*</a:t>
            </a:r>
            <a:r>
              <a:rPr sz="6500" spc="-70" dirty="0">
                <a:latin typeface="Trebuchet MS"/>
                <a:cs typeface="Trebuchet MS"/>
              </a:rPr>
              <a:t>8</a:t>
            </a:r>
            <a:r>
              <a:rPr sz="2700" baseline="111111" dirty="0">
                <a:latin typeface="Trebuchet MS"/>
                <a:cs typeface="Trebuchet MS"/>
              </a:rPr>
              <a:t>2</a:t>
            </a:r>
            <a:endParaRPr sz="2700" baseline="111111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3265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5*</a:t>
            </a:r>
            <a:r>
              <a:rPr spc="430" dirty="0"/>
              <a:t>8</a:t>
            </a:r>
            <a:r>
              <a:rPr sz="2700" baseline="118827" dirty="0"/>
              <a:t>3</a:t>
            </a:r>
            <a:endParaRPr sz="2700" baseline="118827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7363" y="0"/>
            <a:ext cx="6062472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9972" y="0"/>
            <a:ext cx="5576315" cy="1344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0"/>
            <a:ext cx="5943600" cy="1077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5943600" cy="107759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179830" marR="523875" indent="-64960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CONVERSIONS IN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BASIC  NUMBER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1066799"/>
            <a:ext cx="5715000" cy="5791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35850" y="6151468"/>
            <a:ext cx="26416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13</a:t>
            </a:fld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4" y="345947"/>
            <a:ext cx="4663440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9072" y="277368"/>
            <a:ext cx="4913376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0" y="381000"/>
            <a:ext cx="4544568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5000" y="381000"/>
            <a:ext cx="4544695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54"/>
              </a:spcBef>
            </a:pPr>
            <a:r>
              <a:rPr sz="3200" b="1" spc="-15" dirty="0">
                <a:latin typeface="Times New Roman"/>
                <a:cs typeface="Times New Roman"/>
              </a:rPr>
              <a:t>BINARY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DECIMAL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5" y="2657855"/>
            <a:ext cx="1685925" cy="1390015"/>
          </a:xfrm>
          <a:custGeom>
            <a:avLst/>
            <a:gdLst/>
            <a:ahLst/>
            <a:cxnLst/>
            <a:rect l="l" t="t" r="r" b="b"/>
            <a:pathLst>
              <a:path w="1685925" h="1390014">
                <a:moveTo>
                  <a:pt x="0" y="138938"/>
                </a:moveTo>
                <a:lnTo>
                  <a:pt x="7085" y="95032"/>
                </a:lnTo>
                <a:lnTo>
                  <a:pt x="26816" y="56893"/>
                </a:lnTo>
                <a:lnTo>
                  <a:pt x="56903" y="26814"/>
                </a:lnTo>
                <a:lnTo>
                  <a:pt x="95057" y="7085"/>
                </a:lnTo>
                <a:lnTo>
                  <a:pt x="138988" y="0"/>
                </a:lnTo>
                <a:lnTo>
                  <a:pt x="1546606" y="0"/>
                </a:lnTo>
                <a:lnTo>
                  <a:pt x="1590511" y="7085"/>
                </a:lnTo>
                <a:lnTo>
                  <a:pt x="1628650" y="26814"/>
                </a:lnTo>
                <a:lnTo>
                  <a:pt x="1658729" y="56893"/>
                </a:lnTo>
                <a:lnTo>
                  <a:pt x="1678458" y="95032"/>
                </a:lnTo>
                <a:lnTo>
                  <a:pt x="1685544" y="138938"/>
                </a:lnTo>
                <a:lnTo>
                  <a:pt x="1685544" y="1250950"/>
                </a:lnTo>
                <a:lnTo>
                  <a:pt x="1678458" y="1294855"/>
                </a:lnTo>
                <a:lnTo>
                  <a:pt x="1658729" y="1332994"/>
                </a:lnTo>
                <a:lnTo>
                  <a:pt x="1628650" y="1363073"/>
                </a:lnTo>
                <a:lnTo>
                  <a:pt x="1590511" y="1382802"/>
                </a:lnTo>
                <a:lnTo>
                  <a:pt x="1546606" y="1389888"/>
                </a:lnTo>
                <a:lnTo>
                  <a:pt x="138988" y="1389888"/>
                </a:lnTo>
                <a:lnTo>
                  <a:pt x="95057" y="1382802"/>
                </a:lnTo>
                <a:lnTo>
                  <a:pt x="56903" y="1363073"/>
                </a:lnTo>
                <a:lnTo>
                  <a:pt x="26816" y="1332994"/>
                </a:lnTo>
                <a:lnTo>
                  <a:pt x="7085" y="1294855"/>
                </a:lnTo>
                <a:lnTo>
                  <a:pt x="0" y="1250950"/>
                </a:lnTo>
                <a:lnTo>
                  <a:pt x="0" y="138938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539" y="2755138"/>
            <a:ext cx="1224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Trebuchet MS"/>
                <a:cs typeface="Trebuchet MS"/>
              </a:rPr>
              <a:t>1 0 1 0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8324" y="4311396"/>
            <a:ext cx="1461515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1270" y="4339209"/>
            <a:ext cx="1354848" cy="408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136" y="3721608"/>
            <a:ext cx="1607820" cy="704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5467" y="3867353"/>
            <a:ext cx="8286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0" dirty="0">
                <a:latin typeface="Trebuchet MS"/>
                <a:cs typeface="Trebuchet MS"/>
              </a:rPr>
              <a:t>BINARY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6439" y="2657855"/>
            <a:ext cx="1687195" cy="1390015"/>
          </a:xfrm>
          <a:custGeom>
            <a:avLst/>
            <a:gdLst/>
            <a:ahLst/>
            <a:cxnLst/>
            <a:rect l="l" t="t" r="r" b="b"/>
            <a:pathLst>
              <a:path w="1687195" h="1390014">
                <a:moveTo>
                  <a:pt x="0" y="138938"/>
                </a:moveTo>
                <a:lnTo>
                  <a:pt x="7085" y="95032"/>
                </a:lnTo>
                <a:lnTo>
                  <a:pt x="26814" y="56893"/>
                </a:lnTo>
                <a:lnTo>
                  <a:pt x="56893" y="26814"/>
                </a:lnTo>
                <a:lnTo>
                  <a:pt x="95032" y="7085"/>
                </a:lnTo>
                <a:lnTo>
                  <a:pt x="138937" y="0"/>
                </a:lnTo>
                <a:lnTo>
                  <a:pt x="1548130" y="0"/>
                </a:lnTo>
                <a:lnTo>
                  <a:pt x="1592035" y="7085"/>
                </a:lnTo>
                <a:lnTo>
                  <a:pt x="1630174" y="26814"/>
                </a:lnTo>
                <a:lnTo>
                  <a:pt x="1660253" y="56893"/>
                </a:lnTo>
                <a:lnTo>
                  <a:pt x="1679982" y="95032"/>
                </a:lnTo>
                <a:lnTo>
                  <a:pt x="1687068" y="138938"/>
                </a:lnTo>
                <a:lnTo>
                  <a:pt x="1687068" y="1250950"/>
                </a:lnTo>
                <a:lnTo>
                  <a:pt x="1679982" y="1294855"/>
                </a:lnTo>
                <a:lnTo>
                  <a:pt x="1660253" y="1332994"/>
                </a:lnTo>
                <a:lnTo>
                  <a:pt x="1630174" y="1363073"/>
                </a:lnTo>
                <a:lnTo>
                  <a:pt x="1592035" y="1382802"/>
                </a:lnTo>
                <a:lnTo>
                  <a:pt x="1548130" y="1389888"/>
                </a:lnTo>
                <a:lnTo>
                  <a:pt x="138937" y="1389888"/>
                </a:lnTo>
                <a:lnTo>
                  <a:pt x="95032" y="1382802"/>
                </a:lnTo>
                <a:lnTo>
                  <a:pt x="56893" y="1363073"/>
                </a:lnTo>
                <a:lnTo>
                  <a:pt x="26814" y="1332994"/>
                </a:lnTo>
                <a:lnTo>
                  <a:pt x="7085" y="1294855"/>
                </a:lnTo>
                <a:lnTo>
                  <a:pt x="0" y="1250950"/>
                </a:lnTo>
                <a:lnTo>
                  <a:pt x="0" y="138938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8667" y="1802892"/>
            <a:ext cx="1889759" cy="641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1373" y="1831378"/>
            <a:ext cx="1784477" cy="534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6479" y="2278379"/>
            <a:ext cx="1609344" cy="8503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0076" y="2350135"/>
            <a:ext cx="1496695" cy="1034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algn="ctr">
              <a:lnSpc>
                <a:spcPts val="2135"/>
              </a:lnSpc>
              <a:spcBef>
                <a:spcPts val="95"/>
              </a:spcBef>
            </a:pPr>
            <a:r>
              <a:rPr sz="1900" spc="-5" dirty="0">
                <a:latin typeface="Trebuchet MS"/>
                <a:cs typeface="Trebuchet MS"/>
              </a:rPr>
              <a:t>BIT</a:t>
            </a:r>
            <a:endParaRPr sz="1900">
              <a:latin typeface="Trebuchet MS"/>
              <a:cs typeface="Trebuchet MS"/>
            </a:endParaRPr>
          </a:p>
          <a:p>
            <a:pPr marL="467359" algn="ctr">
              <a:lnSpc>
                <a:spcPts val="2135"/>
              </a:lnSpc>
            </a:pPr>
            <a:r>
              <a:rPr sz="1900" spc="-5" dirty="0">
                <a:latin typeface="Trebuchet MS"/>
                <a:cs typeface="Trebuchet MS"/>
              </a:rPr>
              <a:t>P</a:t>
            </a:r>
            <a:r>
              <a:rPr sz="1900" spc="-10" dirty="0">
                <a:latin typeface="Trebuchet MS"/>
                <a:cs typeface="Trebuchet MS"/>
              </a:rPr>
              <a:t>O</a:t>
            </a:r>
            <a:r>
              <a:rPr sz="1900" spc="-5" dirty="0">
                <a:latin typeface="Trebuchet MS"/>
                <a:cs typeface="Trebuchet MS"/>
              </a:rPr>
              <a:t>SI</a:t>
            </a:r>
            <a:r>
              <a:rPr sz="1900" dirty="0">
                <a:latin typeface="Trebuchet MS"/>
                <a:cs typeface="Trebuchet MS"/>
              </a:rPr>
              <a:t>T</a:t>
            </a:r>
            <a:r>
              <a:rPr sz="1900" spc="-10" dirty="0">
                <a:latin typeface="Trebuchet MS"/>
                <a:cs typeface="Trebuchet MS"/>
              </a:rPr>
              <a:t>ION</a:t>
            </a:r>
            <a:endParaRPr sz="19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27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Trebuchet MS"/>
                <a:cs typeface="Trebuchet MS"/>
              </a:rPr>
              <a:t>5 4 3 2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86784" y="2452116"/>
            <a:ext cx="2170430" cy="1804670"/>
          </a:xfrm>
          <a:custGeom>
            <a:avLst/>
            <a:gdLst/>
            <a:ahLst/>
            <a:cxnLst/>
            <a:rect l="l" t="t" r="r" b="b"/>
            <a:pathLst>
              <a:path w="2170429" h="1804670">
                <a:moveTo>
                  <a:pt x="0" y="180467"/>
                </a:moveTo>
                <a:lnTo>
                  <a:pt x="6444" y="132482"/>
                </a:lnTo>
                <a:lnTo>
                  <a:pt x="24633" y="89370"/>
                </a:lnTo>
                <a:lnTo>
                  <a:pt x="52847" y="52847"/>
                </a:lnTo>
                <a:lnTo>
                  <a:pt x="89370" y="24633"/>
                </a:lnTo>
                <a:lnTo>
                  <a:pt x="132482" y="6444"/>
                </a:lnTo>
                <a:lnTo>
                  <a:pt x="180466" y="0"/>
                </a:lnTo>
                <a:lnTo>
                  <a:pt x="1989708" y="0"/>
                </a:lnTo>
                <a:lnTo>
                  <a:pt x="2037693" y="6444"/>
                </a:lnTo>
                <a:lnTo>
                  <a:pt x="2080805" y="24633"/>
                </a:lnTo>
                <a:lnTo>
                  <a:pt x="2117328" y="52847"/>
                </a:lnTo>
                <a:lnTo>
                  <a:pt x="2145542" y="89370"/>
                </a:lnTo>
                <a:lnTo>
                  <a:pt x="2163731" y="132482"/>
                </a:lnTo>
                <a:lnTo>
                  <a:pt x="2170176" y="180467"/>
                </a:lnTo>
                <a:lnTo>
                  <a:pt x="2170176" y="1623949"/>
                </a:lnTo>
                <a:lnTo>
                  <a:pt x="2163731" y="1671933"/>
                </a:lnTo>
                <a:lnTo>
                  <a:pt x="2145542" y="1715045"/>
                </a:lnTo>
                <a:lnTo>
                  <a:pt x="2117328" y="1751568"/>
                </a:lnTo>
                <a:lnTo>
                  <a:pt x="2080805" y="1779782"/>
                </a:lnTo>
                <a:lnTo>
                  <a:pt x="2037693" y="1797971"/>
                </a:lnTo>
                <a:lnTo>
                  <a:pt x="1989708" y="1804416"/>
                </a:lnTo>
                <a:lnTo>
                  <a:pt x="180466" y="1804416"/>
                </a:lnTo>
                <a:lnTo>
                  <a:pt x="132482" y="1797971"/>
                </a:lnTo>
                <a:lnTo>
                  <a:pt x="89370" y="1779782"/>
                </a:lnTo>
                <a:lnTo>
                  <a:pt x="52847" y="1751568"/>
                </a:lnTo>
                <a:lnTo>
                  <a:pt x="24633" y="1715045"/>
                </a:lnTo>
                <a:lnTo>
                  <a:pt x="6444" y="1671933"/>
                </a:lnTo>
                <a:lnTo>
                  <a:pt x="0" y="1623949"/>
                </a:lnTo>
                <a:lnTo>
                  <a:pt x="0" y="180467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91328" y="4312920"/>
            <a:ext cx="1514855" cy="5303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4159" y="4340859"/>
            <a:ext cx="1409318" cy="423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9140" y="3671315"/>
            <a:ext cx="1648967" cy="8503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62880" y="3743325"/>
            <a:ext cx="1181735" cy="5676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29565" marR="5080" indent="-317500">
              <a:lnSpc>
                <a:spcPts val="1989"/>
              </a:lnSpc>
              <a:spcBef>
                <a:spcPts val="405"/>
              </a:spcBef>
              <a:tabLst>
                <a:tab pos="598170" algn="l"/>
              </a:tabLst>
            </a:pPr>
            <a:r>
              <a:rPr sz="1900" spc="-10" dirty="0">
                <a:latin typeface="Trebuchet MS"/>
                <a:cs typeface="Trebuchet MS"/>
              </a:rPr>
              <a:t>MU</a:t>
            </a:r>
            <a:r>
              <a:rPr sz="1900" spc="-5" dirty="0">
                <a:latin typeface="Trebuchet MS"/>
                <a:cs typeface="Trebuchet MS"/>
              </a:rPr>
              <a:t>L</a:t>
            </a:r>
            <a:r>
              <a:rPr sz="1900" dirty="0">
                <a:latin typeface="Trebuchet MS"/>
                <a:cs typeface="Trebuchet MS"/>
              </a:rPr>
              <a:t>	W</a:t>
            </a:r>
            <a:r>
              <a:rPr sz="1900" spc="-10" dirty="0">
                <a:latin typeface="Trebuchet MS"/>
                <a:cs typeface="Trebuchet MS"/>
              </a:rPr>
              <a:t>ITH  </a:t>
            </a:r>
            <a:r>
              <a:rPr sz="1900" spc="-5" dirty="0">
                <a:latin typeface="Trebuchet MS"/>
                <a:cs typeface="Trebuchet MS"/>
              </a:rPr>
              <a:t>BASE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74308" y="2657855"/>
            <a:ext cx="1685925" cy="1390015"/>
          </a:xfrm>
          <a:custGeom>
            <a:avLst/>
            <a:gdLst/>
            <a:ahLst/>
            <a:cxnLst/>
            <a:rect l="l" t="t" r="r" b="b"/>
            <a:pathLst>
              <a:path w="1685925" h="1390014">
                <a:moveTo>
                  <a:pt x="0" y="138938"/>
                </a:moveTo>
                <a:lnTo>
                  <a:pt x="7085" y="95032"/>
                </a:lnTo>
                <a:lnTo>
                  <a:pt x="26814" y="56893"/>
                </a:lnTo>
                <a:lnTo>
                  <a:pt x="56893" y="26814"/>
                </a:lnTo>
                <a:lnTo>
                  <a:pt x="95032" y="7085"/>
                </a:lnTo>
                <a:lnTo>
                  <a:pt x="138937" y="0"/>
                </a:lnTo>
                <a:lnTo>
                  <a:pt x="1546606" y="0"/>
                </a:lnTo>
                <a:lnTo>
                  <a:pt x="1590511" y="7085"/>
                </a:lnTo>
                <a:lnTo>
                  <a:pt x="1628650" y="26814"/>
                </a:lnTo>
                <a:lnTo>
                  <a:pt x="1658729" y="56893"/>
                </a:lnTo>
                <a:lnTo>
                  <a:pt x="1678458" y="95032"/>
                </a:lnTo>
                <a:lnTo>
                  <a:pt x="1685543" y="138938"/>
                </a:lnTo>
                <a:lnTo>
                  <a:pt x="1685543" y="1250950"/>
                </a:lnTo>
                <a:lnTo>
                  <a:pt x="1678458" y="1294855"/>
                </a:lnTo>
                <a:lnTo>
                  <a:pt x="1658729" y="1332994"/>
                </a:lnTo>
                <a:lnTo>
                  <a:pt x="1628650" y="1363073"/>
                </a:lnTo>
                <a:lnTo>
                  <a:pt x="1590511" y="1382802"/>
                </a:lnTo>
                <a:lnTo>
                  <a:pt x="1546606" y="1389888"/>
                </a:lnTo>
                <a:lnTo>
                  <a:pt x="138937" y="1389888"/>
                </a:lnTo>
                <a:lnTo>
                  <a:pt x="95032" y="1382802"/>
                </a:lnTo>
                <a:lnTo>
                  <a:pt x="56893" y="1363073"/>
                </a:lnTo>
                <a:lnTo>
                  <a:pt x="26814" y="1332994"/>
                </a:lnTo>
                <a:lnTo>
                  <a:pt x="7085" y="1294855"/>
                </a:lnTo>
                <a:lnTo>
                  <a:pt x="0" y="1250950"/>
                </a:lnTo>
                <a:lnTo>
                  <a:pt x="0" y="138938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17945" y="3053029"/>
            <a:ext cx="523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000" spc="5" dirty="0">
                <a:latin typeface="Trebuchet MS"/>
                <a:cs typeface="Trebuchet MS"/>
              </a:rPr>
              <a:t>21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94347" y="2330195"/>
            <a:ext cx="1607820" cy="704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60489" y="2476245"/>
            <a:ext cx="9486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Trebuchet MS"/>
                <a:cs typeface="Trebuchet MS"/>
              </a:rPr>
              <a:t>DECIMAL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5850" y="6227668"/>
            <a:ext cx="26416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14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40834" y="2559761"/>
            <a:ext cx="1875789" cy="59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000" spc="-55" dirty="0">
                <a:latin typeface="Trebuchet MS"/>
                <a:cs typeface="Trebuchet MS"/>
              </a:rPr>
              <a:t>1*2</a:t>
            </a:r>
            <a:r>
              <a:rPr sz="2700" spc="-82" baseline="29320" dirty="0">
                <a:latin typeface="Trebuchet MS"/>
                <a:cs typeface="Trebuchet MS"/>
              </a:rPr>
              <a:t>4</a:t>
            </a:r>
            <a:r>
              <a:rPr sz="2000" spc="-55" dirty="0">
                <a:latin typeface="Trebuchet MS"/>
                <a:cs typeface="Trebuchet MS"/>
              </a:rPr>
              <a:t>+0*2</a:t>
            </a:r>
            <a:r>
              <a:rPr sz="2700" spc="-82" baseline="29320" dirty="0">
                <a:latin typeface="Trebuchet MS"/>
                <a:cs typeface="Trebuchet MS"/>
              </a:rPr>
              <a:t>3</a:t>
            </a:r>
            <a:r>
              <a:rPr sz="2000" spc="-55" dirty="0">
                <a:latin typeface="Trebuchet MS"/>
                <a:cs typeface="Trebuchet MS"/>
              </a:rPr>
              <a:t>+1*2</a:t>
            </a:r>
            <a:r>
              <a:rPr sz="2700" spc="-82" baseline="29320" dirty="0">
                <a:latin typeface="Trebuchet MS"/>
                <a:cs typeface="Trebuchet MS"/>
              </a:rPr>
              <a:t>2</a:t>
            </a:r>
            <a:endParaRPr sz="2700" baseline="29320">
              <a:latin typeface="Trebuchet MS"/>
              <a:cs typeface="Trebuchet MS"/>
            </a:endParaRPr>
          </a:p>
          <a:p>
            <a:pPr marL="241300">
              <a:lnSpc>
                <a:spcPts val="2245"/>
              </a:lnSpc>
            </a:pPr>
            <a:r>
              <a:rPr sz="2000" spc="-120" dirty="0">
                <a:latin typeface="Trebuchet MS"/>
                <a:cs typeface="Trebuchet MS"/>
              </a:rPr>
              <a:t>+0*2</a:t>
            </a:r>
            <a:r>
              <a:rPr sz="2700" spc="-179" baseline="20061" dirty="0">
                <a:latin typeface="Trebuchet MS"/>
                <a:cs typeface="Trebuchet MS"/>
              </a:rPr>
              <a:t>1</a:t>
            </a:r>
            <a:r>
              <a:rPr sz="2000" spc="-120" dirty="0">
                <a:latin typeface="Trebuchet MS"/>
                <a:cs typeface="Trebuchet MS"/>
              </a:rPr>
              <a:t>+1*2</a:t>
            </a:r>
            <a:r>
              <a:rPr sz="2700" spc="-179" baseline="20061" dirty="0">
                <a:latin typeface="Trebuchet MS"/>
                <a:cs typeface="Trebuchet MS"/>
              </a:rPr>
              <a:t>0</a:t>
            </a:r>
            <a:r>
              <a:rPr sz="2000" spc="-120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422148"/>
            <a:ext cx="6824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244" y="353568"/>
            <a:ext cx="6457187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57200"/>
            <a:ext cx="6705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6705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HEXADECIMAL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DECIMAL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7" y="3133344"/>
            <a:ext cx="1734820" cy="1430020"/>
          </a:xfrm>
          <a:custGeom>
            <a:avLst/>
            <a:gdLst/>
            <a:ahLst/>
            <a:cxnLst/>
            <a:rect l="l" t="t" r="r" b="b"/>
            <a:pathLst>
              <a:path w="1734820" h="1430020">
                <a:moveTo>
                  <a:pt x="0" y="143001"/>
                </a:moveTo>
                <a:lnTo>
                  <a:pt x="7287" y="97796"/>
                </a:lnTo>
                <a:lnTo>
                  <a:pt x="27581" y="58539"/>
                </a:lnTo>
                <a:lnTo>
                  <a:pt x="58526" y="27586"/>
                </a:lnTo>
                <a:lnTo>
                  <a:pt x="97767" y="7288"/>
                </a:lnTo>
                <a:lnTo>
                  <a:pt x="142951" y="0"/>
                </a:lnTo>
                <a:lnTo>
                  <a:pt x="1591310" y="0"/>
                </a:lnTo>
                <a:lnTo>
                  <a:pt x="1636515" y="7288"/>
                </a:lnTo>
                <a:lnTo>
                  <a:pt x="1675772" y="27586"/>
                </a:lnTo>
                <a:lnTo>
                  <a:pt x="1706725" y="58539"/>
                </a:lnTo>
                <a:lnTo>
                  <a:pt x="1727023" y="97796"/>
                </a:lnTo>
                <a:lnTo>
                  <a:pt x="1734312" y="143001"/>
                </a:lnTo>
                <a:lnTo>
                  <a:pt x="1734312" y="1286509"/>
                </a:lnTo>
                <a:lnTo>
                  <a:pt x="1727023" y="1331715"/>
                </a:lnTo>
                <a:lnTo>
                  <a:pt x="1706725" y="1370972"/>
                </a:lnTo>
                <a:lnTo>
                  <a:pt x="1675772" y="1401925"/>
                </a:lnTo>
                <a:lnTo>
                  <a:pt x="1636515" y="1422223"/>
                </a:lnTo>
                <a:lnTo>
                  <a:pt x="1591310" y="1429511"/>
                </a:lnTo>
                <a:lnTo>
                  <a:pt x="142951" y="1429511"/>
                </a:lnTo>
                <a:lnTo>
                  <a:pt x="97767" y="1422223"/>
                </a:lnTo>
                <a:lnTo>
                  <a:pt x="58526" y="1401925"/>
                </a:lnTo>
                <a:lnTo>
                  <a:pt x="27581" y="1370972"/>
                </a:lnTo>
                <a:lnTo>
                  <a:pt x="7287" y="1331715"/>
                </a:lnTo>
                <a:lnTo>
                  <a:pt x="0" y="1286509"/>
                </a:lnTo>
                <a:lnTo>
                  <a:pt x="0" y="143001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87" y="3144088"/>
            <a:ext cx="81597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Trebuchet MS"/>
                <a:cs typeface="Trebuchet MS"/>
              </a:rPr>
              <a:t>5A9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5755" y="4832603"/>
            <a:ext cx="1527047" cy="537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8765" y="4860797"/>
            <a:ext cx="1421460" cy="43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756" y="4227576"/>
            <a:ext cx="1650492" cy="720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6447" y="4382515"/>
            <a:ext cx="4457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Trebuchet MS"/>
                <a:cs typeface="Trebuchet MS"/>
              </a:rPr>
              <a:t>HEX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75688" y="3133344"/>
            <a:ext cx="1734820" cy="1430020"/>
          </a:xfrm>
          <a:custGeom>
            <a:avLst/>
            <a:gdLst/>
            <a:ahLst/>
            <a:cxnLst/>
            <a:rect l="l" t="t" r="r" b="b"/>
            <a:pathLst>
              <a:path w="1734820" h="1430020">
                <a:moveTo>
                  <a:pt x="0" y="143001"/>
                </a:moveTo>
                <a:lnTo>
                  <a:pt x="7288" y="97796"/>
                </a:lnTo>
                <a:lnTo>
                  <a:pt x="27586" y="58539"/>
                </a:lnTo>
                <a:lnTo>
                  <a:pt x="58539" y="27586"/>
                </a:lnTo>
                <a:lnTo>
                  <a:pt x="97796" y="7288"/>
                </a:lnTo>
                <a:lnTo>
                  <a:pt x="143001" y="0"/>
                </a:lnTo>
                <a:lnTo>
                  <a:pt x="1591310" y="0"/>
                </a:lnTo>
                <a:lnTo>
                  <a:pt x="1636515" y="7288"/>
                </a:lnTo>
                <a:lnTo>
                  <a:pt x="1675772" y="27586"/>
                </a:lnTo>
                <a:lnTo>
                  <a:pt x="1706725" y="58539"/>
                </a:lnTo>
                <a:lnTo>
                  <a:pt x="1727023" y="97796"/>
                </a:lnTo>
                <a:lnTo>
                  <a:pt x="1734312" y="143001"/>
                </a:lnTo>
                <a:lnTo>
                  <a:pt x="1734312" y="1286509"/>
                </a:lnTo>
                <a:lnTo>
                  <a:pt x="1727023" y="1331715"/>
                </a:lnTo>
                <a:lnTo>
                  <a:pt x="1706725" y="1370972"/>
                </a:lnTo>
                <a:lnTo>
                  <a:pt x="1675772" y="1401925"/>
                </a:lnTo>
                <a:lnTo>
                  <a:pt x="1636515" y="1422223"/>
                </a:lnTo>
                <a:lnTo>
                  <a:pt x="1591310" y="1429511"/>
                </a:lnTo>
                <a:lnTo>
                  <a:pt x="143001" y="1429511"/>
                </a:lnTo>
                <a:lnTo>
                  <a:pt x="97796" y="1422223"/>
                </a:lnTo>
                <a:lnTo>
                  <a:pt x="58539" y="1401925"/>
                </a:lnTo>
                <a:lnTo>
                  <a:pt x="27586" y="1370972"/>
                </a:lnTo>
                <a:lnTo>
                  <a:pt x="7288" y="1331715"/>
                </a:lnTo>
                <a:lnTo>
                  <a:pt x="0" y="1286509"/>
                </a:lnTo>
                <a:lnTo>
                  <a:pt x="0" y="143001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6872" y="2319527"/>
            <a:ext cx="1723644" cy="594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0592" y="2347591"/>
            <a:ext cx="1616329" cy="4884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0195" y="2798064"/>
            <a:ext cx="1801368" cy="720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8077" y="2805057"/>
            <a:ext cx="1803400" cy="108331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255"/>
              </a:spcBef>
            </a:pPr>
            <a:r>
              <a:rPr sz="1900" spc="-5" dirty="0">
                <a:latin typeface="Trebuchet MS"/>
                <a:cs typeface="Trebuchet MS"/>
              </a:rPr>
              <a:t>BIT</a:t>
            </a:r>
            <a:r>
              <a:rPr sz="1900" spc="-1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POSITION</a:t>
            </a:r>
            <a:endParaRPr sz="19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650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rebuchet MS"/>
                <a:cs typeface="Trebuchet MS"/>
              </a:rPr>
              <a:t>3 2</a:t>
            </a:r>
            <a:r>
              <a:rPr sz="2700" spc="-3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1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48328" y="3031235"/>
            <a:ext cx="1739264" cy="1635760"/>
          </a:xfrm>
          <a:custGeom>
            <a:avLst/>
            <a:gdLst/>
            <a:ahLst/>
            <a:cxnLst/>
            <a:rect l="l" t="t" r="r" b="b"/>
            <a:pathLst>
              <a:path w="1739264" h="1635760">
                <a:moveTo>
                  <a:pt x="0" y="163575"/>
                </a:moveTo>
                <a:lnTo>
                  <a:pt x="5837" y="120062"/>
                </a:lnTo>
                <a:lnTo>
                  <a:pt x="22314" y="80978"/>
                </a:lnTo>
                <a:lnTo>
                  <a:pt x="47878" y="47878"/>
                </a:lnTo>
                <a:lnTo>
                  <a:pt x="80978" y="22314"/>
                </a:lnTo>
                <a:lnTo>
                  <a:pt x="120062" y="5837"/>
                </a:lnTo>
                <a:lnTo>
                  <a:pt x="163575" y="0"/>
                </a:lnTo>
                <a:lnTo>
                  <a:pt x="1575308" y="0"/>
                </a:lnTo>
                <a:lnTo>
                  <a:pt x="1618821" y="5837"/>
                </a:lnTo>
                <a:lnTo>
                  <a:pt x="1657905" y="22314"/>
                </a:lnTo>
                <a:lnTo>
                  <a:pt x="1691005" y="47878"/>
                </a:lnTo>
                <a:lnTo>
                  <a:pt x="1716569" y="80978"/>
                </a:lnTo>
                <a:lnTo>
                  <a:pt x="1733046" y="120062"/>
                </a:lnTo>
                <a:lnTo>
                  <a:pt x="1738884" y="163575"/>
                </a:lnTo>
                <a:lnTo>
                  <a:pt x="1738884" y="1471676"/>
                </a:lnTo>
                <a:lnTo>
                  <a:pt x="1733046" y="1515189"/>
                </a:lnTo>
                <a:lnTo>
                  <a:pt x="1716569" y="1554273"/>
                </a:lnTo>
                <a:lnTo>
                  <a:pt x="1691005" y="1587373"/>
                </a:lnTo>
                <a:lnTo>
                  <a:pt x="1657905" y="1612937"/>
                </a:lnTo>
                <a:lnTo>
                  <a:pt x="1618821" y="1629414"/>
                </a:lnTo>
                <a:lnTo>
                  <a:pt x="1575308" y="1635252"/>
                </a:lnTo>
                <a:lnTo>
                  <a:pt x="163575" y="1635252"/>
                </a:lnTo>
                <a:lnTo>
                  <a:pt x="120062" y="1629414"/>
                </a:lnTo>
                <a:lnTo>
                  <a:pt x="80978" y="1612937"/>
                </a:lnTo>
                <a:lnTo>
                  <a:pt x="47878" y="1587372"/>
                </a:lnTo>
                <a:lnTo>
                  <a:pt x="22314" y="1554273"/>
                </a:lnTo>
                <a:lnTo>
                  <a:pt x="5837" y="1515189"/>
                </a:lnTo>
                <a:lnTo>
                  <a:pt x="0" y="1471676"/>
                </a:lnTo>
                <a:lnTo>
                  <a:pt x="0" y="163575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2559" y="4832603"/>
            <a:ext cx="1528571" cy="537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5772" y="4861178"/>
            <a:ext cx="1421383" cy="431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82084" y="4184903"/>
            <a:ext cx="1650491" cy="8503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4015" y="3133344"/>
            <a:ext cx="1732914" cy="1430020"/>
          </a:xfrm>
          <a:custGeom>
            <a:avLst/>
            <a:gdLst/>
            <a:ahLst/>
            <a:cxnLst/>
            <a:rect l="l" t="t" r="r" b="b"/>
            <a:pathLst>
              <a:path w="1732915" h="1430020">
                <a:moveTo>
                  <a:pt x="0" y="143001"/>
                </a:moveTo>
                <a:lnTo>
                  <a:pt x="7288" y="97796"/>
                </a:lnTo>
                <a:lnTo>
                  <a:pt x="27586" y="58539"/>
                </a:lnTo>
                <a:lnTo>
                  <a:pt x="58539" y="27586"/>
                </a:lnTo>
                <a:lnTo>
                  <a:pt x="97796" y="7288"/>
                </a:lnTo>
                <a:lnTo>
                  <a:pt x="143001" y="0"/>
                </a:lnTo>
                <a:lnTo>
                  <a:pt x="1589786" y="0"/>
                </a:lnTo>
                <a:lnTo>
                  <a:pt x="1634991" y="7288"/>
                </a:lnTo>
                <a:lnTo>
                  <a:pt x="1674248" y="27586"/>
                </a:lnTo>
                <a:lnTo>
                  <a:pt x="1705201" y="58539"/>
                </a:lnTo>
                <a:lnTo>
                  <a:pt x="1725499" y="97796"/>
                </a:lnTo>
                <a:lnTo>
                  <a:pt x="1732788" y="143001"/>
                </a:lnTo>
                <a:lnTo>
                  <a:pt x="1732788" y="1286509"/>
                </a:lnTo>
                <a:lnTo>
                  <a:pt x="1725499" y="1331715"/>
                </a:lnTo>
                <a:lnTo>
                  <a:pt x="1705201" y="1370972"/>
                </a:lnTo>
                <a:lnTo>
                  <a:pt x="1674248" y="1401925"/>
                </a:lnTo>
                <a:lnTo>
                  <a:pt x="1634991" y="1422223"/>
                </a:lnTo>
                <a:lnTo>
                  <a:pt x="1589786" y="1429511"/>
                </a:lnTo>
                <a:lnTo>
                  <a:pt x="143001" y="1429511"/>
                </a:lnTo>
                <a:lnTo>
                  <a:pt x="97796" y="1422223"/>
                </a:lnTo>
                <a:lnTo>
                  <a:pt x="58539" y="1401925"/>
                </a:lnTo>
                <a:lnTo>
                  <a:pt x="27586" y="1370972"/>
                </a:lnTo>
                <a:lnTo>
                  <a:pt x="7288" y="1331715"/>
                </a:lnTo>
                <a:lnTo>
                  <a:pt x="0" y="1286509"/>
                </a:lnTo>
                <a:lnTo>
                  <a:pt x="0" y="143001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53200" y="2798064"/>
            <a:ext cx="1652016" cy="7208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96025" y="2805057"/>
            <a:ext cx="1558925" cy="108331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255"/>
              </a:spcBef>
            </a:pPr>
            <a:r>
              <a:rPr sz="1900" spc="-10" dirty="0">
                <a:latin typeface="Trebuchet MS"/>
                <a:cs typeface="Trebuchet MS"/>
              </a:rPr>
              <a:t>DECIMAL</a:t>
            </a:r>
            <a:endParaRPr sz="19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650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rebuchet MS"/>
                <a:cs typeface="Trebuchet MS"/>
              </a:rPr>
              <a:t>1449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5850" y="6227668"/>
            <a:ext cx="26416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15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5290" y="3046552"/>
            <a:ext cx="1636395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309" indent="-435609">
              <a:lnSpc>
                <a:spcPts val="3030"/>
              </a:lnSpc>
              <a:spcBef>
                <a:spcPts val="100"/>
              </a:spcBef>
              <a:buChar char="•"/>
              <a:tabLst>
                <a:tab pos="448309" algn="l"/>
                <a:tab pos="448945" algn="l"/>
              </a:tabLst>
            </a:pPr>
            <a:r>
              <a:rPr sz="2700" spc="-110" dirty="0">
                <a:latin typeface="Trebuchet MS"/>
                <a:cs typeface="Trebuchet MS"/>
              </a:rPr>
              <a:t>5*16</a:t>
            </a:r>
            <a:r>
              <a:rPr sz="2700" spc="-165" baseline="38580" dirty="0">
                <a:latin typeface="Trebuchet MS"/>
                <a:cs typeface="Trebuchet MS"/>
              </a:rPr>
              <a:t>2</a:t>
            </a:r>
            <a:endParaRPr sz="2700" baseline="38580">
              <a:latin typeface="Trebuchet MS"/>
              <a:cs typeface="Trebuchet MS"/>
            </a:endParaRPr>
          </a:p>
          <a:p>
            <a:pPr marL="241300">
              <a:lnSpc>
                <a:spcPts val="2820"/>
              </a:lnSpc>
            </a:pPr>
            <a:r>
              <a:rPr sz="2700" spc="-85" dirty="0">
                <a:latin typeface="Trebuchet MS"/>
                <a:cs typeface="Trebuchet MS"/>
              </a:rPr>
              <a:t>+A*16</a:t>
            </a:r>
            <a:r>
              <a:rPr sz="2700" spc="-127" baseline="33950" dirty="0">
                <a:latin typeface="Trebuchet MS"/>
                <a:cs typeface="Trebuchet MS"/>
              </a:rPr>
              <a:t>1</a:t>
            </a:r>
            <a:endParaRPr sz="2700" baseline="33950">
              <a:latin typeface="Trebuchet MS"/>
              <a:cs typeface="Trebuchet MS"/>
            </a:endParaRPr>
          </a:p>
          <a:p>
            <a:pPr marL="241300">
              <a:lnSpc>
                <a:spcPts val="3030"/>
              </a:lnSpc>
            </a:pPr>
            <a:r>
              <a:rPr sz="2700" spc="-55" dirty="0">
                <a:latin typeface="Trebuchet MS"/>
                <a:cs typeface="Trebuchet MS"/>
              </a:rPr>
              <a:t>+9*16</a:t>
            </a:r>
            <a:r>
              <a:rPr sz="2700" spc="-82" baseline="27777" dirty="0">
                <a:latin typeface="Trebuchet MS"/>
                <a:cs typeface="Trebuchet MS"/>
              </a:rPr>
              <a:t>0</a:t>
            </a:r>
            <a:endParaRPr sz="2700" baseline="27777">
              <a:latin typeface="Trebuchet MS"/>
              <a:cs typeface="Trebuchet MS"/>
            </a:endParaRPr>
          </a:p>
          <a:p>
            <a:pPr marL="820419" marR="5080" indent="-280670">
              <a:lnSpc>
                <a:spcPts val="1989"/>
              </a:lnSpc>
              <a:spcBef>
                <a:spcPts val="955"/>
              </a:spcBef>
            </a:pPr>
            <a:r>
              <a:rPr sz="1900" spc="-10" dirty="0">
                <a:latin typeface="Trebuchet MS"/>
                <a:cs typeface="Trebuchet MS"/>
              </a:rPr>
              <a:t>MUL</a:t>
            </a:r>
            <a:r>
              <a:rPr sz="1900" spc="-14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WITH  BASE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9763" y="345947"/>
            <a:ext cx="6062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4227" y="277368"/>
            <a:ext cx="4732020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381000"/>
            <a:ext cx="5943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5943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2969">
              <a:lnSpc>
                <a:spcPct val="100000"/>
              </a:lnSpc>
              <a:spcBef>
                <a:spcPts val="254"/>
              </a:spcBef>
            </a:pPr>
            <a:r>
              <a:rPr sz="3200" b="1" spc="-50" dirty="0">
                <a:latin typeface="Times New Roman"/>
                <a:cs typeface="Times New Roman"/>
              </a:rPr>
              <a:t>OCTAL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DECIMAL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79" y="2798064"/>
            <a:ext cx="1388745" cy="1414780"/>
          </a:xfrm>
          <a:custGeom>
            <a:avLst/>
            <a:gdLst/>
            <a:ahLst/>
            <a:cxnLst/>
            <a:rect l="l" t="t" r="r" b="b"/>
            <a:pathLst>
              <a:path w="1388745" h="1414779">
                <a:moveTo>
                  <a:pt x="0" y="138811"/>
                </a:moveTo>
                <a:lnTo>
                  <a:pt x="7077" y="94918"/>
                </a:lnTo>
                <a:lnTo>
                  <a:pt x="26785" y="56811"/>
                </a:lnTo>
                <a:lnTo>
                  <a:pt x="56839" y="26769"/>
                </a:lnTo>
                <a:lnTo>
                  <a:pt x="94951" y="7072"/>
                </a:lnTo>
                <a:lnTo>
                  <a:pt x="138836" y="0"/>
                </a:lnTo>
                <a:lnTo>
                  <a:pt x="1249553" y="0"/>
                </a:lnTo>
                <a:lnTo>
                  <a:pt x="1293445" y="7072"/>
                </a:lnTo>
                <a:lnTo>
                  <a:pt x="1331552" y="26769"/>
                </a:lnTo>
                <a:lnTo>
                  <a:pt x="1361594" y="56811"/>
                </a:lnTo>
                <a:lnTo>
                  <a:pt x="1381291" y="94918"/>
                </a:lnTo>
                <a:lnTo>
                  <a:pt x="1388364" y="138811"/>
                </a:lnTo>
                <a:lnTo>
                  <a:pt x="1388364" y="1275461"/>
                </a:lnTo>
                <a:lnTo>
                  <a:pt x="1381291" y="1319353"/>
                </a:lnTo>
                <a:lnTo>
                  <a:pt x="1361594" y="1357460"/>
                </a:lnTo>
                <a:lnTo>
                  <a:pt x="1331552" y="1387502"/>
                </a:lnTo>
                <a:lnTo>
                  <a:pt x="1293445" y="1407199"/>
                </a:lnTo>
                <a:lnTo>
                  <a:pt x="1249553" y="1414272"/>
                </a:lnTo>
                <a:lnTo>
                  <a:pt x="138836" y="1414272"/>
                </a:lnTo>
                <a:lnTo>
                  <a:pt x="94951" y="1407199"/>
                </a:lnTo>
                <a:lnTo>
                  <a:pt x="56839" y="1387502"/>
                </a:lnTo>
                <a:lnTo>
                  <a:pt x="26785" y="1357460"/>
                </a:lnTo>
                <a:lnTo>
                  <a:pt x="7077" y="1319353"/>
                </a:lnTo>
                <a:lnTo>
                  <a:pt x="0" y="1275461"/>
                </a:lnTo>
                <a:lnTo>
                  <a:pt x="0" y="138811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4000" y="2809189"/>
            <a:ext cx="7937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Trebuchet MS"/>
                <a:cs typeface="Trebuchet MS"/>
              </a:rPr>
              <a:t>645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4900" y="4500371"/>
            <a:ext cx="1516380" cy="531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8544" y="4528439"/>
            <a:ext cx="1409395" cy="42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6804" y="3887723"/>
            <a:ext cx="1664208" cy="726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1362" y="4036314"/>
            <a:ext cx="752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OC</a:t>
            </a:r>
            <a:r>
              <a:rPr sz="2000" spc="-195" dirty="0">
                <a:latin typeface="Trebuchet MS"/>
                <a:cs typeface="Trebuchet MS"/>
              </a:rPr>
              <a:t>T</a:t>
            </a:r>
            <a:r>
              <a:rPr sz="2000" dirty="0">
                <a:latin typeface="Trebuchet MS"/>
                <a:cs typeface="Trebuchet MS"/>
              </a:rPr>
              <a:t>AL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71116" y="2784348"/>
            <a:ext cx="1748155" cy="1442085"/>
          </a:xfrm>
          <a:custGeom>
            <a:avLst/>
            <a:gdLst/>
            <a:ahLst/>
            <a:cxnLst/>
            <a:rect l="l" t="t" r="r" b="b"/>
            <a:pathLst>
              <a:path w="1748154" h="1442085">
                <a:moveTo>
                  <a:pt x="0" y="144144"/>
                </a:moveTo>
                <a:lnTo>
                  <a:pt x="7346" y="98576"/>
                </a:lnTo>
                <a:lnTo>
                  <a:pt x="27805" y="59006"/>
                </a:lnTo>
                <a:lnTo>
                  <a:pt x="59006" y="27805"/>
                </a:lnTo>
                <a:lnTo>
                  <a:pt x="98576" y="7346"/>
                </a:lnTo>
                <a:lnTo>
                  <a:pt x="144144" y="0"/>
                </a:lnTo>
                <a:lnTo>
                  <a:pt x="1603883" y="0"/>
                </a:lnTo>
                <a:lnTo>
                  <a:pt x="1649451" y="7346"/>
                </a:lnTo>
                <a:lnTo>
                  <a:pt x="1689021" y="27805"/>
                </a:lnTo>
                <a:lnTo>
                  <a:pt x="1720222" y="59006"/>
                </a:lnTo>
                <a:lnTo>
                  <a:pt x="1740681" y="98576"/>
                </a:lnTo>
                <a:lnTo>
                  <a:pt x="1748028" y="144144"/>
                </a:lnTo>
                <a:lnTo>
                  <a:pt x="1748028" y="1297558"/>
                </a:lnTo>
                <a:lnTo>
                  <a:pt x="1740681" y="1343127"/>
                </a:lnTo>
                <a:lnTo>
                  <a:pt x="1720222" y="1382697"/>
                </a:lnTo>
                <a:lnTo>
                  <a:pt x="1689021" y="1413898"/>
                </a:lnTo>
                <a:lnTo>
                  <a:pt x="1649451" y="1434357"/>
                </a:lnTo>
                <a:lnTo>
                  <a:pt x="1603883" y="1441703"/>
                </a:lnTo>
                <a:lnTo>
                  <a:pt x="144144" y="1441703"/>
                </a:lnTo>
                <a:lnTo>
                  <a:pt x="98576" y="1434357"/>
                </a:lnTo>
                <a:lnTo>
                  <a:pt x="59006" y="1413898"/>
                </a:lnTo>
                <a:lnTo>
                  <a:pt x="27805" y="1382697"/>
                </a:lnTo>
                <a:lnTo>
                  <a:pt x="7346" y="1343127"/>
                </a:lnTo>
                <a:lnTo>
                  <a:pt x="0" y="1297558"/>
                </a:lnTo>
                <a:lnTo>
                  <a:pt x="0" y="144144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4492" y="1972055"/>
            <a:ext cx="1709928" cy="58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7577" y="2000230"/>
            <a:ext cx="1604264" cy="481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4872" y="2385060"/>
            <a:ext cx="1664207" cy="8915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3125" y="2460193"/>
            <a:ext cx="1635125" cy="1082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6260" algn="ctr">
              <a:lnSpc>
                <a:spcPts val="2245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BIT</a:t>
            </a:r>
            <a:endParaRPr sz="2000">
              <a:latin typeface="Trebuchet MS"/>
              <a:cs typeface="Trebuchet MS"/>
            </a:endParaRPr>
          </a:p>
          <a:p>
            <a:pPr marL="550545" algn="ctr">
              <a:lnSpc>
                <a:spcPts val="2245"/>
              </a:lnSpc>
            </a:pPr>
            <a:r>
              <a:rPr sz="2000" spc="-5" dirty="0">
                <a:latin typeface="Trebuchet MS"/>
                <a:cs typeface="Trebuchet MS"/>
              </a:rPr>
              <a:t>POSITION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rebuchet MS"/>
                <a:cs typeface="Trebuchet MS"/>
              </a:rPr>
              <a:t>3 2</a:t>
            </a:r>
            <a:r>
              <a:rPr sz="2700" spc="-3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1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39184" y="2784348"/>
            <a:ext cx="1750060" cy="1442085"/>
          </a:xfrm>
          <a:custGeom>
            <a:avLst/>
            <a:gdLst/>
            <a:ahLst/>
            <a:cxnLst/>
            <a:rect l="l" t="t" r="r" b="b"/>
            <a:pathLst>
              <a:path w="1750060" h="1442085">
                <a:moveTo>
                  <a:pt x="0" y="144144"/>
                </a:moveTo>
                <a:lnTo>
                  <a:pt x="7346" y="98576"/>
                </a:lnTo>
                <a:lnTo>
                  <a:pt x="27805" y="59006"/>
                </a:lnTo>
                <a:lnTo>
                  <a:pt x="59006" y="27805"/>
                </a:lnTo>
                <a:lnTo>
                  <a:pt x="98576" y="7346"/>
                </a:lnTo>
                <a:lnTo>
                  <a:pt x="144144" y="0"/>
                </a:lnTo>
                <a:lnTo>
                  <a:pt x="1605406" y="0"/>
                </a:lnTo>
                <a:lnTo>
                  <a:pt x="1650975" y="7346"/>
                </a:lnTo>
                <a:lnTo>
                  <a:pt x="1690545" y="27805"/>
                </a:lnTo>
                <a:lnTo>
                  <a:pt x="1721746" y="59006"/>
                </a:lnTo>
                <a:lnTo>
                  <a:pt x="1742205" y="98576"/>
                </a:lnTo>
                <a:lnTo>
                  <a:pt x="1749552" y="144144"/>
                </a:lnTo>
                <a:lnTo>
                  <a:pt x="1749552" y="1297558"/>
                </a:lnTo>
                <a:lnTo>
                  <a:pt x="1742205" y="1343127"/>
                </a:lnTo>
                <a:lnTo>
                  <a:pt x="1721746" y="1382697"/>
                </a:lnTo>
                <a:lnTo>
                  <a:pt x="1690545" y="1413898"/>
                </a:lnTo>
                <a:lnTo>
                  <a:pt x="1650975" y="1434357"/>
                </a:lnTo>
                <a:lnTo>
                  <a:pt x="1605406" y="1441703"/>
                </a:lnTo>
                <a:lnTo>
                  <a:pt x="144144" y="1441703"/>
                </a:lnTo>
                <a:lnTo>
                  <a:pt x="98576" y="1434357"/>
                </a:lnTo>
                <a:lnTo>
                  <a:pt x="59006" y="1413898"/>
                </a:lnTo>
                <a:lnTo>
                  <a:pt x="27805" y="1382697"/>
                </a:lnTo>
                <a:lnTo>
                  <a:pt x="7346" y="1343127"/>
                </a:lnTo>
                <a:lnTo>
                  <a:pt x="0" y="1297558"/>
                </a:lnTo>
                <a:lnTo>
                  <a:pt x="0" y="144144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2559" y="4500371"/>
            <a:ext cx="1516380" cy="531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6153" y="4528439"/>
            <a:ext cx="1409446" cy="425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2940" y="3826764"/>
            <a:ext cx="1680972" cy="8915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21478" y="3903040"/>
            <a:ext cx="1168400" cy="59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5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MUL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WITH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2245"/>
              </a:lnSpc>
            </a:pPr>
            <a:r>
              <a:rPr sz="2000" dirty="0">
                <a:latin typeface="Trebuchet MS"/>
                <a:cs typeface="Trebuchet MS"/>
              </a:rPr>
              <a:t>BASE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07252" y="2784348"/>
            <a:ext cx="1750060" cy="1442085"/>
          </a:xfrm>
          <a:custGeom>
            <a:avLst/>
            <a:gdLst/>
            <a:ahLst/>
            <a:cxnLst/>
            <a:rect l="l" t="t" r="r" b="b"/>
            <a:pathLst>
              <a:path w="1750059" h="1442085">
                <a:moveTo>
                  <a:pt x="0" y="144144"/>
                </a:moveTo>
                <a:lnTo>
                  <a:pt x="7346" y="98576"/>
                </a:lnTo>
                <a:lnTo>
                  <a:pt x="27805" y="59006"/>
                </a:lnTo>
                <a:lnTo>
                  <a:pt x="59006" y="27805"/>
                </a:lnTo>
                <a:lnTo>
                  <a:pt x="98576" y="7346"/>
                </a:lnTo>
                <a:lnTo>
                  <a:pt x="144145" y="0"/>
                </a:lnTo>
                <a:lnTo>
                  <a:pt x="1605406" y="0"/>
                </a:lnTo>
                <a:lnTo>
                  <a:pt x="1650975" y="7346"/>
                </a:lnTo>
                <a:lnTo>
                  <a:pt x="1690545" y="27805"/>
                </a:lnTo>
                <a:lnTo>
                  <a:pt x="1721746" y="59006"/>
                </a:lnTo>
                <a:lnTo>
                  <a:pt x="1742205" y="98576"/>
                </a:lnTo>
                <a:lnTo>
                  <a:pt x="1749552" y="144144"/>
                </a:lnTo>
                <a:lnTo>
                  <a:pt x="1749552" y="1297558"/>
                </a:lnTo>
                <a:lnTo>
                  <a:pt x="1742205" y="1343127"/>
                </a:lnTo>
                <a:lnTo>
                  <a:pt x="1721746" y="1382697"/>
                </a:lnTo>
                <a:lnTo>
                  <a:pt x="1690545" y="1413898"/>
                </a:lnTo>
                <a:lnTo>
                  <a:pt x="1650975" y="1434357"/>
                </a:lnTo>
                <a:lnTo>
                  <a:pt x="1605406" y="1441703"/>
                </a:lnTo>
                <a:lnTo>
                  <a:pt x="144145" y="1441703"/>
                </a:lnTo>
                <a:lnTo>
                  <a:pt x="98576" y="1434357"/>
                </a:lnTo>
                <a:lnTo>
                  <a:pt x="59006" y="1413898"/>
                </a:lnTo>
                <a:lnTo>
                  <a:pt x="27805" y="1382697"/>
                </a:lnTo>
                <a:lnTo>
                  <a:pt x="7346" y="1343127"/>
                </a:lnTo>
                <a:lnTo>
                  <a:pt x="0" y="1297558"/>
                </a:lnTo>
                <a:lnTo>
                  <a:pt x="0" y="144144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41007" y="2446020"/>
            <a:ext cx="1664207" cy="7269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80784" y="2440427"/>
            <a:ext cx="1591945" cy="110172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605790">
              <a:lnSpc>
                <a:spcPct val="100000"/>
              </a:lnSpc>
              <a:spcBef>
                <a:spcPts val="1305"/>
              </a:spcBef>
            </a:pPr>
            <a:r>
              <a:rPr sz="2000" spc="-5" dirty="0">
                <a:latin typeface="Trebuchet MS"/>
                <a:cs typeface="Trebuchet MS"/>
              </a:rPr>
              <a:t>D</a:t>
            </a:r>
            <a:r>
              <a:rPr sz="2000" spc="-15" dirty="0">
                <a:latin typeface="Trebuchet MS"/>
                <a:cs typeface="Trebuchet MS"/>
              </a:rPr>
              <a:t>E</a:t>
            </a:r>
            <a:r>
              <a:rPr sz="2000" spc="-5" dirty="0">
                <a:latin typeface="Trebuchet MS"/>
                <a:cs typeface="Trebuchet MS"/>
              </a:rPr>
              <a:t>CI</a:t>
            </a:r>
            <a:r>
              <a:rPr sz="2000" spc="-10" dirty="0">
                <a:latin typeface="Trebuchet MS"/>
                <a:cs typeface="Trebuchet MS"/>
              </a:rPr>
              <a:t>M</a:t>
            </a:r>
            <a:r>
              <a:rPr sz="2000" dirty="0">
                <a:latin typeface="Trebuchet MS"/>
                <a:cs typeface="Trebuchet MS"/>
              </a:rPr>
              <a:t>AL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625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rebuchet MS"/>
                <a:cs typeface="Trebuchet MS"/>
              </a:rPr>
              <a:t>421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5850" y="6151468"/>
            <a:ext cx="340360" cy="41402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2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1200"/>
                </a:spcBef>
              </a:pPr>
              <a:t>16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42228" y="2694559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11828" y="2795091"/>
            <a:ext cx="1507490" cy="79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3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Trebuchet MS"/>
                <a:cs typeface="Trebuchet MS"/>
              </a:rPr>
              <a:t>6*8</a:t>
            </a:r>
            <a:r>
              <a:rPr sz="2700" spc="-630" dirty="0">
                <a:latin typeface="Trebuchet MS"/>
                <a:cs typeface="Trebuchet MS"/>
              </a:rPr>
              <a:t> </a:t>
            </a:r>
            <a:r>
              <a:rPr sz="2700" spc="-120" baseline="33950" dirty="0">
                <a:latin typeface="Trebuchet MS"/>
                <a:cs typeface="Trebuchet MS"/>
              </a:rPr>
              <a:t>2</a:t>
            </a:r>
            <a:r>
              <a:rPr sz="2700" spc="-80" dirty="0">
                <a:latin typeface="Trebuchet MS"/>
                <a:cs typeface="Trebuchet MS"/>
              </a:rPr>
              <a:t>+4*8</a:t>
            </a:r>
            <a:endParaRPr sz="2700">
              <a:latin typeface="Trebuchet MS"/>
              <a:cs typeface="Trebuchet MS"/>
            </a:endParaRPr>
          </a:p>
          <a:p>
            <a:pPr marL="241300">
              <a:lnSpc>
                <a:spcPts val="3030"/>
              </a:lnSpc>
            </a:pPr>
            <a:r>
              <a:rPr sz="2700" spc="-165" dirty="0">
                <a:latin typeface="Trebuchet MS"/>
                <a:cs typeface="Trebuchet MS"/>
              </a:rPr>
              <a:t>+5*8.</a:t>
            </a:r>
            <a:r>
              <a:rPr sz="2700" spc="-247" baseline="27777" dirty="0">
                <a:latin typeface="Trebuchet MS"/>
                <a:cs typeface="Trebuchet MS"/>
              </a:rPr>
              <a:t>0</a:t>
            </a:r>
            <a:endParaRPr sz="2700" baseline="27777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345947"/>
            <a:ext cx="67482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5336" y="277368"/>
            <a:ext cx="4907280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81000"/>
            <a:ext cx="66294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6294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15760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DECIMAL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4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BINARY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652" y="2782823"/>
            <a:ext cx="1042669" cy="911860"/>
          </a:xfrm>
          <a:custGeom>
            <a:avLst/>
            <a:gdLst/>
            <a:ahLst/>
            <a:cxnLst/>
            <a:rect l="l" t="t" r="r" b="b"/>
            <a:pathLst>
              <a:path w="1042669" h="911860">
                <a:moveTo>
                  <a:pt x="586739" y="0"/>
                </a:moveTo>
                <a:lnTo>
                  <a:pt x="586739" y="136651"/>
                </a:lnTo>
                <a:lnTo>
                  <a:pt x="0" y="136651"/>
                </a:lnTo>
                <a:lnTo>
                  <a:pt x="0" y="774700"/>
                </a:lnTo>
                <a:lnTo>
                  <a:pt x="586739" y="774700"/>
                </a:lnTo>
                <a:lnTo>
                  <a:pt x="586739" y="911351"/>
                </a:lnTo>
                <a:lnTo>
                  <a:pt x="1042416" y="455675"/>
                </a:lnTo>
                <a:lnTo>
                  <a:pt x="586739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652" y="2782823"/>
            <a:ext cx="1042669" cy="911860"/>
          </a:xfrm>
          <a:custGeom>
            <a:avLst/>
            <a:gdLst/>
            <a:ahLst/>
            <a:cxnLst/>
            <a:rect l="l" t="t" r="r" b="b"/>
            <a:pathLst>
              <a:path w="1042669" h="911860">
                <a:moveTo>
                  <a:pt x="0" y="136651"/>
                </a:moveTo>
                <a:lnTo>
                  <a:pt x="586739" y="136651"/>
                </a:lnTo>
                <a:lnTo>
                  <a:pt x="586739" y="0"/>
                </a:lnTo>
                <a:lnTo>
                  <a:pt x="1042416" y="455675"/>
                </a:lnTo>
                <a:lnTo>
                  <a:pt x="586739" y="911351"/>
                </a:lnTo>
                <a:lnTo>
                  <a:pt x="586739" y="774700"/>
                </a:lnTo>
                <a:lnTo>
                  <a:pt x="0" y="774700"/>
                </a:lnTo>
                <a:lnTo>
                  <a:pt x="0" y="136651"/>
                </a:lnTo>
                <a:close/>
              </a:path>
            </a:pathLst>
          </a:custGeom>
          <a:ln w="12191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1731" y="3026409"/>
            <a:ext cx="48196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Trebuchet MS"/>
                <a:cs typeface="Trebuchet MS"/>
              </a:rPr>
              <a:t>Q</a:t>
            </a:r>
            <a:r>
              <a:rPr sz="1200" spc="-10" dirty="0">
                <a:latin typeface="Trebuchet MS"/>
                <a:cs typeface="Trebuchet MS"/>
              </a:rPr>
              <a:t>=1</a:t>
            </a:r>
            <a:r>
              <a:rPr sz="1200" dirty="0"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Trebuchet MS"/>
                <a:cs typeface="Trebuchet MS"/>
              </a:rPr>
              <a:t>R=1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913888"/>
            <a:ext cx="665988" cy="752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311" y="3004185"/>
            <a:ext cx="3581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Trebuchet MS"/>
                <a:cs typeface="Trebuchet MS"/>
              </a:rPr>
              <a:t>39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2204" y="2782823"/>
            <a:ext cx="1042669" cy="911860"/>
          </a:xfrm>
          <a:custGeom>
            <a:avLst/>
            <a:gdLst/>
            <a:ahLst/>
            <a:cxnLst/>
            <a:rect l="l" t="t" r="r" b="b"/>
            <a:pathLst>
              <a:path w="1042669" h="911860">
                <a:moveTo>
                  <a:pt x="586739" y="0"/>
                </a:moveTo>
                <a:lnTo>
                  <a:pt x="586739" y="136651"/>
                </a:lnTo>
                <a:lnTo>
                  <a:pt x="0" y="136651"/>
                </a:lnTo>
                <a:lnTo>
                  <a:pt x="0" y="774700"/>
                </a:lnTo>
                <a:lnTo>
                  <a:pt x="586739" y="774700"/>
                </a:lnTo>
                <a:lnTo>
                  <a:pt x="586739" y="911351"/>
                </a:lnTo>
                <a:lnTo>
                  <a:pt x="1042415" y="455675"/>
                </a:lnTo>
                <a:lnTo>
                  <a:pt x="586739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2204" y="2782823"/>
            <a:ext cx="1042669" cy="911860"/>
          </a:xfrm>
          <a:custGeom>
            <a:avLst/>
            <a:gdLst/>
            <a:ahLst/>
            <a:cxnLst/>
            <a:rect l="l" t="t" r="r" b="b"/>
            <a:pathLst>
              <a:path w="1042669" h="911860">
                <a:moveTo>
                  <a:pt x="0" y="136651"/>
                </a:moveTo>
                <a:lnTo>
                  <a:pt x="586739" y="136651"/>
                </a:lnTo>
                <a:lnTo>
                  <a:pt x="586739" y="0"/>
                </a:lnTo>
                <a:lnTo>
                  <a:pt x="1042415" y="455675"/>
                </a:lnTo>
                <a:lnTo>
                  <a:pt x="586739" y="911351"/>
                </a:lnTo>
                <a:lnTo>
                  <a:pt x="586739" y="774700"/>
                </a:lnTo>
                <a:lnTo>
                  <a:pt x="0" y="774700"/>
                </a:lnTo>
                <a:lnTo>
                  <a:pt x="0" y="136651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0842" y="3026409"/>
            <a:ext cx="40259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Trebuchet MS"/>
                <a:cs typeface="Trebuchet MS"/>
              </a:rPr>
              <a:t>Q</a:t>
            </a:r>
            <a:r>
              <a:rPr sz="1200" spc="-10" dirty="0">
                <a:latin typeface="Trebuchet MS"/>
                <a:cs typeface="Trebuchet MS"/>
              </a:rPr>
              <a:t>=</a:t>
            </a:r>
            <a:r>
              <a:rPr sz="1200" dirty="0"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Trebuchet MS"/>
                <a:cs typeface="Trebuchet MS"/>
              </a:rPr>
              <a:t>R=1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6819" y="2913888"/>
            <a:ext cx="809244" cy="752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2499" y="3004185"/>
            <a:ext cx="3581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Trebuchet MS"/>
                <a:cs typeface="Trebuchet MS"/>
              </a:rPr>
              <a:t>19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00755" y="2782823"/>
            <a:ext cx="1043940" cy="911860"/>
          </a:xfrm>
          <a:custGeom>
            <a:avLst/>
            <a:gdLst/>
            <a:ahLst/>
            <a:cxnLst/>
            <a:rect l="l" t="t" r="r" b="b"/>
            <a:pathLst>
              <a:path w="1043939" h="911860">
                <a:moveTo>
                  <a:pt x="588264" y="0"/>
                </a:moveTo>
                <a:lnTo>
                  <a:pt x="588264" y="136651"/>
                </a:lnTo>
                <a:lnTo>
                  <a:pt x="0" y="136651"/>
                </a:lnTo>
                <a:lnTo>
                  <a:pt x="0" y="774700"/>
                </a:lnTo>
                <a:lnTo>
                  <a:pt x="588264" y="774700"/>
                </a:lnTo>
                <a:lnTo>
                  <a:pt x="588264" y="911351"/>
                </a:lnTo>
                <a:lnTo>
                  <a:pt x="1043940" y="455675"/>
                </a:lnTo>
                <a:lnTo>
                  <a:pt x="588264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00755" y="2782823"/>
            <a:ext cx="1043940" cy="911860"/>
          </a:xfrm>
          <a:custGeom>
            <a:avLst/>
            <a:gdLst/>
            <a:ahLst/>
            <a:cxnLst/>
            <a:rect l="l" t="t" r="r" b="b"/>
            <a:pathLst>
              <a:path w="1043939" h="911860">
                <a:moveTo>
                  <a:pt x="0" y="136651"/>
                </a:moveTo>
                <a:lnTo>
                  <a:pt x="588264" y="136651"/>
                </a:lnTo>
                <a:lnTo>
                  <a:pt x="588264" y="0"/>
                </a:lnTo>
                <a:lnTo>
                  <a:pt x="1043940" y="455675"/>
                </a:lnTo>
                <a:lnTo>
                  <a:pt x="588264" y="911351"/>
                </a:lnTo>
                <a:lnTo>
                  <a:pt x="588264" y="774700"/>
                </a:lnTo>
                <a:lnTo>
                  <a:pt x="0" y="774700"/>
                </a:lnTo>
                <a:lnTo>
                  <a:pt x="0" y="136651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80028" y="3026409"/>
            <a:ext cx="4032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5" dirty="0">
                <a:latin typeface="Trebuchet MS"/>
                <a:cs typeface="Trebuchet MS"/>
              </a:rPr>
              <a:t>Q</a:t>
            </a:r>
            <a:r>
              <a:rPr sz="1200" spc="-5" dirty="0">
                <a:latin typeface="Trebuchet MS"/>
                <a:cs typeface="Trebuchet MS"/>
              </a:rPr>
              <a:t>=4</a:t>
            </a:r>
            <a:endParaRPr sz="120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Trebuchet MS"/>
                <a:cs typeface="Trebuchet MS"/>
              </a:rPr>
              <a:t>R=1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79192" y="2913888"/>
            <a:ext cx="643128" cy="75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05760" y="3004185"/>
            <a:ext cx="1917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Trebuchet MS"/>
                <a:cs typeface="Trebuchet MS"/>
              </a:rPr>
              <a:t>9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69308" y="2782823"/>
            <a:ext cx="1043940" cy="911860"/>
          </a:xfrm>
          <a:custGeom>
            <a:avLst/>
            <a:gdLst/>
            <a:ahLst/>
            <a:cxnLst/>
            <a:rect l="l" t="t" r="r" b="b"/>
            <a:pathLst>
              <a:path w="1043939" h="911860">
                <a:moveTo>
                  <a:pt x="588263" y="0"/>
                </a:moveTo>
                <a:lnTo>
                  <a:pt x="588263" y="136651"/>
                </a:lnTo>
                <a:lnTo>
                  <a:pt x="0" y="136651"/>
                </a:lnTo>
                <a:lnTo>
                  <a:pt x="0" y="774700"/>
                </a:lnTo>
                <a:lnTo>
                  <a:pt x="588263" y="774700"/>
                </a:lnTo>
                <a:lnTo>
                  <a:pt x="588263" y="911351"/>
                </a:lnTo>
                <a:lnTo>
                  <a:pt x="1043939" y="455675"/>
                </a:lnTo>
                <a:lnTo>
                  <a:pt x="588263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69308" y="2782823"/>
            <a:ext cx="1043940" cy="911860"/>
          </a:xfrm>
          <a:custGeom>
            <a:avLst/>
            <a:gdLst/>
            <a:ahLst/>
            <a:cxnLst/>
            <a:rect l="l" t="t" r="r" b="b"/>
            <a:pathLst>
              <a:path w="1043939" h="911860">
                <a:moveTo>
                  <a:pt x="0" y="136651"/>
                </a:moveTo>
                <a:lnTo>
                  <a:pt x="588263" y="136651"/>
                </a:lnTo>
                <a:lnTo>
                  <a:pt x="588263" y="0"/>
                </a:lnTo>
                <a:lnTo>
                  <a:pt x="1043939" y="455675"/>
                </a:lnTo>
                <a:lnTo>
                  <a:pt x="588263" y="911351"/>
                </a:lnTo>
                <a:lnTo>
                  <a:pt x="588263" y="774700"/>
                </a:lnTo>
                <a:lnTo>
                  <a:pt x="0" y="774700"/>
                </a:lnTo>
                <a:lnTo>
                  <a:pt x="0" y="136651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49470" y="3026409"/>
            <a:ext cx="40259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Trebuchet MS"/>
                <a:cs typeface="Trebuchet MS"/>
              </a:rPr>
              <a:t>Q</a:t>
            </a:r>
            <a:r>
              <a:rPr sz="1200" spc="-10" dirty="0">
                <a:latin typeface="Trebuchet MS"/>
                <a:cs typeface="Trebuchet MS"/>
              </a:rPr>
              <a:t>=</a:t>
            </a:r>
            <a:r>
              <a:rPr sz="1200" dirty="0"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Trebuchet MS"/>
                <a:cs typeface="Trebuchet MS"/>
              </a:rPr>
              <a:t>R=0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49267" y="2913888"/>
            <a:ext cx="641603" cy="752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74946" y="3004185"/>
            <a:ext cx="1917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Trebuchet MS"/>
                <a:cs typeface="Trebuchet MS"/>
              </a:rPr>
              <a:t>4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39384" y="2782823"/>
            <a:ext cx="1042669" cy="911860"/>
          </a:xfrm>
          <a:custGeom>
            <a:avLst/>
            <a:gdLst/>
            <a:ahLst/>
            <a:cxnLst/>
            <a:rect l="l" t="t" r="r" b="b"/>
            <a:pathLst>
              <a:path w="1042670" h="911860">
                <a:moveTo>
                  <a:pt x="586739" y="0"/>
                </a:moveTo>
                <a:lnTo>
                  <a:pt x="586739" y="136651"/>
                </a:lnTo>
                <a:lnTo>
                  <a:pt x="0" y="136651"/>
                </a:lnTo>
                <a:lnTo>
                  <a:pt x="0" y="774700"/>
                </a:lnTo>
                <a:lnTo>
                  <a:pt x="586739" y="774700"/>
                </a:lnTo>
                <a:lnTo>
                  <a:pt x="586739" y="911351"/>
                </a:lnTo>
                <a:lnTo>
                  <a:pt x="1042415" y="455675"/>
                </a:lnTo>
                <a:lnTo>
                  <a:pt x="586739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9384" y="2782823"/>
            <a:ext cx="1042669" cy="911860"/>
          </a:xfrm>
          <a:custGeom>
            <a:avLst/>
            <a:gdLst/>
            <a:ahLst/>
            <a:cxnLst/>
            <a:rect l="l" t="t" r="r" b="b"/>
            <a:pathLst>
              <a:path w="1042670" h="911860">
                <a:moveTo>
                  <a:pt x="0" y="136651"/>
                </a:moveTo>
                <a:lnTo>
                  <a:pt x="586739" y="136651"/>
                </a:lnTo>
                <a:lnTo>
                  <a:pt x="586739" y="0"/>
                </a:lnTo>
                <a:lnTo>
                  <a:pt x="1042415" y="455675"/>
                </a:lnTo>
                <a:lnTo>
                  <a:pt x="586739" y="911351"/>
                </a:lnTo>
                <a:lnTo>
                  <a:pt x="586739" y="774700"/>
                </a:lnTo>
                <a:lnTo>
                  <a:pt x="0" y="774700"/>
                </a:lnTo>
                <a:lnTo>
                  <a:pt x="0" y="136651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18657" y="3026409"/>
            <a:ext cx="40259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Trebuchet MS"/>
                <a:cs typeface="Trebuchet MS"/>
              </a:rPr>
              <a:t>Q</a:t>
            </a:r>
            <a:r>
              <a:rPr sz="1200" spc="-10" dirty="0">
                <a:latin typeface="Trebuchet MS"/>
                <a:cs typeface="Trebuchet MS"/>
              </a:rPr>
              <a:t>=</a:t>
            </a:r>
            <a:r>
              <a:rPr sz="1200" dirty="0"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Trebuchet MS"/>
                <a:cs typeface="Trebuchet MS"/>
              </a:rPr>
              <a:t>R=0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17820" y="2913888"/>
            <a:ext cx="643127" cy="752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44134" y="3004185"/>
            <a:ext cx="1917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Trebuchet MS"/>
                <a:cs typeface="Trebuchet MS"/>
              </a:rPr>
              <a:t>2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07935" y="2782823"/>
            <a:ext cx="1043940" cy="911860"/>
          </a:xfrm>
          <a:custGeom>
            <a:avLst/>
            <a:gdLst/>
            <a:ahLst/>
            <a:cxnLst/>
            <a:rect l="l" t="t" r="r" b="b"/>
            <a:pathLst>
              <a:path w="1043940" h="911860">
                <a:moveTo>
                  <a:pt x="588264" y="0"/>
                </a:moveTo>
                <a:lnTo>
                  <a:pt x="588264" y="136651"/>
                </a:lnTo>
                <a:lnTo>
                  <a:pt x="0" y="136651"/>
                </a:lnTo>
                <a:lnTo>
                  <a:pt x="0" y="774700"/>
                </a:lnTo>
                <a:lnTo>
                  <a:pt x="588264" y="774700"/>
                </a:lnTo>
                <a:lnTo>
                  <a:pt x="588264" y="911351"/>
                </a:lnTo>
                <a:lnTo>
                  <a:pt x="1043940" y="455675"/>
                </a:lnTo>
                <a:lnTo>
                  <a:pt x="588264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07935" y="2782823"/>
            <a:ext cx="1043940" cy="911860"/>
          </a:xfrm>
          <a:custGeom>
            <a:avLst/>
            <a:gdLst/>
            <a:ahLst/>
            <a:cxnLst/>
            <a:rect l="l" t="t" r="r" b="b"/>
            <a:pathLst>
              <a:path w="1043940" h="911860">
                <a:moveTo>
                  <a:pt x="0" y="136651"/>
                </a:moveTo>
                <a:lnTo>
                  <a:pt x="588264" y="136651"/>
                </a:lnTo>
                <a:lnTo>
                  <a:pt x="588264" y="0"/>
                </a:lnTo>
                <a:lnTo>
                  <a:pt x="1043940" y="455675"/>
                </a:lnTo>
                <a:lnTo>
                  <a:pt x="588264" y="911351"/>
                </a:lnTo>
                <a:lnTo>
                  <a:pt x="588264" y="774700"/>
                </a:lnTo>
                <a:lnTo>
                  <a:pt x="0" y="774700"/>
                </a:lnTo>
                <a:lnTo>
                  <a:pt x="0" y="136651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387843" y="3026409"/>
            <a:ext cx="40259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Trebuchet MS"/>
                <a:cs typeface="Trebuchet MS"/>
              </a:rPr>
              <a:t>Q</a:t>
            </a:r>
            <a:r>
              <a:rPr sz="1200" spc="-10" dirty="0">
                <a:latin typeface="Trebuchet MS"/>
                <a:cs typeface="Trebuchet MS"/>
              </a:rPr>
              <a:t>=</a:t>
            </a:r>
            <a:r>
              <a:rPr sz="1200" dirty="0"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Trebuchet MS"/>
                <a:cs typeface="Trebuchet MS"/>
              </a:rPr>
              <a:t>R=1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86371" y="2913888"/>
            <a:ext cx="643127" cy="752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013575" y="3004185"/>
            <a:ext cx="1917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Trebuchet MS"/>
                <a:cs typeface="Trebuchet MS"/>
              </a:rPr>
              <a:t>1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35850" y="6151468"/>
            <a:ext cx="340360" cy="41402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2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1200"/>
                </a:spcBef>
              </a:pPr>
              <a:t>17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1140" y="3909441"/>
            <a:ext cx="600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52E74"/>
                </a:solidFill>
                <a:latin typeface="Times New Roman"/>
                <a:cs typeface="Times New Roman"/>
              </a:rPr>
              <a:t>L</a:t>
            </a:r>
            <a:r>
              <a:rPr sz="2400" b="1" spc="-10" dirty="0">
                <a:solidFill>
                  <a:srgbClr val="852E74"/>
                </a:solidFill>
                <a:latin typeface="Times New Roman"/>
                <a:cs typeface="Times New Roman"/>
              </a:rPr>
              <a:t>SB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66609" y="3985641"/>
            <a:ext cx="68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M</a:t>
            </a:r>
            <a:r>
              <a:rPr sz="2400" b="1" spc="-10" dirty="0">
                <a:solidFill>
                  <a:srgbClr val="852E74"/>
                </a:solidFill>
                <a:latin typeface="Times New Roman"/>
                <a:cs typeface="Times New Roman"/>
              </a:rPr>
              <a:t>SB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7340" y="1470405"/>
            <a:ext cx="295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52E74"/>
                </a:solidFill>
                <a:latin typeface="Times New Roman"/>
                <a:cs typeface="Times New Roman"/>
              </a:rPr>
              <a:t>Divide </a:t>
            </a:r>
            <a:r>
              <a:rPr sz="2400" dirty="0">
                <a:solidFill>
                  <a:srgbClr val="852E74"/>
                </a:solidFill>
                <a:latin typeface="Times New Roman"/>
                <a:cs typeface="Times New Roman"/>
              </a:rPr>
              <a:t>through </a:t>
            </a:r>
            <a:r>
              <a:rPr sz="2400" spc="-5" dirty="0">
                <a:solidFill>
                  <a:srgbClr val="852E74"/>
                </a:solidFill>
                <a:latin typeface="Times New Roman"/>
                <a:cs typeface="Times New Roman"/>
              </a:rPr>
              <a:t>out by</a:t>
            </a:r>
            <a:r>
              <a:rPr sz="2400" spc="-60" dirty="0">
                <a:solidFill>
                  <a:srgbClr val="852E7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852E74"/>
                </a:solidFill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3540" y="5052821"/>
            <a:ext cx="2414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52E74"/>
                </a:solidFill>
                <a:latin typeface="Times New Roman"/>
                <a:cs typeface="Times New Roman"/>
              </a:rPr>
              <a:t>DECIMAL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=</a:t>
            </a:r>
            <a:r>
              <a:rPr sz="2400" b="1" spc="-145" dirty="0">
                <a:solidFill>
                  <a:srgbClr val="852E7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39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852E74"/>
                </a:solidFill>
                <a:latin typeface="Times New Roman"/>
                <a:cs typeface="Times New Roman"/>
              </a:rPr>
              <a:t>BINARY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=</a:t>
            </a:r>
            <a:r>
              <a:rPr sz="2400" b="1" spc="-120" dirty="0">
                <a:solidFill>
                  <a:srgbClr val="852E74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852E74"/>
                </a:solidFill>
                <a:latin typeface="Times New Roman"/>
                <a:cs typeface="Times New Roman"/>
              </a:rPr>
              <a:t>100111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563" y="345947"/>
            <a:ext cx="65958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0427" y="277368"/>
            <a:ext cx="4197096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81000"/>
            <a:ext cx="64770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000" y="381000"/>
            <a:ext cx="64770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436370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DECIMAL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HEX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1160" y="2199132"/>
            <a:ext cx="2379345" cy="2078989"/>
          </a:xfrm>
          <a:custGeom>
            <a:avLst/>
            <a:gdLst/>
            <a:ahLst/>
            <a:cxnLst/>
            <a:rect l="l" t="t" r="r" b="b"/>
            <a:pathLst>
              <a:path w="2379345" h="2078989">
                <a:moveTo>
                  <a:pt x="1339595" y="0"/>
                </a:moveTo>
                <a:lnTo>
                  <a:pt x="1339595" y="311784"/>
                </a:lnTo>
                <a:lnTo>
                  <a:pt x="0" y="311784"/>
                </a:lnTo>
                <a:lnTo>
                  <a:pt x="0" y="1766950"/>
                </a:lnTo>
                <a:lnTo>
                  <a:pt x="1339595" y="1766950"/>
                </a:lnTo>
                <a:lnTo>
                  <a:pt x="1339595" y="2078735"/>
                </a:lnTo>
                <a:lnTo>
                  <a:pt x="2378964" y="1039367"/>
                </a:lnTo>
                <a:lnTo>
                  <a:pt x="133959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60" y="2199132"/>
            <a:ext cx="2379345" cy="2078989"/>
          </a:xfrm>
          <a:custGeom>
            <a:avLst/>
            <a:gdLst/>
            <a:ahLst/>
            <a:cxnLst/>
            <a:rect l="l" t="t" r="r" b="b"/>
            <a:pathLst>
              <a:path w="2379345" h="2078989">
                <a:moveTo>
                  <a:pt x="0" y="311784"/>
                </a:moveTo>
                <a:lnTo>
                  <a:pt x="1339595" y="311784"/>
                </a:lnTo>
                <a:lnTo>
                  <a:pt x="1339595" y="0"/>
                </a:lnTo>
                <a:lnTo>
                  <a:pt x="2378964" y="1039367"/>
                </a:lnTo>
                <a:lnTo>
                  <a:pt x="1339595" y="2078735"/>
                </a:lnTo>
                <a:lnTo>
                  <a:pt x="1339595" y="1766950"/>
                </a:lnTo>
                <a:lnTo>
                  <a:pt x="0" y="1766950"/>
                </a:lnTo>
                <a:lnTo>
                  <a:pt x="0" y="311784"/>
                </a:lnTo>
                <a:close/>
              </a:path>
            </a:pathLst>
          </a:custGeom>
          <a:ln w="12191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7910" y="2677414"/>
            <a:ext cx="103505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300" dirty="0">
                <a:latin typeface="Trebuchet MS"/>
                <a:cs typeface="Trebuchet MS"/>
              </a:rPr>
              <a:t>Q=2</a:t>
            </a:r>
            <a:endParaRPr sz="33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70"/>
              </a:spcBef>
              <a:buChar char="•"/>
              <a:tabLst>
                <a:tab pos="299720" algn="l"/>
              </a:tabLst>
            </a:pPr>
            <a:r>
              <a:rPr sz="3300" spc="-5" dirty="0">
                <a:latin typeface="Trebuchet MS"/>
                <a:cs typeface="Trebuchet MS"/>
              </a:rPr>
              <a:t>R=3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6195" y="2535935"/>
            <a:ext cx="1709927" cy="1581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69238" y="2719781"/>
            <a:ext cx="785495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latin typeface="Trebuchet MS"/>
                <a:cs typeface="Trebuchet MS"/>
              </a:rPr>
              <a:t>35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3835" y="2199132"/>
            <a:ext cx="2379345" cy="2078989"/>
          </a:xfrm>
          <a:custGeom>
            <a:avLst/>
            <a:gdLst/>
            <a:ahLst/>
            <a:cxnLst/>
            <a:rect l="l" t="t" r="r" b="b"/>
            <a:pathLst>
              <a:path w="2379345" h="2078989">
                <a:moveTo>
                  <a:pt x="1339596" y="0"/>
                </a:moveTo>
                <a:lnTo>
                  <a:pt x="1339596" y="311784"/>
                </a:lnTo>
                <a:lnTo>
                  <a:pt x="0" y="311784"/>
                </a:lnTo>
                <a:lnTo>
                  <a:pt x="0" y="1766950"/>
                </a:lnTo>
                <a:lnTo>
                  <a:pt x="1339596" y="1766950"/>
                </a:lnTo>
                <a:lnTo>
                  <a:pt x="1339596" y="2078735"/>
                </a:lnTo>
                <a:lnTo>
                  <a:pt x="2378964" y="1039367"/>
                </a:lnTo>
                <a:lnTo>
                  <a:pt x="1339596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3835" y="2199132"/>
            <a:ext cx="2379345" cy="2078989"/>
          </a:xfrm>
          <a:custGeom>
            <a:avLst/>
            <a:gdLst/>
            <a:ahLst/>
            <a:cxnLst/>
            <a:rect l="l" t="t" r="r" b="b"/>
            <a:pathLst>
              <a:path w="2379345" h="2078989">
                <a:moveTo>
                  <a:pt x="0" y="311784"/>
                </a:moveTo>
                <a:lnTo>
                  <a:pt x="1339596" y="311784"/>
                </a:lnTo>
                <a:lnTo>
                  <a:pt x="1339596" y="0"/>
                </a:lnTo>
                <a:lnTo>
                  <a:pt x="2378964" y="1039367"/>
                </a:lnTo>
                <a:lnTo>
                  <a:pt x="1339596" y="2078735"/>
                </a:lnTo>
                <a:lnTo>
                  <a:pt x="1339596" y="1766950"/>
                </a:lnTo>
                <a:lnTo>
                  <a:pt x="0" y="1766950"/>
                </a:lnTo>
                <a:lnTo>
                  <a:pt x="0" y="311784"/>
                </a:lnTo>
                <a:close/>
              </a:path>
            </a:pathLst>
          </a:custGeom>
          <a:ln w="12191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50585" y="2677414"/>
            <a:ext cx="103568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300" dirty="0">
                <a:latin typeface="Trebuchet MS"/>
                <a:cs typeface="Trebuchet MS"/>
              </a:rPr>
              <a:t>Q=0</a:t>
            </a:r>
            <a:endParaRPr sz="33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70"/>
              </a:spcBef>
              <a:buChar char="•"/>
              <a:tabLst>
                <a:tab pos="299720" algn="l"/>
              </a:tabLst>
            </a:pPr>
            <a:r>
              <a:rPr sz="3300" spc="-5" dirty="0">
                <a:latin typeface="Trebuchet MS"/>
                <a:cs typeface="Trebuchet MS"/>
              </a:rPr>
              <a:t>R=2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7847" y="2535935"/>
            <a:ext cx="1330452" cy="1581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81271" y="2719781"/>
            <a:ext cx="405765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latin typeface="Trebuchet MS"/>
                <a:cs typeface="Trebuchet MS"/>
              </a:rPr>
              <a:t>2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35850" y="6227668"/>
            <a:ext cx="340360" cy="3378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600"/>
                </a:spcBef>
              </a:pPr>
              <a:t>18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40" y="1470405"/>
            <a:ext cx="3105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52E74"/>
                </a:solidFill>
                <a:latin typeface="Times New Roman"/>
                <a:cs typeface="Times New Roman"/>
              </a:rPr>
              <a:t>Divide </a:t>
            </a:r>
            <a:r>
              <a:rPr sz="2400" dirty="0">
                <a:solidFill>
                  <a:srgbClr val="852E74"/>
                </a:solidFill>
                <a:latin typeface="Times New Roman"/>
                <a:cs typeface="Times New Roman"/>
              </a:rPr>
              <a:t>through </a:t>
            </a:r>
            <a:r>
              <a:rPr sz="2400" spc="-5" dirty="0">
                <a:solidFill>
                  <a:srgbClr val="852E74"/>
                </a:solidFill>
                <a:latin typeface="Times New Roman"/>
                <a:cs typeface="Times New Roman"/>
              </a:rPr>
              <a:t>out by</a:t>
            </a:r>
            <a:r>
              <a:rPr sz="2400" spc="-60" dirty="0">
                <a:solidFill>
                  <a:srgbClr val="852E7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852E74"/>
                </a:solidFill>
                <a:latin typeface="Times New Roman"/>
                <a:cs typeface="Times New Roman"/>
              </a:rPr>
              <a:t>16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3994" y="4518736"/>
            <a:ext cx="601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L</a:t>
            </a:r>
            <a:r>
              <a:rPr sz="2400" b="1" spc="-10" dirty="0">
                <a:solidFill>
                  <a:srgbClr val="852E74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1228" y="4518736"/>
            <a:ext cx="687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MSB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1044" y="5205221"/>
            <a:ext cx="2113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52E74"/>
                </a:solidFill>
                <a:latin typeface="Times New Roman"/>
                <a:cs typeface="Times New Roman"/>
              </a:rPr>
              <a:t>DECIMAL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=</a:t>
            </a:r>
            <a:r>
              <a:rPr sz="2400" b="1" spc="-190" dirty="0">
                <a:solidFill>
                  <a:srgbClr val="852E7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35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852E74"/>
                </a:solidFill>
                <a:latin typeface="Times New Roman"/>
                <a:cs typeface="Times New Roman"/>
              </a:rPr>
              <a:t>HEX =</a:t>
            </a:r>
            <a:r>
              <a:rPr sz="2400" b="1" spc="-10" dirty="0">
                <a:solidFill>
                  <a:srgbClr val="852E7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E74"/>
                </a:solidFill>
                <a:latin typeface="Times New Roman"/>
                <a:cs typeface="Times New Roman"/>
              </a:rPr>
              <a:t>23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7363" y="345947"/>
            <a:ext cx="63672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4227" y="277368"/>
            <a:ext cx="4732020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381000"/>
            <a:ext cx="62484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62484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055370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DECIMAL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45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OCTAL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4255" y="2442972"/>
            <a:ext cx="2083435" cy="1819910"/>
          </a:xfrm>
          <a:custGeom>
            <a:avLst/>
            <a:gdLst/>
            <a:ahLst/>
            <a:cxnLst/>
            <a:rect l="l" t="t" r="r" b="b"/>
            <a:pathLst>
              <a:path w="2083435" h="1819910">
                <a:moveTo>
                  <a:pt x="1173480" y="0"/>
                </a:moveTo>
                <a:lnTo>
                  <a:pt x="1173480" y="272923"/>
                </a:lnTo>
                <a:lnTo>
                  <a:pt x="0" y="272923"/>
                </a:lnTo>
                <a:lnTo>
                  <a:pt x="0" y="1546733"/>
                </a:lnTo>
                <a:lnTo>
                  <a:pt x="1173480" y="1546733"/>
                </a:lnTo>
                <a:lnTo>
                  <a:pt x="1173480" y="1819655"/>
                </a:lnTo>
                <a:lnTo>
                  <a:pt x="2083308" y="909827"/>
                </a:lnTo>
                <a:lnTo>
                  <a:pt x="1173480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255" y="2442972"/>
            <a:ext cx="2083435" cy="1819910"/>
          </a:xfrm>
          <a:custGeom>
            <a:avLst/>
            <a:gdLst/>
            <a:ahLst/>
            <a:cxnLst/>
            <a:rect l="l" t="t" r="r" b="b"/>
            <a:pathLst>
              <a:path w="2083435" h="1819910">
                <a:moveTo>
                  <a:pt x="0" y="272923"/>
                </a:moveTo>
                <a:lnTo>
                  <a:pt x="1173480" y="272923"/>
                </a:lnTo>
                <a:lnTo>
                  <a:pt x="1173480" y="0"/>
                </a:lnTo>
                <a:lnTo>
                  <a:pt x="2083308" y="909827"/>
                </a:lnTo>
                <a:lnTo>
                  <a:pt x="1173480" y="1819655"/>
                </a:lnTo>
                <a:lnTo>
                  <a:pt x="1173480" y="1546733"/>
                </a:lnTo>
                <a:lnTo>
                  <a:pt x="0" y="1546733"/>
                </a:lnTo>
                <a:lnTo>
                  <a:pt x="0" y="272923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3724" y="2942335"/>
            <a:ext cx="93980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rebuchet MS"/>
                <a:cs typeface="Trebuchet MS"/>
              </a:rPr>
              <a:t>Q=57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rebuchet MS"/>
                <a:cs typeface="Trebuchet MS"/>
              </a:rPr>
              <a:t>R=5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802635"/>
            <a:ext cx="1167384" cy="1150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2923" y="3038678"/>
            <a:ext cx="7023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>
                <a:latin typeface="Trebuchet MS"/>
                <a:cs typeface="Trebuchet MS"/>
              </a:rPr>
              <a:t>461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58311" y="2442972"/>
            <a:ext cx="2082164" cy="1819910"/>
          </a:xfrm>
          <a:custGeom>
            <a:avLst/>
            <a:gdLst/>
            <a:ahLst/>
            <a:cxnLst/>
            <a:rect l="l" t="t" r="r" b="b"/>
            <a:pathLst>
              <a:path w="2082164" h="1819910">
                <a:moveTo>
                  <a:pt x="1171955" y="0"/>
                </a:moveTo>
                <a:lnTo>
                  <a:pt x="1171955" y="272923"/>
                </a:lnTo>
                <a:lnTo>
                  <a:pt x="0" y="272923"/>
                </a:lnTo>
                <a:lnTo>
                  <a:pt x="0" y="1546733"/>
                </a:lnTo>
                <a:lnTo>
                  <a:pt x="1171955" y="1546733"/>
                </a:lnTo>
                <a:lnTo>
                  <a:pt x="1171955" y="1819655"/>
                </a:lnTo>
                <a:lnTo>
                  <a:pt x="2081784" y="909827"/>
                </a:lnTo>
                <a:lnTo>
                  <a:pt x="117195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8311" y="2442972"/>
            <a:ext cx="2082164" cy="1819910"/>
          </a:xfrm>
          <a:custGeom>
            <a:avLst/>
            <a:gdLst/>
            <a:ahLst/>
            <a:cxnLst/>
            <a:rect l="l" t="t" r="r" b="b"/>
            <a:pathLst>
              <a:path w="2082164" h="1819910">
                <a:moveTo>
                  <a:pt x="0" y="272923"/>
                </a:moveTo>
                <a:lnTo>
                  <a:pt x="1171955" y="272923"/>
                </a:lnTo>
                <a:lnTo>
                  <a:pt x="1171955" y="0"/>
                </a:lnTo>
                <a:lnTo>
                  <a:pt x="2081784" y="909827"/>
                </a:lnTo>
                <a:lnTo>
                  <a:pt x="1171955" y="1819655"/>
                </a:lnTo>
                <a:lnTo>
                  <a:pt x="1171955" y="1546733"/>
                </a:lnTo>
                <a:lnTo>
                  <a:pt x="0" y="1546733"/>
                </a:lnTo>
                <a:lnTo>
                  <a:pt x="0" y="272923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27145" y="2942335"/>
            <a:ext cx="78041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rebuchet MS"/>
                <a:cs typeface="Trebuchet MS"/>
              </a:rPr>
              <a:t>Q=7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rebuchet MS"/>
                <a:cs typeface="Trebuchet MS"/>
              </a:rPr>
              <a:t>R=1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82239" y="2802635"/>
            <a:ext cx="1150619" cy="1150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19425" y="3038678"/>
            <a:ext cx="47688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>
                <a:latin typeface="Trebuchet MS"/>
                <a:cs typeface="Trebuchet MS"/>
              </a:rPr>
              <a:t>57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90844" y="2442972"/>
            <a:ext cx="2082164" cy="1819910"/>
          </a:xfrm>
          <a:custGeom>
            <a:avLst/>
            <a:gdLst/>
            <a:ahLst/>
            <a:cxnLst/>
            <a:rect l="l" t="t" r="r" b="b"/>
            <a:pathLst>
              <a:path w="2082165" h="1819910">
                <a:moveTo>
                  <a:pt x="1171955" y="0"/>
                </a:moveTo>
                <a:lnTo>
                  <a:pt x="1171955" y="272923"/>
                </a:lnTo>
                <a:lnTo>
                  <a:pt x="0" y="272923"/>
                </a:lnTo>
                <a:lnTo>
                  <a:pt x="0" y="1546733"/>
                </a:lnTo>
                <a:lnTo>
                  <a:pt x="1171955" y="1546733"/>
                </a:lnTo>
                <a:lnTo>
                  <a:pt x="1171955" y="1819655"/>
                </a:lnTo>
                <a:lnTo>
                  <a:pt x="2081783" y="909827"/>
                </a:lnTo>
                <a:lnTo>
                  <a:pt x="117195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0844" y="2442972"/>
            <a:ext cx="2082164" cy="1819910"/>
          </a:xfrm>
          <a:custGeom>
            <a:avLst/>
            <a:gdLst/>
            <a:ahLst/>
            <a:cxnLst/>
            <a:rect l="l" t="t" r="r" b="b"/>
            <a:pathLst>
              <a:path w="2082165" h="1819910">
                <a:moveTo>
                  <a:pt x="0" y="272923"/>
                </a:moveTo>
                <a:lnTo>
                  <a:pt x="1171955" y="272923"/>
                </a:lnTo>
                <a:lnTo>
                  <a:pt x="1171955" y="0"/>
                </a:lnTo>
                <a:lnTo>
                  <a:pt x="2081783" y="909827"/>
                </a:lnTo>
                <a:lnTo>
                  <a:pt x="1171955" y="1819655"/>
                </a:lnTo>
                <a:lnTo>
                  <a:pt x="1171955" y="1546733"/>
                </a:lnTo>
                <a:lnTo>
                  <a:pt x="0" y="1546733"/>
                </a:lnTo>
                <a:lnTo>
                  <a:pt x="0" y="272923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60946" y="2942335"/>
            <a:ext cx="78041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rebuchet MS"/>
                <a:cs typeface="Trebuchet MS"/>
              </a:rPr>
              <a:t>Q=0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rebuchet MS"/>
                <a:cs typeface="Trebuchet MS"/>
              </a:rPr>
              <a:t>R=7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14771" y="2802635"/>
            <a:ext cx="1152144" cy="115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66003" y="3038678"/>
            <a:ext cx="2520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latin typeface="Trebuchet MS"/>
                <a:cs typeface="Trebuchet MS"/>
              </a:rPr>
              <a:t>7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5850" y="6227668"/>
            <a:ext cx="340360" cy="3378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600"/>
                </a:spcBef>
              </a:pPr>
              <a:t>19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5844" y="1395729"/>
            <a:ext cx="3227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52E74"/>
                </a:solidFill>
                <a:latin typeface="Trebuchet MS"/>
                <a:cs typeface="Trebuchet MS"/>
              </a:rPr>
              <a:t>Divide through out by</a:t>
            </a:r>
            <a:r>
              <a:rPr sz="2400" spc="-45" dirty="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852E74"/>
                </a:solidFill>
                <a:latin typeface="Trebuchet MS"/>
                <a:cs typeface="Trebuchet MS"/>
              </a:rPr>
              <a:t>8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140" y="4442841"/>
            <a:ext cx="601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52E74"/>
                </a:solidFill>
                <a:latin typeface="Times New Roman"/>
                <a:cs typeface="Times New Roman"/>
              </a:rPr>
              <a:t>LSB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8409" y="4366641"/>
            <a:ext cx="68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52E74"/>
                </a:solidFill>
                <a:latin typeface="Times New Roman"/>
                <a:cs typeface="Times New Roman"/>
              </a:rPr>
              <a:t>MSB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540" y="5357571"/>
            <a:ext cx="2269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52E74"/>
                </a:solidFill>
                <a:latin typeface="Times New Roman"/>
                <a:cs typeface="Times New Roman"/>
              </a:rPr>
              <a:t>DECIMAL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=</a:t>
            </a:r>
            <a:r>
              <a:rPr sz="2400" b="1" spc="-170" dirty="0">
                <a:solidFill>
                  <a:srgbClr val="852E7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461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40" dirty="0">
                <a:solidFill>
                  <a:srgbClr val="852E74"/>
                </a:solidFill>
                <a:latin typeface="Times New Roman"/>
                <a:cs typeface="Times New Roman"/>
              </a:rPr>
              <a:t>OCTAL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=</a:t>
            </a:r>
            <a:r>
              <a:rPr sz="2400" b="1" spc="-95" dirty="0">
                <a:solidFill>
                  <a:srgbClr val="852E7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E74"/>
                </a:solidFill>
                <a:latin typeface="Times New Roman"/>
                <a:cs typeface="Times New Roman"/>
              </a:rPr>
              <a:t>715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209800"/>
            <a:ext cx="4343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963" y="345947"/>
            <a:ext cx="804672" cy="1688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59" y="277368"/>
            <a:ext cx="1028700" cy="1935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381000"/>
            <a:ext cx="685800" cy="1569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" y="381000"/>
            <a:ext cx="685800" cy="156972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254"/>
              </a:spcBef>
            </a:pPr>
            <a:r>
              <a:rPr sz="320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+1</a:t>
            </a:r>
            <a:endParaRPr sz="3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3200" spc="5" dirty="0">
                <a:latin typeface="Times New Roman"/>
                <a:cs typeface="Times New Roman"/>
              </a:rPr>
              <a:t>=3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4563" y="574548"/>
            <a:ext cx="5986272" cy="1196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8488" y="504444"/>
            <a:ext cx="5800344" cy="144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609600"/>
            <a:ext cx="5867400" cy="1077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000" y="609600"/>
            <a:ext cx="5867400" cy="107759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717039" marR="380365" indent="-1325245">
              <a:lnSpc>
                <a:spcPct val="100000"/>
              </a:lnSpc>
              <a:spcBef>
                <a:spcPts val="270"/>
              </a:spcBef>
            </a:pPr>
            <a:r>
              <a:rPr sz="3200" b="1" spc="5" dirty="0">
                <a:latin typeface="Trebuchet MS"/>
                <a:cs typeface="Trebuchet MS"/>
              </a:rPr>
              <a:t>HOW </a:t>
            </a:r>
            <a:r>
              <a:rPr sz="3200" b="1" dirty="0">
                <a:latin typeface="Trebuchet MS"/>
                <a:cs typeface="Trebuchet MS"/>
              </a:rPr>
              <a:t>THE COMPUTER</a:t>
            </a:r>
            <a:r>
              <a:rPr sz="3200" b="1" spc="-14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GETS  </a:t>
            </a:r>
            <a:r>
              <a:rPr sz="3200" b="1" dirty="0">
                <a:latin typeface="Trebuchet MS"/>
                <a:cs typeface="Trebuchet MS"/>
              </a:rPr>
              <a:t>THE</a:t>
            </a:r>
            <a:r>
              <a:rPr sz="3200" b="1" spc="-195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ANSWER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pPr marL="284480">
                <a:lnSpc>
                  <a:spcPct val="100000"/>
                </a:lnSpc>
                <a:spcBef>
                  <a:spcPts val="25"/>
                </a:spcBef>
              </a:pPr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269747"/>
            <a:ext cx="6824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124" y="201168"/>
            <a:ext cx="6089904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04800"/>
            <a:ext cx="6705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6705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254"/>
              </a:spcBef>
            </a:pPr>
            <a:r>
              <a:rPr sz="3200" b="1" spc="-15" dirty="0">
                <a:latin typeface="Times New Roman"/>
                <a:cs typeface="Times New Roman"/>
              </a:rPr>
              <a:t>BINARY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1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HEXADECIMAL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921507"/>
            <a:ext cx="2546603" cy="1060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7" y="2956560"/>
            <a:ext cx="2484120" cy="941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" y="2956560"/>
            <a:ext cx="2484120" cy="942340"/>
          </a:xfrm>
          <a:custGeom>
            <a:avLst/>
            <a:gdLst/>
            <a:ahLst/>
            <a:cxnLst/>
            <a:rect l="l" t="t" r="r" b="b"/>
            <a:pathLst>
              <a:path w="2484120" h="942339">
                <a:moveTo>
                  <a:pt x="0" y="941832"/>
                </a:moveTo>
                <a:lnTo>
                  <a:pt x="2484120" y="941832"/>
                </a:lnTo>
                <a:lnTo>
                  <a:pt x="2484120" y="0"/>
                </a:lnTo>
                <a:lnTo>
                  <a:pt x="0" y="0"/>
                </a:lnTo>
                <a:lnTo>
                  <a:pt x="0" y="941832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4" y="3203194"/>
            <a:ext cx="2472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BINARY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7" y="3688079"/>
            <a:ext cx="2484120" cy="746760"/>
          </a:xfrm>
          <a:custGeom>
            <a:avLst/>
            <a:gdLst/>
            <a:ahLst/>
            <a:cxnLst/>
            <a:rect l="l" t="t" r="r" b="b"/>
            <a:pathLst>
              <a:path w="2484120" h="746760">
                <a:moveTo>
                  <a:pt x="0" y="746760"/>
                </a:moveTo>
                <a:lnTo>
                  <a:pt x="2484120" y="746760"/>
                </a:lnTo>
                <a:lnTo>
                  <a:pt x="2484120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7" y="3688079"/>
            <a:ext cx="2484120" cy="746760"/>
          </a:xfrm>
          <a:custGeom>
            <a:avLst/>
            <a:gdLst/>
            <a:ahLst/>
            <a:cxnLst/>
            <a:rect l="l" t="t" r="r" b="b"/>
            <a:pathLst>
              <a:path w="2484120" h="746760">
                <a:moveTo>
                  <a:pt x="0" y="746760"/>
                </a:moveTo>
                <a:lnTo>
                  <a:pt x="2484120" y="746760"/>
                </a:lnTo>
                <a:lnTo>
                  <a:pt x="2484120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5204" y="2919983"/>
            <a:ext cx="2602992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39" y="2955035"/>
            <a:ext cx="2484119" cy="947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4639" y="2955035"/>
            <a:ext cx="2484120" cy="948055"/>
          </a:xfrm>
          <a:custGeom>
            <a:avLst/>
            <a:gdLst/>
            <a:ahLst/>
            <a:cxnLst/>
            <a:rect l="l" t="t" r="r" b="b"/>
            <a:pathLst>
              <a:path w="2484120" h="948054">
                <a:moveTo>
                  <a:pt x="0" y="947927"/>
                </a:moveTo>
                <a:lnTo>
                  <a:pt x="2484119" y="947927"/>
                </a:lnTo>
                <a:lnTo>
                  <a:pt x="2484119" y="0"/>
                </a:lnTo>
                <a:lnTo>
                  <a:pt x="0" y="0"/>
                </a:lnTo>
                <a:lnTo>
                  <a:pt x="0" y="947927"/>
                </a:lnTo>
                <a:close/>
              </a:path>
            </a:pathLst>
          </a:custGeom>
          <a:ln w="12191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40735" y="3203905"/>
            <a:ext cx="2472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4BITS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DIV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4639" y="3689603"/>
            <a:ext cx="2484120" cy="746760"/>
          </a:xfrm>
          <a:custGeom>
            <a:avLst/>
            <a:gdLst/>
            <a:ahLst/>
            <a:cxnLst/>
            <a:rect l="l" t="t" r="r" b="b"/>
            <a:pathLst>
              <a:path w="2484120" h="746760">
                <a:moveTo>
                  <a:pt x="0" y="746760"/>
                </a:moveTo>
                <a:lnTo>
                  <a:pt x="2484119" y="746760"/>
                </a:lnTo>
                <a:lnTo>
                  <a:pt x="2484119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39" y="3689603"/>
            <a:ext cx="2484120" cy="746760"/>
          </a:xfrm>
          <a:custGeom>
            <a:avLst/>
            <a:gdLst/>
            <a:ahLst/>
            <a:cxnLst/>
            <a:rect l="l" t="t" r="r" b="b"/>
            <a:pathLst>
              <a:path w="2484120" h="746760">
                <a:moveTo>
                  <a:pt x="0" y="746760"/>
                </a:moveTo>
                <a:lnTo>
                  <a:pt x="2484119" y="746760"/>
                </a:lnTo>
                <a:lnTo>
                  <a:pt x="2484119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40735" y="3683508"/>
            <a:ext cx="2472055" cy="219710"/>
          </a:xfrm>
          <a:prstGeom prst="rect">
            <a:avLst/>
          </a:prstGeom>
          <a:solidFill>
            <a:srgbClr val="E6CED3">
              <a:alpha val="90194"/>
            </a:srgbClr>
          </a:solidFill>
        </p:spPr>
        <p:txBody>
          <a:bodyPr vert="horz" wrap="square" lIns="0" tIns="59690" rIns="0" bIns="0" rtlCol="0">
            <a:spAutoFit/>
          </a:bodyPr>
          <a:lstStyle/>
          <a:p>
            <a:pPr marL="257175" indent="-172085">
              <a:lnSpc>
                <a:spcPts val="1260"/>
              </a:lnSpc>
              <a:spcBef>
                <a:spcPts val="470"/>
              </a:spcBef>
              <a:buFont typeface="Trebuchet MS"/>
              <a:buChar char="•"/>
              <a:tabLst>
                <a:tab pos="257810" algn="l"/>
              </a:tabLst>
            </a:pPr>
            <a:r>
              <a:rPr sz="1700" b="1" spc="-5" dirty="0">
                <a:latin typeface="Trebuchet MS"/>
                <a:cs typeface="Trebuchet MS"/>
              </a:rPr>
              <a:t>(0101)(1101)(1001)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06796" y="2919983"/>
            <a:ext cx="2602992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6232" y="2955035"/>
            <a:ext cx="2484119" cy="947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6232" y="2955035"/>
            <a:ext cx="2484120" cy="948055"/>
          </a:xfrm>
          <a:custGeom>
            <a:avLst/>
            <a:gdLst/>
            <a:ahLst/>
            <a:cxnLst/>
            <a:rect l="l" t="t" r="r" b="b"/>
            <a:pathLst>
              <a:path w="2484120" h="948054">
                <a:moveTo>
                  <a:pt x="0" y="947927"/>
                </a:moveTo>
                <a:lnTo>
                  <a:pt x="2484119" y="947927"/>
                </a:lnTo>
                <a:lnTo>
                  <a:pt x="2484119" y="0"/>
                </a:lnTo>
                <a:lnTo>
                  <a:pt x="0" y="0"/>
                </a:lnTo>
                <a:lnTo>
                  <a:pt x="0" y="947927"/>
                </a:lnTo>
                <a:close/>
              </a:path>
            </a:pathLst>
          </a:custGeom>
          <a:ln w="12191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72328" y="3203905"/>
            <a:ext cx="2472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HEX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66232" y="3689603"/>
            <a:ext cx="2484120" cy="746760"/>
          </a:xfrm>
          <a:custGeom>
            <a:avLst/>
            <a:gdLst/>
            <a:ahLst/>
            <a:cxnLst/>
            <a:rect l="l" t="t" r="r" b="b"/>
            <a:pathLst>
              <a:path w="2484120" h="746760">
                <a:moveTo>
                  <a:pt x="0" y="746760"/>
                </a:moveTo>
                <a:lnTo>
                  <a:pt x="2484119" y="746760"/>
                </a:lnTo>
                <a:lnTo>
                  <a:pt x="2484119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66232" y="3689603"/>
            <a:ext cx="2484120" cy="746760"/>
          </a:xfrm>
          <a:custGeom>
            <a:avLst/>
            <a:gdLst/>
            <a:ahLst/>
            <a:cxnLst/>
            <a:rect l="l" t="t" r="r" b="b"/>
            <a:pathLst>
              <a:path w="2484120" h="746760">
                <a:moveTo>
                  <a:pt x="0" y="746760"/>
                </a:moveTo>
                <a:lnTo>
                  <a:pt x="2484119" y="746760"/>
                </a:lnTo>
                <a:lnTo>
                  <a:pt x="2484119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7086" y="3744848"/>
            <a:ext cx="23272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sz="2200" spc="-10" dirty="0">
                <a:latin typeface="Trebuchet MS"/>
                <a:cs typeface="Trebuchet MS"/>
              </a:rPr>
              <a:t>(010111011001)</a:t>
            </a:r>
            <a:r>
              <a:rPr sz="2700" spc="-15" baseline="26234" dirty="0">
                <a:latin typeface="Trebuchet MS"/>
                <a:cs typeface="Trebuchet MS"/>
              </a:rPr>
              <a:t>2</a:t>
            </a:r>
            <a:endParaRPr sz="2700" baseline="26234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5850" y="6227668"/>
            <a:ext cx="340360" cy="3378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600"/>
                </a:spcBef>
              </a:pPr>
              <a:t>20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72328" y="3683508"/>
            <a:ext cx="2472055" cy="219710"/>
          </a:xfrm>
          <a:prstGeom prst="rect">
            <a:avLst/>
          </a:prstGeom>
          <a:solidFill>
            <a:srgbClr val="E6CED3">
              <a:alpha val="90194"/>
            </a:srgbClr>
          </a:solidFill>
        </p:spPr>
        <p:txBody>
          <a:bodyPr vert="horz" wrap="square" lIns="0" tIns="62230" rIns="0" bIns="0" rtlCol="0">
            <a:spAutoFit/>
          </a:bodyPr>
          <a:lstStyle/>
          <a:p>
            <a:pPr marL="268605" indent="-172085">
              <a:lnSpc>
                <a:spcPts val="1235"/>
              </a:lnSpc>
              <a:spcBef>
                <a:spcPts val="490"/>
              </a:spcBef>
              <a:buChar char="•"/>
              <a:tabLst>
                <a:tab pos="269240" algn="l"/>
              </a:tabLst>
            </a:pPr>
            <a:r>
              <a:rPr sz="1900" spc="-5" dirty="0">
                <a:latin typeface="Trebuchet MS"/>
                <a:cs typeface="Trebuchet MS"/>
              </a:rPr>
              <a:t>(</a:t>
            </a:r>
            <a:r>
              <a:rPr sz="2000" spc="-5" dirty="0">
                <a:latin typeface="Trebuchet MS"/>
                <a:cs typeface="Trebuchet MS"/>
              </a:rPr>
              <a:t>5) (D) (9)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=(5D9</a:t>
            </a:r>
            <a:r>
              <a:rPr sz="2700" spc="-157" baseline="18518" dirty="0">
                <a:latin typeface="Trebuchet MS"/>
                <a:cs typeface="Trebuchet MS"/>
              </a:rPr>
              <a:t>1</a:t>
            </a:r>
            <a:r>
              <a:rPr sz="2000" spc="-105" dirty="0">
                <a:latin typeface="Trebuchet MS"/>
                <a:cs typeface="Trebuchet MS"/>
              </a:rPr>
              <a:t>)</a:t>
            </a:r>
            <a:r>
              <a:rPr sz="2700" spc="-157" baseline="18518" dirty="0">
                <a:latin typeface="Trebuchet MS"/>
                <a:cs typeface="Trebuchet MS"/>
              </a:rPr>
              <a:t>6</a:t>
            </a:r>
            <a:endParaRPr sz="2700" baseline="18518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763" y="422148"/>
            <a:ext cx="6443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8132" y="353568"/>
            <a:ext cx="4363212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457200"/>
            <a:ext cx="6324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6324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77620">
              <a:lnSpc>
                <a:spcPct val="100000"/>
              </a:lnSpc>
              <a:spcBef>
                <a:spcPts val="254"/>
              </a:spcBef>
            </a:pPr>
            <a:r>
              <a:rPr sz="3200" b="1" spc="-15" dirty="0">
                <a:latin typeface="Times New Roman"/>
                <a:cs typeface="Times New Roman"/>
              </a:rPr>
              <a:t>BINARY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OCTAL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593848"/>
            <a:ext cx="2546603" cy="752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968" y="2634995"/>
            <a:ext cx="1476756" cy="72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" y="2628900"/>
            <a:ext cx="2484120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7" y="2628900"/>
            <a:ext cx="2484120" cy="634365"/>
          </a:xfrm>
          <a:prstGeom prst="rect">
            <a:avLst/>
          </a:prstGeom>
          <a:ln w="12191">
            <a:solidFill>
              <a:srgbClr val="B83C68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732155">
              <a:lnSpc>
                <a:spcPct val="100000"/>
              </a:lnSpc>
              <a:spcBef>
                <a:spcPts val="825"/>
              </a:spcBef>
            </a:pPr>
            <a:r>
              <a:rPr sz="2400" b="1" spc="-30" dirty="0">
                <a:latin typeface="Trebuchet MS"/>
                <a:cs typeface="Trebuchet MS"/>
              </a:rPr>
              <a:t>BINARY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7" y="3262884"/>
            <a:ext cx="2484120" cy="966469"/>
          </a:xfrm>
          <a:custGeom>
            <a:avLst/>
            <a:gdLst/>
            <a:ahLst/>
            <a:cxnLst/>
            <a:rect l="l" t="t" r="r" b="b"/>
            <a:pathLst>
              <a:path w="2484120" h="966470">
                <a:moveTo>
                  <a:pt x="0" y="966215"/>
                </a:moveTo>
                <a:lnTo>
                  <a:pt x="2484120" y="966215"/>
                </a:lnTo>
                <a:lnTo>
                  <a:pt x="2484120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7" y="3262884"/>
            <a:ext cx="2484120" cy="966469"/>
          </a:xfrm>
          <a:custGeom>
            <a:avLst/>
            <a:gdLst/>
            <a:ahLst/>
            <a:cxnLst/>
            <a:rect l="l" t="t" r="r" b="b"/>
            <a:pathLst>
              <a:path w="2484120" h="966470">
                <a:moveTo>
                  <a:pt x="0" y="966215"/>
                </a:moveTo>
                <a:lnTo>
                  <a:pt x="2484120" y="966215"/>
                </a:lnTo>
                <a:lnTo>
                  <a:pt x="2484120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5204" y="2593848"/>
            <a:ext cx="2602992" cy="752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2215" y="2634995"/>
            <a:ext cx="1648967" cy="725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4639" y="2628900"/>
            <a:ext cx="2484119" cy="633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34639" y="2628900"/>
            <a:ext cx="2484120" cy="63436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648335">
              <a:lnSpc>
                <a:spcPct val="100000"/>
              </a:lnSpc>
              <a:spcBef>
                <a:spcPts val="825"/>
              </a:spcBef>
            </a:pPr>
            <a:r>
              <a:rPr sz="2400" b="1" dirty="0">
                <a:latin typeface="Trebuchet MS"/>
                <a:cs typeface="Trebuchet MS"/>
              </a:rPr>
              <a:t>3BIT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DIV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4639" y="3262884"/>
            <a:ext cx="2484120" cy="966469"/>
          </a:xfrm>
          <a:custGeom>
            <a:avLst/>
            <a:gdLst/>
            <a:ahLst/>
            <a:cxnLst/>
            <a:rect l="l" t="t" r="r" b="b"/>
            <a:pathLst>
              <a:path w="2484120" h="966470">
                <a:moveTo>
                  <a:pt x="0" y="966215"/>
                </a:moveTo>
                <a:lnTo>
                  <a:pt x="2484119" y="966215"/>
                </a:lnTo>
                <a:lnTo>
                  <a:pt x="2484119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39" y="3262884"/>
            <a:ext cx="2484120" cy="966469"/>
          </a:xfrm>
          <a:custGeom>
            <a:avLst/>
            <a:gdLst/>
            <a:ahLst/>
            <a:cxnLst/>
            <a:rect l="l" t="t" r="r" b="b"/>
            <a:pathLst>
              <a:path w="2484120" h="966470">
                <a:moveTo>
                  <a:pt x="0" y="966215"/>
                </a:moveTo>
                <a:lnTo>
                  <a:pt x="2484119" y="966215"/>
                </a:lnTo>
                <a:lnTo>
                  <a:pt x="2484119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34639" y="3319398"/>
            <a:ext cx="2484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346710" algn="l"/>
              </a:tabLst>
            </a:pPr>
            <a:r>
              <a:rPr sz="2200" spc="-10" dirty="0">
                <a:latin typeface="Trebuchet MS"/>
                <a:cs typeface="Trebuchet MS"/>
              </a:rPr>
              <a:t>(101)(111)(100)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06796" y="2593848"/>
            <a:ext cx="2602992" cy="752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17920" y="2634995"/>
            <a:ext cx="1380744" cy="725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6232" y="2628900"/>
            <a:ext cx="2484119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66232" y="2628900"/>
            <a:ext cx="2484120" cy="63436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782955">
              <a:lnSpc>
                <a:spcPct val="100000"/>
              </a:lnSpc>
              <a:spcBef>
                <a:spcPts val="825"/>
              </a:spcBef>
            </a:pPr>
            <a:r>
              <a:rPr sz="2400" b="1" spc="-55" dirty="0">
                <a:latin typeface="Trebuchet MS"/>
                <a:cs typeface="Trebuchet MS"/>
              </a:rPr>
              <a:t>OCTAL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66232" y="3262884"/>
            <a:ext cx="2484120" cy="966469"/>
          </a:xfrm>
          <a:custGeom>
            <a:avLst/>
            <a:gdLst/>
            <a:ahLst/>
            <a:cxnLst/>
            <a:rect l="l" t="t" r="r" b="b"/>
            <a:pathLst>
              <a:path w="2484120" h="966470">
                <a:moveTo>
                  <a:pt x="0" y="966215"/>
                </a:moveTo>
                <a:lnTo>
                  <a:pt x="2484119" y="966215"/>
                </a:lnTo>
                <a:lnTo>
                  <a:pt x="2484119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66232" y="3262884"/>
            <a:ext cx="2484120" cy="966469"/>
          </a:xfrm>
          <a:custGeom>
            <a:avLst/>
            <a:gdLst/>
            <a:ahLst/>
            <a:cxnLst/>
            <a:rect l="l" t="t" r="r" b="b"/>
            <a:pathLst>
              <a:path w="2484120" h="966470">
                <a:moveTo>
                  <a:pt x="0" y="966215"/>
                </a:moveTo>
                <a:lnTo>
                  <a:pt x="2484119" y="966215"/>
                </a:lnTo>
                <a:lnTo>
                  <a:pt x="2484119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47" y="3319398"/>
            <a:ext cx="2484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544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346075" algn="l"/>
              </a:tabLst>
            </a:pPr>
            <a:r>
              <a:rPr sz="2200" spc="-10" dirty="0">
                <a:latin typeface="Trebuchet MS"/>
                <a:cs typeface="Trebuchet MS"/>
              </a:rPr>
              <a:t>(101111100)</a:t>
            </a:r>
            <a:r>
              <a:rPr sz="2200" spc="-390" dirty="0">
                <a:latin typeface="Trebuchet MS"/>
                <a:cs typeface="Trebuchet MS"/>
              </a:rPr>
              <a:t> </a:t>
            </a:r>
            <a:r>
              <a:rPr sz="2700" baseline="-21604" dirty="0">
                <a:latin typeface="Trebuchet MS"/>
                <a:cs typeface="Trebuchet MS"/>
              </a:rPr>
              <a:t>2</a:t>
            </a:r>
            <a:endParaRPr sz="2700" baseline="-21604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5850" y="6227668"/>
            <a:ext cx="26416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21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66232" y="3319398"/>
            <a:ext cx="2484120" cy="65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345" marR="788035" indent="-228600">
              <a:lnSpc>
                <a:spcPts val="2465"/>
              </a:lnSpc>
              <a:spcBef>
                <a:spcPts val="95"/>
              </a:spcBef>
              <a:buChar char="•"/>
              <a:tabLst>
                <a:tab pos="347980" algn="l"/>
              </a:tabLst>
            </a:pPr>
            <a:r>
              <a:rPr sz="2200" spc="-5" dirty="0">
                <a:latin typeface="Trebuchet MS"/>
                <a:cs typeface="Trebuchet MS"/>
              </a:rPr>
              <a:t>(5) (7)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(4)</a:t>
            </a:r>
            <a:endParaRPr sz="2200">
              <a:latin typeface="Trebuchet MS"/>
              <a:cs typeface="Trebuchet MS"/>
            </a:endParaRPr>
          </a:p>
          <a:p>
            <a:pPr marR="876935" algn="ctr">
              <a:lnSpc>
                <a:spcPts val="2465"/>
              </a:lnSpc>
            </a:pPr>
            <a:r>
              <a:rPr sz="2200" spc="-15" dirty="0">
                <a:latin typeface="Trebuchet MS"/>
                <a:cs typeface="Trebuchet MS"/>
              </a:rPr>
              <a:t>=(574)</a:t>
            </a:r>
            <a:r>
              <a:rPr sz="2700" spc="-22" baseline="-24691" dirty="0">
                <a:latin typeface="Trebuchet MS"/>
                <a:cs typeface="Trebuchet MS"/>
              </a:rPr>
              <a:t>8</a:t>
            </a:r>
            <a:endParaRPr sz="2700" baseline="-24691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63" y="422148"/>
            <a:ext cx="71292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896" y="353568"/>
            <a:ext cx="6082283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457200"/>
            <a:ext cx="70104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70104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HEXADECIMAL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6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BINARY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983992"/>
            <a:ext cx="1872995" cy="943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3570732"/>
            <a:ext cx="1811020" cy="1036319"/>
          </a:xfrm>
          <a:custGeom>
            <a:avLst/>
            <a:gdLst/>
            <a:ahLst/>
            <a:cxnLst/>
            <a:rect l="l" t="t" r="r" b="b"/>
            <a:pathLst>
              <a:path w="1811020" h="1036320">
                <a:moveTo>
                  <a:pt x="1706880" y="0"/>
                </a:moveTo>
                <a:lnTo>
                  <a:pt x="103632" y="0"/>
                </a:lnTo>
                <a:lnTo>
                  <a:pt x="63291" y="8137"/>
                </a:lnTo>
                <a:lnTo>
                  <a:pt x="30351" y="30337"/>
                </a:lnTo>
                <a:lnTo>
                  <a:pt x="8143" y="63275"/>
                </a:lnTo>
                <a:lnTo>
                  <a:pt x="0" y="103631"/>
                </a:lnTo>
                <a:lnTo>
                  <a:pt x="0" y="932687"/>
                </a:lnTo>
                <a:lnTo>
                  <a:pt x="8143" y="973044"/>
                </a:lnTo>
                <a:lnTo>
                  <a:pt x="30351" y="1005982"/>
                </a:lnTo>
                <a:lnTo>
                  <a:pt x="63291" y="1028182"/>
                </a:lnTo>
                <a:lnTo>
                  <a:pt x="103632" y="1036319"/>
                </a:lnTo>
                <a:lnTo>
                  <a:pt x="1706880" y="1036319"/>
                </a:lnTo>
                <a:lnTo>
                  <a:pt x="1747236" y="1028182"/>
                </a:lnTo>
                <a:lnTo>
                  <a:pt x="1780174" y="1005982"/>
                </a:lnTo>
                <a:lnTo>
                  <a:pt x="1802374" y="973044"/>
                </a:lnTo>
                <a:lnTo>
                  <a:pt x="1810512" y="932687"/>
                </a:lnTo>
                <a:lnTo>
                  <a:pt x="1810512" y="103631"/>
                </a:lnTo>
                <a:lnTo>
                  <a:pt x="1802374" y="63275"/>
                </a:lnTo>
                <a:lnTo>
                  <a:pt x="1780174" y="30337"/>
                </a:lnTo>
                <a:lnTo>
                  <a:pt x="1747236" y="8137"/>
                </a:lnTo>
                <a:lnTo>
                  <a:pt x="170688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" y="3570732"/>
            <a:ext cx="1811020" cy="1036319"/>
          </a:xfrm>
          <a:custGeom>
            <a:avLst/>
            <a:gdLst/>
            <a:ahLst/>
            <a:cxnLst/>
            <a:rect l="l" t="t" r="r" b="b"/>
            <a:pathLst>
              <a:path w="1811020" h="1036320">
                <a:moveTo>
                  <a:pt x="0" y="103631"/>
                </a:moveTo>
                <a:lnTo>
                  <a:pt x="8143" y="63275"/>
                </a:lnTo>
                <a:lnTo>
                  <a:pt x="30351" y="30337"/>
                </a:lnTo>
                <a:lnTo>
                  <a:pt x="63291" y="8137"/>
                </a:lnTo>
                <a:lnTo>
                  <a:pt x="103632" y="0"/>
                </a:lnTo>
                <a:lnTo>
                  <a:pt x="1706880" y="0"/>
                </a:lnTo>
                <a:lnTo>
                  <a:pt x="1747236" y="8137"/>
                </a:lnTo>
                <a:lnTo>
                  <a:pt x="1780174" y="30337"/>
                </a:lnTo>
                <a:lnTo>
                  <a:pt x="1802374" y="63275"/>
                </a:lnTo>
                <a:lnTo>
                  <a:pt x="1810512" y="103631"/>
                </a:lnTo>
                <a:lnTo>
                  <a:pt x="1810512" y="932687"/>
                </a:lnTo>
                <a:lnTo>
                  <a:pt x="1802374" y="973044"/>
                </a:lnTo>
                <a:lnTo>
                  <a:pt x="1780174" y="1005982"/>
                </a:lnTo>
                <a:lnTo>
                  <a:pt x="1747236" y="1028182"/>
                </a:lnTo>
                <a:lnTo>
                  <a:pt x="1706880" y="1036319"/>
                </a:lnTo>
                <a:lnTo>
                  <a:pt x="103632" y="1036319"/>
                </a:lnTo>
                <a:lnTo>
                  <a:pt x="63291" y="1028182"/>
                </a:lnTo>
                <a:lnTo>
                  <a:pt x="30351" y="1005982"/>
                </a:lnTo>
                <a:lnTo>
                  <a:pt x="8143" y="973044"/>
                </a:lnTo>
                <a:lnTo>
                  <a:pt x="0" y="932687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9111" y="3037332"/>
            <a:ext cx="688848" cy="557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2451" y="3066288"/>
            <a:ext cx="582168" cy="451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5976" y="2983992"/>
            <a:ext cx="2206752" cy="943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7476" y="3570732"/>
            <a:ext cx="1811020" cy="1036319"/>
          </a:xfrm>
          <a:custGeom>
            <a:avLst/>
            <a:gdLst/>
            <a:ahLst/>
            <a:cxnLst/>
            <a:rect l="l" t="t" r="r" b="b"/>
            <a:pathLst>
              <a:path w="1811020" h="1036320">
                <a:moveTo>
                  <a:pt x="1706879" y="0"/>
                </a:moveTo>
                <a:lnTo>
                  <a:pt x="103632" y="0"/>
                </a:lnTo>
                <a:lnTo>
                  <a:pt x="63275" y="8137"/>
                </a:lnTo>
                <a:lnTo>
                  <a:pt x="30337" y="30337"/>
                </a:lnTo>
                <a:lnTo>
                  <a:pt x="8137" y="63275"/>
                </a:lnTo>
                <a:lnTo>
                  <a:pt x="0" y="103631"/>
                </a:lnTo>
                <a:lnTo>
                  <a:pt x="0" y="932687"/>
                </a:lnTo>
                <a:lnTo>
                  <a:pt x="8137" y="973044"/>
                </a:lnTo>
                <a:lnTo>
                  <a:pt x="30337" y="1005982"/>
                </a:lnTo>
                <a:lnTo>
                  <a:pt x="63275" y="1028182"/>
                </a:lnTo>
                <a:lnTo>
                  <a:pt x="103632" y="1036319"/>
                </a:lnTo>
                <a:lnTo>
                  <a:pt x="1706879" y="1036319"/>
                </a:lnTo>
                <a:lnTo>
                  <a:pt x="1747236" y="1028182"/>
                </a:lnTo>
                <a:lnTo>
                  <a:pt x="1780174" y="1005982"/>
                </a:lnTo>
                <a:lnTo>
                  <a:pt x="1802374" y="973044"/>
                </a:lnTo>
                <a:lnTo>
                  <a:pt x="1810512" y="932687"/>
                </a:lnTo>
                <a:lnTo>
                  <a:pt x="1810512" y="103631"/>
                </a:lnTo>
                <a:lnTo>
                  <a:pt x="1802374" y="63275"/>
                </a:lnTo>
                <a:lnTo>
                  <a:pt x="1780174" y="30337"/>
                </a:lnTo>
                <a:lnTo>
                  <a:pt x="1747236" y="8137"/>
                </a:lnTo>
                <a:lnTo>
                  <a:pt x="170687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7476" y="3570732"/>
            <a:ext cx="1811020" cy="1036319"/>
          </a:xfrm>
          <a:custGeom>
            <a:avLst/>
            <a:gdLst/>
            <a:ahLst/>
            <a:cxnLst/>
            <a:rect l="l" t="t" r="r" b="b"/>
            <a:pathLst>
              <a:path w="1811020" h="1036320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2" y="0"/>
                </a:lnTo>
                <a:lnTo>
                  <a:pt x="1706879" y="0"/>
                </a:lnTo>
                <a:lnTo>
                  <a:pt x="1747236" y="8137"/>
                </a:lnTo>
                <a:lnTo>
                  <a:pt x="1780174" y="30337"/>
                </a:lnTo>
                <a:lnTo>
                  <a:pt x="1802374" y="63275"/>
                </a:lnTo>
                <a:lnTo>
                  <a:pt x="1810512" y="103631"/>
                </a:lnTo>
                <a:lnTo>
                  <a:pt x="1810512" y="932687"/>
                </a:lnTo>
                <a:lnTo>
                  <a:pt x="1802374" y="973044"/>
                </a:lnTo>
                <a:lnTo>
                  <a:pt x="1780174" y="1005982"/>
                </a:lnTo>
                <a:lnTo>
                  <a:pt x="1747236" y="1028182"/>
                </a:lnTo>
                <a:lnTo>
                  <a:pt x="1706879" y="1036319"/>
                </a:lnTo>
                <a:lnTo>
                  <a:pt x="103632" y="1036319"/>
                </a:lnTo>
                <a:lnTo>
                  <a:pt x="63275" y="1028182"/>
                </a:lnTo>
                <a:lnTo>
                  <a:pt x="30337" y="1005982"/>
                </a:lnTo>
                <a:lnTo>
                  <a:pt x="8137" y="973044"/>
                </a:lnTo>
                <a:lnTo>
                  <a:pt x="0" y="932687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67050" y="3111500"/>
            <a:ext cx="2002155" cy="863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20" dirty="0">
                <a:latin typeface="Times New Roman"/>
                <a:cs typeface="Times New Roman"/>
              </a:rPr>
              <a:t>EXPANSION</a:t>
            </a:r>
            <a:endParaRPr sz="2300">
              <a:latin typeface="Times New Roman"/>
              <a:cs typeface="Times New Roman"/>
            </a:endParaRPr>
          </a:p>
          <a:p>
            <a:pPr marL="690880" indent="-172085">
              <a:lnSpc>
                <a:spcPct val="100000"/>
              </a:lnSpc>
              <a:spcBef>
                <a:spcPts val="1675"/>
              </a:spcBef>
              <a:buChar char="•"/>
              <a:tabLst>
                <a:tab pos="691515" algn="l"/>
              </a:tabLst>
            </a:pPr>
            <a:r>
              <a:rPr sz="1800" spc="-5" dirty="0">
                <a:latin typeface="Trebuchet MS"/>
                <a:cs typeface="Trebuchet MS"/>
              </a:rPr>
              <a:t>(0101)(1100)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93791" y="3037332"/>
            <a:ext cx="614172" cy="557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7132" y="3066288"/>
            <a:ext cx="507491" cy="451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05500" y="2983992"/>
            <a:ext cx="1924811" cy="943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35267" y="3570732"/>
            <a:ext cx="1812289" cy="1036319"/>
          </a:xfrm>
          <a:custGeom>
            <a:avLst/>
            <a:gdLst/>
            <a:ahLst/>
            <a:cxnLst/>
            <a:rect l="l" t="t" r="r" b="b"/>
            <a:pathLst>
              <a:path w="1812290" h="1036320">
                <a:moveTo>
                  <a:pt x="1708404" y="0"/>
                </a:moveTo>
                <a:lnTo>
                  <a:pt x="103632" y="0"/>
                </a:lnTo>
                <a:lnTo>
                  <a:pt x="63275" y="8137"/>
                </a:lnTo>
                <a:lnTo>
                  <a:pt x="30337" y="30337"/>
                </a:lnTo>
                <a:lnTo>
                  <a:pt x="8137" y="63275"/>
                </a:lnTo>
                <a:lnTo>
                  <a:pt x="0" y="103631"/>
                </a:lnTo>
                <a:lnTo>
                  <a:pt x="0" y="932687"/>
                </a:lnTo>
                <a:lnTo>
                  <a:pt x="8137" y="973044"/>
                </a:lnTo>
                <a:lnTo>
                  <a:pt x="30337" y="1005982"/>
                </a:lnTo>
                <a:lnTo>
                  <a:pt x="63275" y="1028182"/>
                </a:lnTo>
                <a:lnTo>
                  <a:pt x="103632" y="1036319"/>
                </a:lnTo>
                <a:lnTo>
                  <a:pt x="1708404" y="1036319"/>
                </a:lnTo>
                <a:lnTo>
                  <a:pt x="1748760" y="1028182"/>
                </a:lnTo>
                <a:lnTo>
                  <a:pt x="1781698" y="1005982"/>
                </a:lnTo>
                <a:lnTo>
                  <a:pt x="1803898" y="973044"/>
                </a:lnTo>
                <a:lnTo>
                  <a:pt x="1812036" y="932687"/>
                </a:lnTo>
                <a:lnTo>
                  <a:pt x="1812036" y="103631"/>
                </a:lnTo>
                <a:lnTo>
                  <a:pt x="1803898" y="63275"/>
                </a:lnTo>
                <a:lnTo>
                  <a:pt x="1781698" y="30337"/>
                </a:lnTo>
                <a:lnTo>
                  <a:pt x="1748760" y="8137"/>
                </a:lnTo>
                <a:lnTo>
                  <a:pt x="170840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5267" y="3570732"/>
            <a:ext cx="1812289" cy="1036319"/>
          </a:xfrm>
          <a:custGeom>
            <a:avLst/>
            <a:gdLst/>
            <a:ahLst/>
            <a:cxnLst/>
            <a:rect l="l" t="t" r="r" b="b"/>
            <a:pathLst>
              <a:path w="1812290" h="1036320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2" y="0"/>
                </a:lnTo>
                <a:lnTo>
                  <a:pt x="1708404" y="0"/>
                </a:lnTo>
                <a:lnTo>
                  <a:pt x="1748760" y="8137"/>
                </a:lnTo>
                <a:lnTo>
                  <a:pt x="1781698" y="30337"/>
                </a:lnTo>
                <a:lnTo>
                  <a:pt x="1803898" y="63275"/>
                </a:lnTo>
                <a:lnTo>
                  <a:pt x="1812036" y="103631"/>
                </a:lnTo>
                <a:lnTo>
                  <a:pt x="1812036" y="932687"/>
                </a:lnTo>
                <a:lnTo>
                  <a:pt x="1803898" y="973044"/>
                </a:lnTo>
                <a:lnTo>
                  <a:pt x="1781698" y="1005982"/>
                </a:lnTo>
                <a:lnTo>
                  <a:pt x="1748760" y="1028182"/>
                </a:lnTo>
                <a:lnTo>
                  <a:pt x="1708404" y="1036319"/>
                </a:lnTo>
                <a:lnTo>
                  <a:pt x="103632" y="1036319"/>
                </a:lnTo>
                <a:lnTo>
                  <a:pt x="63275" y="1028182"/>
                </a:lnTo>
                <a:lnTo>
                  <a:pt x="30337" y="1005982"/>
                </a:lnTo>
                <a:lnTo>
                  <a:pt x="8137" y="973044"/>
                </a:lnTo>
                <a:lnTo>
                  <a:pt x="0" y="932687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7683" y="3111500"/>
            <a:ext cx="1254760" cy="863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Times New Roman"/>
                <a:cs typeface="Times New Roman"/>
              </a:rPr>
              <a:t>HEX</a:t>
            </a:r>
            <a:endParaRPr sz="2300">
              <a:latin typeface="Times New Roman"/>
              <a:cs typeface="Times New Roman"/>
            </a:endParaRPr>
          </a:p>
          <a:p>
            <a:pPr marL="550545" indent="-172085">
              <a:lnSpc>
                <a:spcPct val="100000"/>
              </a:lnSpc>
              <a:spcBef>
                <a:spcPts val="1675"/>
              </a:spcBef>
              <a:buChar char="•"/>
              <a:tabLst>
                <a:tab pos="551180" algn="l"/>
              </a:tabLst>
            </a:pPr>
            <a:r>
              <a:rPr sz="1800" spc="-5" dirty="0">
                <a:latin typeface="Trebuchet MS"/>
                <a:cs typeface="Trebuchet MS"/>
              </a:rPr>
              <a:t>(5C)</a:t>
            </a:r>
            <a:r>
              <a:rPr sz="1800" spc="-400" dirty="0">
                <a:latin typeface="Trebuchet MS"/>
                <a:cs typeface="Trebuchet MS"/>
              </a:rPr>
              <a:t> </a:t>
            </a:r>
            <a:r>
              <a:rPr sz="2700" baseline="-21604" dirty="0">
                <a:latin typeface="Trebuchet MS"/>
                <a:cs typeface="Trebuchet MS"/>
              </a:rPr>
              <a:t>16</a:t>
            </a:r>
            <a:endParaRPr sz="2700" baseline="-21604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5850" y="6227668"/>
            <a:ext cx="26416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22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6828" y="3111500"/>
            <a:ext cx="1881505" cy="863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latin typeface="Times New Roman"/>
                <a:cs typeface="Times New Roman"/>
              </a:rPr>
              <a:t>BINARY</a:t>
            </a:r>
            <a:endParaRPr sz="2300">
              <a:latin typeface="Times New Roman"/>
              <a:cs typeface="Times New Roman"/>
            </a:endParaRPr>
          </a:p>
          <a:p>
            <a:pPr marL="550545" indent="-172085">
              <a:lnSpc>
                <a:spcPct val="100000"/>
              </a:lnSpc>
              <a:spcBef>
                <a:spcPts val="1675"/>
              </a:spcBef>
              <a:buChar char="•"/>
              <a:tabLst>
                <a:tab pos="551180" algn="l"/>
              </a:tabLst>
            </a:pPr>
            <a:r>
              <a:rPr sz="1800" spc="-5" dirty="0">
                <a:latin typeface="Trebuchet MS"/>
                <a:cs typeface="Trebuchet MS"/>
              </a:rPr>
              <a:t>(01011100)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2700" baseline="-40123" dirty="0">
                <a:latin typeface="Trebuchet MS"/>
                <a:cs typeface="Trebuchet MS"/>
              </a:rPr>
              <a:t>2</a:t>
            </a:r>
            <a:endParaRPr sz="2700" baseline="-4012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963" y="345947"/>
            <a:ext cx="7205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7379" y="277368"/>
            <a:ext cx="4357116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381000"/>
            <a:ext cx="7086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086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254"/>
              </a:spcBef>
            </a:pPr>
            <a:r>
              <a:rPr sz="3200" b="1" spc="-45" dirty="0">
                <a:latin typeface="Times New Roman"/>
                <a:cs typeface="Times New Roman"/>
              </a:rPr>
              <a:t>OCTAL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BINARY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74264"/>
            <a:ext cx="1903476" cy="1014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614" y="2992882"/>
            <a:ext cx="7874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rebuchet MS"/>
                <a:cs typeface="Trebuchet MS"/>
              </a:rPr>
              <a:t>OC</a:t>
            </a:r>
            <a:r>
              <a:rPr sz="2100" spc="-200" dirty="0">
                <a:latin typeface="Trebuchet MS"/>
                <a:cs typeface="Trebuchet MS"/>
              </a:rPr>
              <a:t>T</a:t>
            </a:r>
            <a:r>
              <a:rPr sz="2100" dirty="0">
                <a:latin typeface="Trebuchet MS"/>
                <a:cs typeface="Trebuchet MS"/>
              </a:rPr>
              <a:t>AL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3508247"/>
            <a:ext cx="1844039" cy="1209040"/>
          </a:xfrm>
          <a:custGeom>
            <a:avLst/>
            <a:gdLst/>
            <a:ahLst/>
            <a:cxnLst/>
            <a:rect l="l" t="t" r="r" b="b"/>
            <a:pathLst>
              <a:path w="1844039" h="1209039">
                <a:moveTo>
                  <a:pt x="1723136" y="0"/>
                </a:moveTo>
                <a:lnTo>
                  <a:pt x="120853" y="0"/>
                </a:lnTo>
                <a:lnTo>
                  <a:pt x="73809" y="9497"/>
                </a:lnTo>
                <a:lnTo>
                  <a:pt x="35394" y="35401"/>
                </a:lnTo>
                <a:lnTo>
                  <a:pt x="9496" y="73830"/>
                </a:lnTo>
                <a:lnTo>
                  <a:pt x="0" y="120903"/>
                </a:lnTo>
                <a:lnTo>
                  <a:pt x="0" y="1087627"/>
                </a:lnTo>
                <a:lnTo>
                  <a:pt x="9496" y="1134701"/>
                </a:lnTo>
                <a:lnTo>
                  <a:pt x="35394" y="1173130"/>
                </a:lnTo>
                <a:lnTo>
                  <a:pt x="73809" y="1199034"/>
                </a:lnTo>
                <a:lnTo>
                  <a:pt x="120853" y="1208532"/>
                </a:lnTo>
                <a:lnTo>
                  <a:pt x="1723136" y="1208532"/>
                </a:lnTo>
                <a:lnTo>
                  <a:pt x="1770209" y="1199034"/>
                </a:lnTo>
                <a:lnTo>
                  <a:pt x="1808638" y="1173130"/>
                </a:lnTo>
                <a:lnTo>
                  <a:pt x="1834542" y="1134701"/>
                </a:lnTo>
                <a:lnTo>
                  <a:pt x="1844039" y="1087627"/>
                </a:lnTo>
                <a:lnTo>
                  <a:pt x="1844039" y="120903"/>
                </a:lnTo>
                <a:lnTo>
                  <a:pt x="1834542" y="73830"/>
                </a:lnTo>
                <a:lnTo>
                  <a:pt x="1808638" y="35401"/>
                </a:lnTo>
                <a:lnTo>
                  <a:pt x="1770209" y="9497"/>
                </a:lnTo>
                <a:lnTo>
                  <a:pt x="172313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3508247"/>
            <a:ext cx="1844039" cy="1209040"/>
          </a:xfrm>
          <a:custGeom>
            <a:avLst/>
            <a:gdLst/>
            <a:ahLst/>
            <a:cxnLst/>
            <a:rect l="l" t="t" r="r" b="b"/>
            <a:pathLst>
              <a:path w="1844039" h="1209039">
                <a:moveTo>
                  <a:pt x="0" y="120903"/>
                </a:moveTo>
                <a:lnTo>
                  <a:pt x="9496" y="73830"/>
                </a:lnTo>
                <a:lnTo>
                  <a:pt x="35394" y="35401"/>
                </a:lnTo>
                <a:lnTo>
                  <a:pt x="73809" y="9497"/>
                </a:lnTo>
                <a:lnTo>
                  <a:pt x="120853" y="0"/>
                </a:lnTo>
                <a:lnTo>
                  <a:pt x="1723136" y="0"/>
                </a:lnTo>
                <a:lnTo>
                  <a:pt x="1770209" y="9497"/>
                </a:lnTo>
                <a:lnTo>
                  <a:pt x="1808638" y="35401"/>
                </a:lnTo>
                <a:lnTo>
                  <a:pt x="1834542" y="73830"/>
                </a:lnTo>
                <a:lnTo>
                  <a:pt x="1844039" y="120903"/>
                </a:lnTo>
                <a:lnTo>
                  <a:pt x="1844039" y="1087627"/>
                </a:lnTo>
                <a:lnTo>
                  <a:pt x="1834542" y="1134701"/>
                </a:lnTo>
                <a:lnTo>
                  <a:pt x="1808638" y="1173130"/>
                </a:lnTo>
                <a:lnTo>
                  <a:pt x="1770209" y="1199034"/>
                </a:lnTo>
                <a:lnTo>
                  <a:pt x="1723136" y="1208532"/>
                </a:lnTo>
                <a:lnTo>
                  <a:pt x="120853" y="1208532"/>
                </a:lnTo>
                <a:lnTo>
                  <a:pt x="73809" y="1199034"/>
                </a:lnTo>
                <a:lnTo>
                  <a:pt x="35394" y="1173130"/>
                </a:lnTo>
                <a:lnTo>
                  <a:pt x="9496" y="1134701"/>
                </a:lnTo>
                <a:lnTo>
                  <a:pt x="0" y="1087627"/>
                </a:lnTo>
                <a:lnTo>
                  <a:pt x="0" y="120903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4164" y="2947416"/>
            <a:ext cx="699515" cy="565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7504" y="2976372"/>
            <a:ext cx="592835" cy="458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6267" y="2874264"/>
            <a:ext cx="1958339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03245" y="2992882"/>
            <a:ext cx="13176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latin typeface="Trebuchet MS"/>
                <a:cs typeface="Trebuchet MS"/>
              </a:rPr>
              <a:t>EXPANSION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43655" y="3508247"/>
            <a:ext cx="1844039" cy="1209040"/>
          </a:xfrm>
          <a:custGeom>
            <a:avLst/>
            <a:gdLst/>
            <a:ahLst/>
            <a:cxnLst/>
            <a:rect l="l" t="t" r="r" b="b"/>
            <a:pathLst>
              <a:path w="1844039" h="1209039">
                <a:moveTo>
                  <a:pt x="1723136" y="0"/>
                </a:moveTo>
                <a:lnTo>
                  <a:pt x="120904" y="0"/>
                </a:lnTo>
                <a:lnTo>
                  <a:pt x="73830" y="9497"/>
                </a:lnTo>
                <a:lnTo>
                  <a:pt x="35401" y="35401"/>
                </a:lnTo>
                <a:lnTo>
                  <a:pt x="9497" y="73830"/>
                </a:lnTo>
                <a:lnTo>
                  <a:pt x="0" y="120903"/>
                </a:lnTo>
                <a:lnTo>
                  <a:pt x="0" y="1087627"/>
                </a:lnTo>
                <a:lnTo>
                  <a:pt x="9497" y="1134701"/>
                </a:lnTo>
                <a:lnTo>
                  <a:pt x="35401" y="1173130"/>
                </a:lnTo>
                <a:lnTo>
                  <a:pt x="73830" y="1199034"/>
                </a:lnTo>
                <a:lnTo>
                  <a:pt x="120904" y="1208532"/>
                </a:lnTo>
                <a:lnTo>
                  <a:pt x="1723136" y="1208532"/>
                </a:lnTo>
                <a:lnTo>
                  <a:pt x="1770209" y="1199034"/>
                </a:lnTo>
                <a:lnTo>
                  <a:pt x="1808638" y="1173130"/>
                </a:lnTo>
                <a:lnTo>
                  <a:pt x="1834542" y="1134701"/>
                </a:lnTo>
                <a:lnTo>
                  <a:pt x="1844040" y="1087627"/>
                </a:lnTo>
                <a:lnTo>
                  <a:pt x="1844040" y="120903"/>
                </a:lnTo>
                <a:lnTo>
                  <a:pt x="1834542" y="73830"/>
                </a:lnTo>
                <a:lnTo>
                  <a:pt x="1808638" y="35401"/>
                </a:lnTo>
                <a:lnTo>
                  <a:pt x="1770209" y="9497"/>
                </a:lnTo>
                <a:lnTo>
                  <a:pt x="172313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3655" y="3508247"/>
            <a:ext cx="1844039" cy="1209040"/>
          </a:xfrm>
          <a:custGeom>
            <a:avLst/>
            <a:gdLst/>
            <a:ahLst/>
            <a:cxnLst/>
            <a:rect l="l" t="t" r="r" b="b"/>
            <a:pathLst>
              <a:path w="1844039" h="1209039">
                <a:moveTo>
                  <a:pt x="0" y="120903"/>
                </a:moveTo>
                <a:lnTo>
                  <a:pt x="9497" y="73830"/>
                </a:lnTo>
                <a:lnTo>
                  <a:pt x="35401" y="35401"/>
                </a:lnTo>
                <a:lnTo>
                  <a:pt x="73830" y="9497"/>
                </a:lnTo>
                <a:lnTo>
                  <a:pt x="120904" y="0"/>
                </a:lnTo>
                <a:lnTo>
                  <a:pt x="1723136" y="0"/>
                </a:lnTo>
                <a:lnTo>
                  <a:pt x="1770209" y="9497"/>
                </a:lnTo>
                <a:lnTo>
                  <a:pt x="1808638" y="35401"/>
                </a:lnTo>
                <a:lnTo>
                  <a:pt x="1834542" y="73830"/>
                </a:lnTo>
                <a:lnTo>
                  <a:pt x="1844040" y="120903"/>
                </a:lnTo>
                <a:lnTo>
                  <a:pt x="1844040" y="1087627"/>
                </a:lnTo>
                <a:lnTo>
                  <a:pt x="1834542" y="1134701"/>
                </a:lnTo>
                <a:lnTo>
                  <a:pt x="1808638" y="1173130"/>
                </a:lnTo>
                <a:lnTo>
                  <a:pt x="1770209" y="1199034"/>
                </a:lnTo>
                <a:lnTo>
                  <a:pt x="1723136" y="1208532"/>
                </a:lnTo>
                <a:lnTo>
                  <a:pt x="120904" y="1208532"/>
                </a:lnTo>
                <a:lnTo>
                  <a:pt x="73830" y="1199034"/>
                </a:lnTo>
                <a:lnTo>
                  <a:pt x="35401" y="1173130"/>
                </a:lnTo>
                <a:lnTo>
                  <a:pt x="9497" y="1134701"/>
                </a:lnTo>
                <a:lnTo>
                  <a:pt x="0" y="1087627"/>
                </a:lnTo>
                <a:lnTo>
                  <a:pt x="0" y="120903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16248" y="3633342"/>
            <a:ext cx="14852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100" spc="-5" dirty="0">
                <a:latin typeface="Trebuchet MS"/>
                <a:cs typeface="Trebuchet MS"/>
              </a:rPr>
              <a:t>(100)(011)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35296" y="2947416"/>
            <a:ext cx="699515" cy="565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8635" y="2976372"/>
            <a:ext cx="592836" cy="4587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7400" y="2874264"/>
            <a:ext cx="1959863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65646" y="2992882"/>
            <a:ext cx="8699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rebuchet MS"/>
                <a:cs typeface="Trebuchet MS"/>
              </a:rPr>
              <a:t>BI</a:t>
            </a:r>
            <a:r>
              <a:rPr sz="2100" spc="5" dirty="0">
                <a:latin typeface="Trebuchet MS"/>
                <a:cs typeface="Trebuchet MS"/>
              </a:rPr>
              <a:t>N</a:t>
            </a:r>
            <a:r>
              <a:rPr sz="2100" dirty="0">
                <a:latin typeface="Trebuchet MS"/>
                <a:cs typeface="Trebuchet MS"/>
              </a:rPr>
              <a:t>A</a:t>
            </a:r>
            <a:r>
              <a:rPr sz="2100" spc="-135" dirty="0">
                <a:latin typeface="Trebuchet MS"/>
                <a:cs typeface="Trebuchet MS"/>
              </a:rPr>
              <a:t>R</a:t>
            </a:r>
            <a:r>
              <a:rPr sz="2100" dirty="0">
                <a:latin typeface="Trebuchet MS"/>
                <a:cs typeface="Trebuchet MS"/>
              </a:rPr>
              <a:t>Y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508247"/>
            <a:ext cx="1844039" cy="1209040"/>
          </a:xfrm>
          <a:custGeom>
            <a:avLst/>
            <a:gdLst/>
            <a:ahLst/>
            <a:cxnLst/>
            <a:rect l="l" t="t" r="r" b="b"/>
            <a:pathLst>
              <a:path w="1844040" h="1209039">
                <a:moveTo>
                  <a:pt x="1723136" y="0"/>
                </a:moveTo>
                <a:lnTo>
                  <a:pt x="120903" y="0"/>
                </a:lnTo>
                <a:lnTo>
                  <a:pt x="73830" y="9497"/>
                </a:lnTo>
                <a:lnTo>
                  <a:pt x="35401" y="35401"/>
                </a:lnTo>
                <a:lnTo>
                  <a:pt x="9497" y="73830"/>
                </a:lnTo>
                <a:lnTo>
                  <a:pt x="0" y="120903"/>
                </a:lnTo>
                <a:lnTo>
                  <a:pt x="0" y="1087627"/>
                </a:lnTo>
                <a:lnTo>
                  <a:pt x="9497" y="1134701"/>
                </a:lnTo>
                <a:lnTo>
                  <a:pt x="35401" y="1173130"/>
                </a:lnTo>
                <a:lnTo>
                  <a:pt x="73830" y="1199034"/>
                </a:lnTo>
                <a:lnTo>
                  <a:pt x="120903" y="1208532"/>
                </a:lnTo>
                <a:lnTo>
                  <a:pt x="1723136" y="1208532"/>
                </a:lnTo>
                <a:lnTo>
                  <a:pt x="1770209" y="1199034"/>
                </a:lnTo>
                <a:lnTo>
                  <a:pt x="1808638" y="1173130"/>
                </a:lnTo>
                <a:lnTo>
                  <a:pt x="1834542" y="1134701"/>
                </a:lnTo>
                <a:lnTo>
                  <a:pt x="1844039" y="1087627"/>
                </a:lnTo>
                <a:lnTo>
                  <a:pt x="1844039" y="120903"/>
                </a:lnTo>
                <a:lnTo>
                  <a:pt x="1834542" y="73830"/>
                </a:lnTo>
                <a:lnTo>
                  <a:pt x="1808638" y="35401"/>
                </a:lnTo>
                <a:lnTo>
                  <a:pt x="1770209" y="9497"/>
                </a:lnTo>
                <a:lnTo>
                  <a:pt x="172313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508247"/>
            <a:ext cx="1844039" cy="1209040"/>
          </a:xfrm>
          <a:custGeom>
            <a:avLst/>
            <a:gdLst/>
            <a:ahLst/>
            <a:cxnLst/>
            <a:rect l="l" t="t" r="r" b="b"/>
            <a:pathLst>
              <a:path w="1844040" h="1209039">
                <a:moveTo>
                  <a:pt x="0" y="120903"/>
                </a:moveTo>
                <a:lnTo>
                  <a:pt x="9497" y="73830"/>
                </a:lnTo>
                <a:lnTo>
                  <a:pt x="35401" y="35401"/>
                </a:lnTo>
                <a:lnTo>
                  <a:pt x="73830" y="9497"/>
                </a:lnTo>
                <a:lnTo>
                  <a:pt x="120903" y="0"/>
                </a:lnTo>
                <a:lnTo>
                  <a:pt x="1723136" y="0"/>
                </a:lnTo>
                <a:lnTo>
                  <a:pt x="1770209" y="9497"/>
                </a:lnTo>
                <a:lnTo>
                  <a:pt x="1808638" y="35401"/>
                </a:lnTo>
                <a:lnTo>
                  <a:pt x="1834542" y="73830"/>
                </a:lnTo>
                <a:lnTo>
                  <a:pt x="1844039" y="120903"/>
                </a:lnTo>
                <a:lnTo>
                  <a:pt x="1844039" y="1087627"/>
                </a:lnTo>
                <a:lnTo>
                  <a:pt x="1834542" y="1134701"/>
                </a:lnTo>
                <a:lnTo>
                  <a:pt x="1808638" y="1173130"/>
                </a:lnTo>
                <a:lnTo>
                  <a:pt x="1770209" y="1199034"/>
                </a:lnTo>
                <a:lnTo>
                  <a:pt x="1723136" y="1208532"/>
                </a:lnTo>
                <a:lnTo>
                  <a:pt x="120903" y="1208532"/>
                </a:lnTo>
                <a:lnTo>
                  <a:pt x="73830" y="1199034"/>
                </a:lnTo>
                <a:lnTo>
                  <a:pt x="35401" y="1173130"/>
                </a:lnTo>
                <a:lnTo>
                  <a:pt x="9497" y="1134701"/>
                </a:lnTo>
                <a:lnTo>
                  <a:pt x="0" y="1087627"/>
                </a:lnTo>
                <a:lnTo>
                  <a:pt x="0" y="120903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3923" y="3633342"/>
            <a:ext cx="10420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100" spc="-5" dirty="0">
                <a:latin typeface="Trebuchet MS"/>
                <a:cs typeface="Trebuchet MS"/>
              </a:rPr>
              <a:t>(436)</a:t>
            </a:r>
            <a:r>
              <a:rPr sz="2100" spc="-295" dirty="0">
                <a:latin typeface="Trebuchet MS"/>
                <a:cs typeface="Trebuchet MS"/>
              </a:rPr>
              <a:t> </a:t>
            </a:r>
            <a:r>
              <a:rPr sz="2700" baseline="-40123" dirty="0">
                <a:latin typeface="Trebuchet MS"/>
                <a:cs typeface="Trebuchet MS"/>
              </a:rPr>
              <a:t>8</a:t>
            </a:r>
            <a:endParaRPr sz="2700" baseline="-40123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12050" y="6151468"/>
            <a:ext cx="340360" cy="3378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600"/>
                </a:spcBef>
              </a:pPr>
              <a:t>23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78651" y="3633342"/>
            <a:ext cx="14433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100" spc="-5" dirty="0">
                <a:latin typeface="Trebuchet MS"/>
                <a:cs typeface="Trebuchet MS"/>
              </a:rPr>
              <a:t>(100011)</a:t>
            </a:r>
            <a:r>
              <a:rPr sz="2100" spc="-430" dirty="0">
                <a:latin typeface="Trebuchet MS"/>
                <a:cs typeface="Trebuchet MS"/>
              </a:rPr>
              <a:t> </a:t>
            </a:r>
            <a:r>
              <a:rPr sz="2700" baseline="-40123" dirty="0">
                <a:latin typeface="Trebuchet MS"/>
                <a:cs typeface="Trebuchet MS"/>
              </a:rPr>
              <a:t>2</a:t>
            </a:r>
            <a:endParaRPr sz="2700" baseline="-4012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963" y="345947"/>
            <a:ext cx="6443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1663" y="277368"/>
            <a:ext cx="5907024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81000"/>
            <a:ext cx="6324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6324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HEXADECIMAL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6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OCTAL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6120" y="1842516"/>
            <a:ext cx="4145279" cy="698500"/>
          </a:xfrm>
          <a:custGeom>
            <a:avLst/>
            <a:gdLst/>
            <a:ahLst/>
            <a:cxnLst/>
            <a:rect l="l" t="t" r="r" b="b"/>
            <a:pathLst>
              <a:path w="4145279" h="698500">
                <a:moveTo>
                  <a:pt x="4028948" y="0"/>
                </a:moveTo>
                <a:lnTo>
                  <a:pt x="0" y="0"/>
                </a:lnTo>
                <a:lnTo>
                  <a:pt x="0" y="697992"/>
                </a:lnTo>
                <a:lnTo>
                  <a:pt x="4028948" y="697992"/>
                </a:lnTo>
                <a:lnTo>
                  <a:pt x="4074235" y="688851"/>
                </a:lnTo>
                <a:lnTo>
                  <a:pt x="4111212" y="663924"/>
                </a:lnTo>
                <a:lnTo>
                  <a:pt x="4136139" y="626947"/>
                </a:lnTo>
                <a:lnTo>
                  <a:pt x="4145279" y="581660"/>
                </a:lnTo>
                <a:lnTo>
                  <a:pt x="4145279" y="116332"/>
                </a:lnTo>
                <a:lnTo>
                  <a:pt x="4136139" y="71044"/>
                </a:lnTo>
                <a:lnTo>
                  <a:pt x="4111212" y="34067"/>
                </a:lnTo>
                <a:lnTo>
                  <a:pt x="4074235" y="9140"/>
                </a:lnTo>
                <a:lnTo>
                  <a:pt x="4028948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120" y="1842516"/>
            <a:ext cx="4145279" cy="698500"/>
          </a:xfrm>
          <a:custGeom>
            <a:avLst/>
            <a:gdLst/>
            <a:ahLst/>
            <a:cxnLst/>
            <a:rect l="l" t="t" r="r" b="b"/>
            <a:pathLst>
              <a:path w="4145279" h="698500">
                <a:moveTo>
                  <a:pt x="4145279" y="116332"/>
                </a:moveTo>
                <a:lnTo>
                  <a:pt x="4145279" y="581660"/>
                </a:lnTo>
                <a:lnTo>
                  <a:pt x="4136139" y="626947"/>
                </a:lnTo>
                <a:lnTo>
                  <a:pt x="4111212" y="663924"/>
                </a:lnTo>
                <a:lnTo>
                  <a:pt x="4074235" y="688851"/>
                </a:lnTo>
                <a:lnTo>
                  <a:pt x="4028948" y="697992"/>
                </a:lnTo>
                <a:lnTo>
                  <a:pt x="0" y="697992"/>
                </a:lnTo>
                <a:lnTo>
                  <a:pt x="0" y="0"/>
                </a:lnTo>
                <a:lnTo>
                  <a:pt x="4028948" y="0"/>
                </a:lnTo>
                <a:lnTo>
                  <a:pt x="4074235" y="9140"/>
                </a:lnTo>
                <a:lnTo>
                  <a:pt x="4111212" y="34067"/>
                </a:lnTo>
                <a:lnTo>
                  <a:pt x="4136139" y="71044"/>
                </a:lnTo>
                <a:lnTo>
                  <a:pt x="4145279" y="116332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536" y="1725167"/>
            <a:ext cx="2441448" cy="982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54810" y="1913077"/>
            <a:ext cx="85216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HEX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46120" y="2759964"/>
            <a:ext cx="4145279" cy="698500"/>
          </a:xfrm>
          <a:custGeom>
            <a:avLst/>
            <a:gdLst/>
            <a:ahLst/>
            <a:cxnLst/>
            <a:rect l="l" t="t" r="r" b="b"/>
            <a:pathLst>
              <a:path w="4145279" h="698500">
                <a:moveTo>
                  <a:pt x="4028948" y="0"/>
                </a:moveTo>
                <a:lnTo>
                  <a:pt x="0" y="0"/>
                </a:lnTo>
                <a:lnTo>
                  <a:pt x="0" y="697991"/>
                </a:lnTo>
                <a:lnTo>
                  <a:pt x="4028948" y="697991"/>
                </a:lnTo>
                <a:lnTo>
                  <a:pt x="4074235" y="688851"/>
                </a:lnTo>
                <a:lnTo>
                  <a:pt x="4111212" y="663924"/>
                </a:lnTo>
                <a:lnTo>
                  <a:pt x="4136139" y="626947"/>
                </a:lnTo>
                <a:lnTo>
                  <a:pt x="4145279" y="581660"/>
                </a:lnTo>
                <a:lnTo>
                  <a:pt x="4145279" y="116332"/>
                </a:lnTo>
                <a:lnTo>
                  <a:pt x="4136139" y="71044"/>
                </a:lnTo>
                <a:lnTo>
                  <a:pt x="4111212" y="34067"/>
                </a:lnTo>
                <a:lnTo>
                  <a:pt x="4074235" y="9140"/>
                </a:lnTo>
                <a:lnTo>
                  <a:pt x="4028948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6120" y="2759964"/>
            <a:ext cx="4145279" cy="698500"/>
          </a:xfrm>
          <a:custGeom>
            <a:avLst/>
            <a:gdLst/>
            <a:ahLst/>
            <a:cxnLst/>
            <a:rect l="l" t="t" r="r" b="b"/>
            <a:pathLst>
              <a:path w="4145279" h="698500">
                <a:moveTo>
                  <a:pt x="4145279" y="116332"/>
                </a:moveTo>
                <a:lnTo>
                  <a:pt x="4145279" y="581660"/>
                </a:lnTo>
                <a:lnTo>
                  <a:pt x="4136139" y="626947"/>
                </a:lnTo>
                <a:lnTo>
                  <a:pt x="4111212" y="663924"/>
                </a:lnTo>
                <a:lnTo>
                  <a:pt x="4074235" y="688851"/>
                </a:lnTo>
                <a:lnTo>
                  <a:pt x="4028948" y="697991"/>
                </a:lnTo>
                <a:lnTo>
                  <a:pt x="0" y="697991"/>
                </a:lnTo>
                <a:lnTo>
                  <a:pt x="0" y="0"/>
                </a:lnTo>
                <a:lnTo>
                  <a:pt x="4028948" y="0"/>
                </a:lnTo>
                <a:lnTo>
                  <a:pt x="4074235" y="9140"/>
                </a:lnTo>
                <a:lnTo>
                  <a:pt x="4111212" y="34067"/>
                </a:lnTo>
                <a:lnTo>
                  <a:pt x="4136139" y="71044"/>
                </a:lnTo>
                <a:lnTo>
                  <a:pt x="4145279" y="116332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44417" y="2838704"/>
            <a:ext cx="344805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2900" dirty="0">
                <a:latin typeface="Trebuchet MS"/>
                <a:cs typeface="Trebuchet MS"/>
              </a:rPr>
              <a:t>(0100)(1101)(1111)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9536" y="2642616"/>
            <a:ext cx="2441448" cy="981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85289" y="2830525"/>
            <a:ext cx="7880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EXP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36976" y="3663696"/>
            <a:ext cx="4145279" cy="699770"/>
          </a:xfrm>
          <a:custGeom>
            <a:avLst/>
            <a:gdLst/>
            <a:ahLst/>
            <a:cxnLst/>
            <a:rect l="l" t="t" r="r" b="b"/>
            <a:pathLst>
              <a:path w="4145279" h="699770">
                <a:moveTo>
                  <a:pt x="4028694" y="0"/>
                </a:moveTo>
                <a:lnTo>
                  <a:pt x="0" y="0"/>
                </a:lnTo>
                <a:lnTo>
                  <a:pt x="0" y="699515"/>
                </a:lnTo>
                <a:lnTo>
                  <a:pt x="4028694" y="699515"/>
                </a:lnTo>
                <a:lnTo>
                  <a:pt x="4074074" y="690354"/>
                </a:lnTo>
                <a:lnTo>
                  <a:pt x="4111132" y="665368"/>
                </a:lnTo>
                <a:lnTo>
                  <a:pt x="4136118" y="628310"/>
                </a:lnTo>
                <a:lnTo>
                  <a:pt x="4145279" y="582929"/>
                </a:lnTo>
                <a:lnTo>
                  <a:pt x="4145279" y="116585"/>
                </a:lnTo>
                <a:lnTo>
                  <a:pt x="4136118" y="71205"/>
                </a:lnTo>
                <a:lnTo>
                  <a:pt x="4111132" y="34147"/>
                </a:lnTo>
                <a:lnTo>
                  <a:pt x="4074074" y="9161"/>
                </a:lnTo>
                <a:lnTo>
                  <a:pt x="4028694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6976" y="3663696"/>
            <a:ext cx="4145279" cy="699770"/>
          </a:xfrm>
          <a:custGeom>
            <a:avLst/>
            <a:gdLst/>
            <a:ahLst/>
            <a:cxnLst/>
            <a:rect l="l" t="t" r="r" b="b"/>
            <a:pathLst>
              <a:path w="4145279" h="699770">
                <a:moveTo>
                  <a:pt x="4145279" y="116585"/>
                </a:moveTo>
                <a:lnTo>
                  <a:pt x="4145279" y="582929"/>
                </a:lnTo>
                <a:lnTo>
                  <a:pt x="4136118" y="628310"/>
                </a:lnTo>
                <a:lnTo>
                  <a:pt x="4111132" y="665368"/>
                </a:lnTo>
                <a:lnTo>
                  <a:pt x="4074074" y="690354"/>
                </a:lnTo>
                <a:lnTo>
                  <a:pt x="4028694" y="699515"/>
                </a:lnTo>
                <a:lnTo>
                  <a:pt x="0" y="699515"/>
                </a:lnTo>
                <a:lnTo>
                  <a:pt x="0" y="0"/>
                </a:lnTo>
                <a:lnTo>
                  <a:pt x="4028694" y="0"/>
                </a:lnTo>
                <a:lnTo>
                  <a:pt x="4074074" y="9161"/>
                </a:lnTo>
                <a:lnTo>
                  <a:pt x="4111132" y="34147"/>
                </a:lnTo>
                <a:lnTo>
                  <a:pt x="4136118" y="71205"/>
                </a:lnTo>
                <a:lnTo>
                  <a:pt x="4145279" y="116585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536" y="3541776"/>
            <a:ext cx="2441448" cy="982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21053" y="3730497"/>
            <a:ext cx="1516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imes New Roman"/>
                <a:cs typeface="Times New Roman"/>
              </a:rPr>
              <a:t>BIN</a:t>
            </a:r>
            <a:r>
              <a:rPr sz="3000" b="1" dirty="0">
                <a:latin typeface="Times New Roman"/>
                <a:cs typeface="Times New Roman"/>
              </a:rPr>
              <a:t>A</a:t>
            </a:r>
            <a:r>
              <a:rPr sz="3000" b="1" spc="-110" dirty="0">
                <a:latin typeface="Times New Roman"/>
                <a:cs typeface="Times New Roman"/>
              </a:rPr>
              <a:t>R</a:t>
            </a:r>
            <a:r>
              <a:rPr sz="3000" b="1" spc="-5" dirty="0">
                <a:latin typeface="Times New Roman"/>
                <a:cs typeface="Times New Roman"/>
              </a:rPr>
              <a:t>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46120" y="4593335"/>
            <a:ext cx="4145279" cy="699770"/>
          </a:xfrm>
          <a:custGeom>
            <a:avLst/>
            <a:gdLst/>
            <a:ahLst/>
            <a:cxnLst/>
            <a:rect l="l" t="t" r="r" b="b"/>
            <a:pathLst>
              <a:path w="4145279" h="699770">
                <a:moveTo>
                  <a:pt x="4028694" y="0"/>
                </a:moveTo>
                <a:lnTo>
                  <a:pt x="0" y="0"/>
                </a:lnTo>
                <a:lnTo>
                  <a:pt x="0" y="699516"/>
                </a:lnTo>
                <a:lnTo>
                  <a:pt x="4028694" y="699516"/>
                </a:lnTo>
                <a:lnTo>
                  <a:pt x="4074074" y="690354"/>
                </a:lnTo>
                <a:lnTo>
                  <a:pt x="4111132" y="665368"/>
                </a:lnTo>
                <a:lnTo>
                  <a:pt x="4136118" y="628310"/>
                </a:lnTo>
                <a:lnTo>
                  <a:pt x="4145279" y="582930"/>
                </a:lnTo>
                <a:lnTo>
                  <a:pt x="4145279" y="116586"/>
                </a:lnTo>
                <a:lnTo>
                  <a:pt x="4136118" y="71205"/>
                </a:lnTo>
                <a:lnTo>
                  <a:pt x="4111132" y="34147"/>
                </a:lnTo>
                <a:lnTo>
                  <a:pt x="4074074" y="9161"/>
                </a:lnTo>
                <a:lnTo>
                  <a:pt x="4028694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6120" y="4593335"/>
            <a:ext cx="4145279" cy="699770"/>
          </a:xfrm>
          <a:custGeom>
            <a:avLst/>
            <a:gdLst/>
            <a:ahLst/>
            <a:cxnLst/>
            <a:rect l="l" t="t" r="r" b="b"/>
            <a:pathLst>
              <a:path w="4145279" h="699770">
                <a:moveTo>
                  <a:pt x="4145279" y="116586"/>
                </a:moveTo>
                <a:lnTo>
                  <a:pt x="4145279" y="582930"/>
                </a:lnTo>
                <a:lnTo>
                  <a:pt x="4136118" y="628310"/>
                </a:lnTo>
                <a:lnTo>
                  <a:pt x="4111132" y="665368"/>
                </a:lnTo>
                <a:lnTo>
                  <a:pt x="4074074" y="690354"/>
                </a:lnTo>
                <a:lnTo>
                  <a:pt x="4028694" y="699516"/>
                </a:lnTo>
                <a:lnTo>
                  <a:pt x="0" y="699516"/>
                </a:lnTo>
                <a:lnTo>
                  <a:pt x="0" y="0"/>
                </a:lnTo>
                <a:lnTo>
                  <a:pt x="4028694" y="0"/>
                </a:lnTo>
                <a:lnTo>
                  <a:pt x="4074074" y="9161"/>
                </a:lnTo>
                <a:lnTo>
                  <a:pt x="4111132" y="34147"/>
                </a:lnTo>
                <a:lnTo>
                  <a:pt x="4136118" y="71205"/>
                </a:lnTo>
                <a:lnTo>
                  <a:pt x="4145279" y="116586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44417" y="4673600"/>
            <a:ext cx="371792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2900" dirty="0">
                <a:latin typeface="Trebuchet MS"/>
                <a:cs typeface="Trebuchet MS"/>
              </a:rPr>
              <a:t>(010)(011)(011)(111)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9536" y="4477511"/>
            <a:ext cx="2441448" cy="981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49476" y="4665421"/>
            <a:ext cx="16611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3BIT</a:t>
            </a:r>
            <a:r>
              <a:rPr sz="3000" b="1" spc="-1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DIV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46120" y="5510784"/>
            <a:ext cx="4145279" cy="699770"/>
          </a:xfrm>
          <a:custGeom>
            <a:avLst/>
            <a:gdLst/>
            <a:ahLst/>
            <a:cxnLst/>
            <a:rect l="l" t="t" r="r" b="b"/>
            <a:pathLst>
              <a:path w="4145279" h="699770">
                <a:moveTo>
                  <a:pt x="4028694" y="0"/>
                </a:moveTo>
                <a:lnTo>
                  <a:pt x="0" y="0"/>
                </a:lnTo>
                <a:lnTo>
                  <a:pt x="0" y="699515"/>
                </a:lnTo>
                <a:lnTo>
                  <a:pt x="4028694" y="699515"/>
                </a:lnTo>
                <a:lnTo>
                  <a:pt x="4074074" y="690354"/>
                </a:lnTo>
                <a:lnTo>
                  <a:pt x="4111132" y="665368"/>
                </a:lnTo>
                <a:lnTo>
                  <a:pt x="4136118" y="628310"/>
                </a:lnTo>
                <a:lnTo>
                  <a:pt x="4145279" y="582929"/>
                </a:lnTo>
                <a:lnTo>
                  <a:pt x="4145279" y="116585"/>
                </a:lnTo>
                <a:lnTo>
                  <a:pt x="4136118" y="71205"/>
                </a:lnTo>
                <a:lnTo>
                  <a:pt x="4111132" y="34147"/>
                </a:lnTo>
                <a:lnTo>
                  <a:pt x="4074074" y="9161"/>
                </a:lnTo>
                <a:lnTo>
                  <a:pt x="4028694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6120" y="5510784"/>
            <a:ext cx="4145279" cy="699770"/>
          </a:xfrm>
          <a:custGeom>
            <a:avLst/>
            <a:gdLst/>
            <a:ahLst/>
            <a:cxnLst/>
            <a:rect l="l" t="t" r="r" b="b"/>
            <a:pathLst>
              <a:path w="4145279" h="699770">
                <a:moveTo>
                  <a:pt x="4145279" y="116585"/>
                </a:moveTo>
                <a:lnTo>
                  <a:pt x="4145279" y="582929"/>
                </a:lnTo>
                <a:lnTo>
                  <a:pt x="4136118" y="628310"/>
                </a:lnTo>
                <a:lnTo>
                  <a:pt x="4111132" y="665368"/>
                </a:lnTo>
                <a:lnTo>
                  <a:pt x="4074074" y="690354"/>
                </a:lnTo>
                <a:lnTo>
                  <a:pt x="4028694" y="699515"/>
                </a:lnTo>
                <a:lnTo>
                  <a:pt x="0" y="699515"/>
                </a:lnTo>
                <a:lnTo>
                  <a:pt x="0" y="0"/>
                </a:lnTo>
                <a:lnTo>
                  <a:pt x="4028694" y="0"/>
                </a:lnTo>
                <a:lnTo>
                  <a:pt x="4074074" y="9161"/>
                </a:lnTo>
                <a:lnTo>
                  <a:pt x="4111132" y="34147"/>
                </a:lnTo>
                <a:lnTo>
                  <a:pt x="4136118" y="71205"/>
                </a:lnTo>
                <a:lnTo>
                  <a:pt x="4145279" y="116585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536" y="5394959"/>
            <a:ext cx="2441448" cy="981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03350" y="5582818"/>
            <a:ext cx="13525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OC</a:t>
            </a:r>
            <a:r>
              <a:rPr sz="3000" b="1" spc="-235" dirty="0">
                <a:latin typeface="Times New Roman"/>
                <a:cs typeface="Times New Roman"/>
              </a:rPr>
              <a:t>T</a:t>
            </a:r>
            <a:r>
              <a:rPr sz="3000" b="1" dirty="0">
                <a:latin typeface="Times New Roman"/>
                <a:cs typeface="Times New Roman"/>
              </a:rPr>
              <a:t>AL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12050" y="6151468"/>
            <a:ext cx="340360" cy="3378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600"/>
                </a:spcBef>
              </a:pPr>
              <a:t>24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4417" y="1921256"/>
            <a:ext cx="144843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2900" spc="-5" dirty="0">
                <a:latin typeface="Trebuchet MS"/>
                <a:cs typeface="Trebuchet MS"/>
              </a:rPr>
              <a:t>(4DF</a:t>
            </a:r>
            <a:r>
              <a:rPr sz="2900" spc="-125" dirty="0">
                <a:latin typeface="Trebuchet MS"/>
                <a:cs typeface="Trebuchet MS"/>
              </a:rPr>
              <a:t>)</a:t>
            </a:r>
            <a:r>
              <a:rPr sz="2700" b="1" baseline="-24691" dirty="0">
                <a:latin typeface="Trebuchet MS"/>
                <a:cs typeface="Trebuchet MS"/>
              </a:rPr>
              <a:t>16</a:t>
            </a:r>
            <a:endParaRPr sz="2700" baseline="-24691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36163" y="3743959"/>
            <a:ext cx="299974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2900" dirty="0">
                <a:latin typeface="Trebuchet MS"/>
                <a:cs typeface="Trebuchet MS"/>
              </a:rPr>
              <a:t>(010011010000</a:t>
            </a:r>
            <a:r>
              <a:rPr sz="2900" spc="-325" dirty="0">
                <a:latin typeface="Trebuchet MS"/>
                <a:cs typeface="Trebuchet MS"/>
              </a:rPr>
              <a:t>)</a:t>
            </a:r>
            <a:r>
              <a:rPr sz="2700" b="1" baseline="-7716" dirty="0">
                <a:latin typeface="Trebuchet MS"/>
                <a:cs typeface="Trebuchet MS"/>
              </a:rPr>
              <a:t>2</a:t>
            </a:r>
            <a:endParaRPr sz="2700" baseline="-7716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417" y="5591047"/>
            <a:ext cx="14668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2900" dirty="0">
                <a:latin typeface="Trebuchet MS"/>
                <a:cs typeface="Trebuchet MS"/>
              </a:rPr>
              <a:t>(2337</a:t>
            </a:r>
            <a:r>
              <a:rPr sz="2900" spc="-200" dirty="0">
                <a:latin typeface="Trebuchet MS"/>
                <a:cs typeface="Trebuchet MS"/>
              </a:rPr>
              <a:t>)</a:t>
            </a:r>
            <a:r>
              <a:rPr sz="2700" b="1" baseline="-21604" dirty="0">
                <a:latin typeface="Trebuchet MS"/>
                <a:cs typeface="Trebuchet MS"/>
              </a:rPr>
              <a:t>8</a:t>
            </a:r>
            <a:endParaRPr sz="2700" baseline="-2160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963" y="345947"/>
            <a:ext cx="6443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1663" y="277368"/>
            <a:ext cx="5908547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81000"/>
            <a:ext cx="6324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6324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254"/>
              </a:spcBef>
            </a:pPr>
            <a:r>
              <a:rPr sz="3200" b="1" spc="-45" dirty="0">
                <a:latin typeface="Times New Roman"/>
                <a:cs typeface="Times New Roman"/>
              </a:rPr>
              <a:t>OCTAL </a:t>
            </a:r>
            <a:r>
              <a:rPr sz="3200" b="1" spc="-30" dirty="0">
                <a:latin typeface="Times New Roman"/>
                <a:cs typeface="Times New Roman"/>
              </a:rPr>
              <a:t>TO</a:t>
            </a:r>
            <a:r>
              <a:rPr sz="3200" b="1" spc="-2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HEXADECIMAL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1151" y="1764792"/>
            <a:ext cx="4194175" cy="690880"/>
          </a:xfrm>
          <a:custGeom>
            <a:avLst/>
            <a:gdLst/>
            <a:ahLst/>
            <a:cxnLst/>
            <a:rect l="l" t="t" r="r" b="b"/>
            <a:pathLst>
              <a:path w="4194175" h="690880">
                <a:moveTo>
                  <a:pt x="4078986" y="0"/>
                </a:moveTo>
                <a:lnTo>
                  <a:pt x="0" y="0"/>
                </a:lnTo>
                <a:lnTo>
                  <a:pt x="0" y="690372"/>
                </a:lnTo>
                <a:lnTo>
                  <a:pt x="4078986" y="690372"/>
                </a:lnTo>
                <a:lnTo>
                  <a:pt x="4123753" y="681323"/>
                </a:lnTo>
                <a:lnTo>
                  <a:pt x="4160329" y="656653"/>
                </a:lnTo>
                <a:lnTo>
                  <a:pt x="4184999" y="620077"/>
                </a:lnTo>
                <a:lnTo>
                  <a:pt x="4194048" y="575310"/>
                </a:lnTo>
                <a:lnTo>
                  <a:pt x="4194048" y="115062"/>
                </a:lnTo>
                <a:lnTo>
                  <a:pt x="4184999" y="70294"/>
                </a:lnTo>
                <a:lnTo>
                  <a:pt x="4160329" y="33718"/>
                </a:lnTo>
                <a:lnTo>
                  <a:pt x="4123753" y="9048"/>
                </a:lnTo>
                <a:lnTo>
                  <a:pt x="4078986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1151" y="1764792"/>
            <a:ext cx="4194175" cy="690880"/>
          </a:xfrm>
          <a:custGeom>
            <a:avLst/>
            <a:gdLst/>
            <a:ahLst/>
            <a:cxnLst/>
            <a:rect l="l" t="t" r="r" b="b"/>
            <a:pathLst>
              <a:path w="4194175" h="690880">
                <a:moveTo>
                  <a:pt x="4194048" y="115062"/>
                </a:moveTo>
                <a:lnTo>
                  <a:pt x="4194048" y="575310"/>
                </a:lnTo>
                <a:lnTo>
                  <a:pt x="4184999" y="620077"/>
                </a:lnTo>
                <a:lnTo>
                  <a:pt x="4160329" y="656653"/>
                </a:lnTo>
                <a:lnTo>
                  <a:pt x="4123753" y="681323"/>
                </a:lnTo>
                <a:lnTo>
                  <a:pt x="4078986" y="690372"/>
                </a:lnTo>
                <a:lnTo>
                  <a:pt x="0" y="690372"/>
                </a:lnTo>
                <a:lnTo>
                  <a:pt x="0" y="0"/>
                </a:lnTo>
                <a:lnTo>
                  <a:pt x="4078986" y="0"/>
                </a:lnTo>
                <a:lnTo>
                  <a:pt x="4123753" y="9048"/>
                </a:lnTo>
                <a:lnTo>
                  <a:pt x="4160329" y="33718"/>
                </a:lnTo>
                <a:lnTo>
                  <a:pt x="4184999" y="70294"/>
                </a:lnTo>
                <a:lnTo>
                  <a:pt x="4194048" y="115062"/>
                </a:lnTo>
                <a:close/>
              </a:path>
            </a:pathLst>
          </a:custGeom>
          <a:ln w="12191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7136" y="1648967"/>
            <a:ext cx="2468880" cy="972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54074" y="1831975"/>
            <a:ext cx="1175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rebuchet MS"/>
                <a:cs typeface="Trebuchet MS"/>
              </a:rPr>
              <a:t>OC</a:t>
            </a:r>
            <a:r>
              <a:rPr sz="3000" b="1" spc="-290" dirty="0">
                <a:latin typeface="Trebuchet MS"/>
                <a:cs typeface="Trebuchet MS"/>
              </a:rPr>
              <a:t>T</a:t>
            </a:r>
            <a:r>
              <a:rPr sz="3000" b="1" spc="-5" dirty="0">
                <a:latin typeface="Trebuchet MS"/>
                <a:cs typeface="Trebuchet MS"/>
              </a:rPr>
              <a:t>AL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21151" y="2671572"/>
            <a:ext cx="4194175" cy="692150"/>
          </a:xfrm>
          <a:custGeom>
            <a:avLst/>
            <a:gdLst/>
            <a:ahLst/>
            <a:cxnLst/>
            <a:rect l="l" t="t" r="r" b="b"/>
            <a:pathLst>
              <a:path w="4194175" h="692150">
                <a:moveTo>
                  <a:pt x="4078731" y="0"/>
                </a:moveTo>
                <a:lnTo>
                  <a:pt x="0" y="0"/>
                </a:lnTo>
                <a:lnTo>
                  <a:pt x="0" y="691895"/>
                </a:lnTo>
                <a:lnTo>
                  <a:pt x="4078731" y="691895"/>
                </a:lnTo>
                <a:lnTo>
                  <a:pt x="4123592" y="682825"/>
                </a:lnTo>
                <a:lnTo>
                  <a:pt x="4160250" y="658098"/>
                </a:lnTo>
                <a:lnTo>
                  <a:pt x="4184977" y="621440"/>
                </a:lnTo>
                <a:lnTo>
                  <a:pt x="4194048" y="576579"/>
                </a:lnTo>
                <a:lnTo>
                  <a:pt x="4194048" y="115315"/>
                </a:lnTo>
                <a:lnTo>
                  <a:pt x="4184977" y="70455"/>
                </a:lnTo>
                <a:lnTo>
                  <a:pt x="4160250" y="33797"/>
                </a:lnTo>
                <a:lnTo>
                  <a:pt x="4123592" y="9070"/>
                </a:lnTo>
                <a:lnTo>
                  <a:pt x="4078731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1151" y="2671572"/>
            <a:ext cx="4194175" cy="692150"/>
          </a:xfrm>
          <a:custGeom>
            <a:avLst/>
            <a:gdLst/>
            <a:ahLst/>
            <a:cxnLst/>
            <a:rect l="l" t="t" r="r" b="b"/>
            <a:pathLst>
              <a:path w="4194175" h="692150">
                <a:moveTo>
                  <a:pt x="4194048" y="115315"/>
                </a:moveTo>
                <a:lnTo>
                  <a:pt x="4194048" y="576579"/>
                </a:lnTo>
                <a:lnTo>
                  <a:pt x="4184977" y="621440"/>
                </a:lnTo>
                <a:lnTo>
                  <a:pt x="4160250" y="658098"/>
                </a:lnTo>
                <a:lnTo>
                  <a:pt x="4123592" y="682825"/>
                </a:lnTo>
                <a:lnTo>
                  <a:pt x="4078731" y="691895"/>
                </a:lnTo>
                <a:lnTo>
                  <a:pt x="0" y="691895"/>
                </a:lnTo>
                <a:lnTo>
                  <a:pt x="0" y="0"/>
                </a:lnTo>
                <a:lnTo>
                  <a:pt x="4078731" y="0"/>
                </a:lnTo>
                <a:lnTo>
                  <a:pt x="4123592" y="9070"/>
                </a:lnTo>
                <a:lnTo>
                  <a:pt x="4160250" y="33797"/>
                </a:lnTo>
                <a:lnTo>
                  <a:pt x="4184977" y="70455"/>
                </a:lnTo>
                <a:lnTo>
                  <a:pt x="4194048" y="115315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31007" y="2719832"/>
            <a:ext cx="31280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spc="-5" dirty="0">
                <a:latin typeface="Trebuchet MS"/>
                <a:cs typeface="Trebuchet MS"/>
              </a:rPr>
              <a:t>(100)(101)(110)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7136" y="2555748"/>
            <a:ext cx="2468880" cy="972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94866" y="2738704"/>
            <a:ext cx="6940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rebuchet MS"/>
                <a:cs typeface="Trebuchet MS"/>
              </a:rPr>
              <a:t>EXP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21151" y="3578352"/>
            <a:ext cx="4194175" cy="692150"/>
          </a:xfrm>
          <a:custGeom>
            <a:avLst/>
            <a:gdLst/>
            <a:ahLst/>
            <a:cxnLst/>
            <a:rect l="l" t="t" r="r" b="b"/>
            <a:pathLst>
              <a:path w="4194175" h="692150">
                <a:moveTo>
                  <a:pt x="4078731" y="0"/>
                </a:moveTo>
                <a:lnTo>
                  <a:pt x="0" y="0"/>
                </a:lnTo>
                <a:lnTo>
                  <a:pt x="0" y="691896"/>
                </a:lnTo>
                <a:lnTo>
                  <a:pt x="4078731" y="691896"/>
                </a:lnTo>
                <a:lnTo>
                  <a:pt x="4123592" y="682825"/>
                </a:lnTo>
                <a:lnTo>
                  <a:pt x="4160250" y="658098"/>
                </a:lnTo>
                <a:lnTo>
                  <a:pt x="4184977" y="621440"/>
                </a:lnTo>
                <a:lnTo>
                  <a:pt x="4194048" y="576580"/>
                </a:lnTo>
                <a:lnTo>
                  <a:pt x="4194048" y="115316"/>
                </a:lnTo>
                <a:lnTo>
                  <a:pt x="4184977" y="70455"/>
                </a:lnTo>
                <a:lnTo>
                  <a:pt x="4160250" y="33797"/>
                </a:lnTo>
                <a:lnTo>
                  <a:pt x="4123592" y="9070"/>
                </a:lnTo>
                <a:lnTo>
                  <a:pt x="4078731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1151" y="3578352"/>
            <a:ext cx="4194175" cy="692150"/>
          </a:xfrm>
          <a:custGeom>
            <a:avLst/>
            <a:gdLst/>
            <a:ahLst/>
            <a:cxnLst/>
            <a:rect l="l" t="t" r="r" b="b"/>
            <a:pathLst>
              <a:path w="4194175" h="692150">
                <a:moveTo>
                  <a:pt x="4194048" y="115316"/>
                </a:moveTo>
                <a:lnTo>
                  <a:pt x="4194048" y="576580"/>
                </a:lnTo>
                <a:lnTo>
                  <a:pt x="4184977" y="621440"/>
                </a:lnTo>
                <a:lnTo>
                  <a:pt x="4160250" y="658098"/>
                </a:lnTo>
                <a:lnTo>
                  <a:pt x="4123592" y="682825"/>
                </a:lnTo>
                <a:lnTo>
                  <a:pt x="4078731" y="691896"/>
                </a:lnTo>
                <a:lnTo>
                  <a:pt x="0" y="691896"/>
                </a:lnTo>
                <a:lnTo>
                  <a:pt x="0" y="0"/>
                </a:lnTo>
                <a:lnTo>
                  <a:pt x="4078731" y="0"/>
                </a:lnTo>
                <a:lnTo>
                  <a:pt x="4123592" y="9070"/>
                </a:lnTo>
                <a:lnTo>
                  <a:pt x="4160250" y="33797"/>
                </a:lnTo>
                <a:lnTo>
                  <a:pt x="4184977" y="70455"/>
                </a:lnTo>
                <a:lnTo>
                  <a:pt x="4194048" y="115316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136" y="3464052"/>
            <a:ext cx="2468880" cy="970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93113" y="3646423"/>
            <a:ext cx="1296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rebuchet MS"/>
                <a:cs typeface="Trebuchet MS"/>
              </a:rPr>
              <a:t>B</a:t>
            </a:r>
            <a:r>
              <a:rPr sz="3000" b="1" spc="5" dirty="0">
                <a:latin typeface="Trebuchet MS"/>
                <a:cs typeface="Trebuchet MS"/>
              </a:rPr>
              <a:t>I</a:t>
            </a:r>
            <a:r>
              <a:rPr sz="3000" b="1" spc="-5" dirty="0">
                <a:latin typeface="Trebuchet MS"/>
                <a:cs typeface="Trebuchet MS"/>
              </a:rPr>
              <a:t>NA</a:t>
            </a:r>
            <a:r>
              <a:rPr sz="3000" b="1" spc="-195" dirty="0">
                <a:latin typeface="Trebuchet MS"/>
                <a:cs typeface="Trebuchet MS"/>
              </a:rPr>
              <a:t>R</a:t>
            </a:r>
            <a:r>
              <a:rPr sz="3000" b="1" dirty="0">
                <a:latin typeface="Trebuchet MS"/>
                <a:cs typeface="Trebuchet MS"/>
              </a:rPr>
              <a:t>Y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21151" y="4485132"/>
            <a:ext cx="4194175" cy="692150"/>
          </a:xfrm>
          <a:custGeom>
            <a:avLst/>
            <a:gdLst/>
            <a:ahLst/>
            <a:cxnLst/>
            <a:rect l="l" t="t" r="r" b="b"/>
            <a:pathLst>
              <a:path w="4194175" h="692150">
                <a:moveTo>
                  <a:pt x="4078731" y="0"/>
                </a:moveTo>
                <a:lnTo>
                  <a:pt x="0" y="0"/>
                </a:lnTo>
                <a:lnTo>
                  <a:pt x="0" y="691896"/>
                </a:lnTo>
                <a:lnTo>
                  <a:pt x="4078731" y="691896"/>
                </a:lnTo>
                <a:lnTo>
                  <a:pt x="4123592" y="682825"/>
                </a:lnTo>
                <a:lnTo>
                  <a:pt x="4160250" y="658098"/>
                </a:lnTo>
                <a:lnTo>
                  <a:pt x="4184977" y="621440"/>
                </a:lnTo>
                <a:lnTo>
                  <a:pt x="4194048" y="576580"/>
                </a:lnTo>
                <a:lnTo>
                  <a:pt x="4194048" y="115316"/>
                </a:lnTo>
                <a:lnTo>
                  <a:pt x="4184977" y="70455"/>
                </a:lnTo>
                <a:lnTo>
                  <a:pt x="4160250" y="33797"/>
                </a:lnTo>
                <a:lnTo>
                  <a:pt x="4123592" y="9070"/>
                </a:lnTo>
                <a:lnTo>
                  <a:pt x="4078731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1151" y="4485132"/>
            <a:ext cx="4194175" cy="692150"/>
          </a:xfrm>
          <a:custGeom>
            <a:avLst/>
            <a:gdLst/>
            <a:ahLst/>
            <a:cxnLst/>
            <a:rect l="l" t="t" r="r" b="b"/>
            <a:pathLst>
              <a:path w="4194175" h="692150">
                <a:moveTo>
                  <a:pt x="4194048" y="115316"/>
                </a:moveTo>
                <a:lnTo>
                  <a:pt x="4194048" y="576580"/>
                </a:lnTo>
                <a:lnTo>
                  <a:pt x="4184977" y="621440"/>
                </a:lnTo>
                <a:lnTo>
                  <a:pt x="4160250" y="658098"/>
                </a:lnTo>
                <a:lnTo>
                  <a:pt x="4123592" y="682825"/>
                </a:lnTo>
                <a:lnTo>
                  <a:pt x="4078731" y="691896"/>
                </a:lnTo>
                <a:lnTo>
                  <a:pt x="0" y="691896"/>
                </a:lnTo>
                <a:lnTo>
                  <a:pt x="0" y="0"/>
                </a:lnTo>
                <a:lnTo>
                  <a:pt x="4078731" y="0"/>
                </a:lnTo>
                <a:lnTo>
                  <a:pt x="4123592" y="9070"/>
                </a:lnTo>
                <a:lnTo>
                  <a:pt x="4160250" y="33797"/>
                </a:lnTo>
                <a:lnTo>
                  <a:pt x="4184977" y="70455"/>
                </a:lnTo>
                <a:lnTo>
                  <a:pt x="4194048" y="115316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31007" y="4534280"/>
            <a:ext cx="3768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200" spc="-5" dirty="0">
                <a:latin typeface="Trebuchet MS"/>
                <a:cs typeface="Trebuchet MS"/>
              </a:rPr>
              <a:t>(0001)(0010)(1110)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7136" y="4370832"/>
            <a:ext cx="2468880" cy="972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86383" y="4553457"/>
            <a:ext cx="151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rebuchet MS"/>
                <a:cs typeface="Trebuchet MS"/>
              </a:rPr>
              <a:t>4BIT</a:t>
            </a:r>
            <a:r>
              <a:rPr sz="3000" b="1" spc="-140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rebuchet MS"/>
                <a:cs typeface="Trebuchet MS"/>
              </a:rPr>
              <a:t>DIV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1151" y="5393435"/>
            <a:ext cx="4194175" cy="690880"/>
          </a:xfrm>
          <a:custGeom>
            <a:avLst/>
            <a:gdLst/>
            <a:ahLst/>
            <a:cxnLst/>
            <a:rect l="l" t="t" r="r" b="b"/>
            <a:pathLst>
              <a:path w="4194175" h="690879">
                <a:moveTo>
                  <a:pt x="4078986" y="0"/>
                </a:moveTo>
                <a:lnTo>
                  <a:pt x="0" y="0"/>
                </a:lnTo>
                <a:lnTo>
                  <a:pt x="0" y="690371"/>
                </a:lnTo>
                <a:lnTo>
                  <a:pt x="4078986" y="690371"/>
                </a:lnTo>
                <a:lnTo>
                  <a:pt x="4123753" y="681330"/>
                </a:lnTo>
                <a:lnTo>
                  <a:pt x="4160329" y="656672"/>
                </a:lnTo>
                <a:lnTo>
                  <a:pt x="4184999" y="620098"/>
                </a:lnTo>
                <a:lnTo>
                  <a:pt x="4194048" y="575310"/>
                </a:lnTo>
                <a:lnTo>
                  <a:pt x="4194048" y="115061"/>
                </a:lnTo>
                <a:lnTo>
                  <a:pt x="4184999" y="70294"/>
                </a:lnTo>
                <a:lnTo>
                  <a:pt x="4160329" y="33718"/>
                </a:lnTo>
                <a:lnTo>
                  <a:pt x="4123753" y="9048"/>
                </a:lnTo>
                <a:lnTo>
                  <a:pt x="4078986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21151" y="5393435"/>
            <a:ext cx="4194175" cy="690880"/>
          </a:xfrm>
          <a:custGeom>
            <a:avLst/>
            <a:gdLst/>
            <a:ahLst/>
            <a:cxnLst/>
            <a:rect l="l" t="t" r="r" b="b"/>
            <a:pathLst>
              <a:path w="4194175" h="690879">
                <a:moveTo>
                  <a:pt x="4194048" y="115061"/>
                </a:moveTo>
                <a:lnTo>
                  <a:pt x="4194048" y="575310"/>
                </a:lnTo>
                <a:lnTo>
                  <a:pt x="4184999" y="620098"/>
                </a:lnTo>
                <a:lnTo>
                  <a:pt x="4160329" y="656672"/>
                </a:lnTo>
                <a:lnTo>
                  <a:pt x="4123753" y="681330"/>
                </a:lnTo>
                <a:lnTo>
                  <a:pt x="4078986" y="690371"/>
                </a:lnTo>
                <a:lnTo>
                  <a:pt x="0" y="690371"/>
                </a:lnTo>
                <a:lnTo>
                  <a:pt x="0" y="0"/>
                </a:lnTo>
                <a:lnTo>
                  <a:pt x="4078986" y="0"/>
                </a:lnTo>
                <a:lnTo>
                  <a:pt x="4123753" y="9048"/>
                </a:lnTo>
                <a:lnTo>
                  <a:pt x="4160329" y="33718"/>
                </a:lnTo>
                <a:lnTo>
                  <a:pt x="4184999" y="70294"/>
                </a:lnTo>
                <a:lnTo>
                  <a:pt x="4194048" y="115061"/>
                </a:lnTo>
                <a:close/>
              </a:path>
            </a:pathLst>
          </a:custGeom>
          <a:ln w="12191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7136" y="5277611"/>
            <a:ext cx="2468880" cy="972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76577" y="5460288"/>
            <a:ext cx="7327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rebuchet MS"/>
                <a:cs typeface="Trebuchet MS"/>
              </a:rPr>
              <a:t>HEX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12050" y="6151468"/>
            <a:ext cx="340360" cy="3378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600"/>
                </a:spcBef>
              </a:pPr>
              <a:t>25</a:t>
            </a:fld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31007" y="1812112"/>
            <a:ext cx="14281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spc="-5" dirty="0">
                <a:latin typeface="Trebuchet MS"/>
                <a:cs typeface="Trebuchet MS"/>
              </a:rPr>
              <a:t>(456)</a:t>
            </a:r>
            <a:r>
              <a:rPr sz="3200" spc="-690" dirty="0">
                <a:latin typeface="Trebuchet MS"/>
                <a:cs typeface="Trebuchet MS"/>
              </a:rPr>
              <a:t> </a:t>
            </a:r>
            <a:r>
              <a:rPr sz="2700" b="1" baseline="-23148" dirty="0">
                <a:latin typeface="Trebuchet MS"/>
                <a:cs typeface="Trebuchet MS"/>
              </a:rPr>
              <a:t>8</a:t>
            </a:r>
            <a:endParaRPr sz="2700" baseline="-23148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1007" y="3626865"/>
            <a:ext cx="2647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200" spc="-15" dirty="0">
                <a:latin typeface="Trebuchet MS"/>
                <a:cs typeface="Trebuchet MS"/>
              </a:rPr>
              <a:t>(100101110)</a:t>
            </a:r>
            <a:r>
              <a:rPr sz="2700" b="1" spc="-22" baseline="-26234" dirty="0">
                <a:latin typeface="Trebuchet MS"/>
                <a:cs typeface="Trebuchet MS"/>
              </a:rPr>
              <a:t>2</a:t>
            </a:r>
            <a:endParaRPr sz="2700" baseline="-26234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1007" y="5441391"/>
            <a:ext cx="1562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200" spc="-5" dirty="0">
                <a:latin typeface="Trebuchet MS"/>
                <a:cs typeface="Trebuchet MS"/>
              </a:rPr>
              <a:t>(12E)</a:t>
            </a:r>
            <a:r>
              <a:rPr sz="3200" spc="-730" dirty="0">
                <a:latin typeface="Trebuchet MS"/>
                <a:cs typeface="Trebuchet MS"/>
              </a:rPr>
              <a:t> </a:t>
            </a:r>
            <a:r>
              <a:rPr sz="2700" b="1" baseline="-10802" dirty="0">
                <a:latin typeface="Trebuchet MS"/>
                <a:cs typeface="Trebuchet MS"/>
              </a:rPr>
              <a:t>16</a:t>
            </a:r>
            <a:endParaRPr sz="2700" baseline="-1080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" y="269747"/>
            <a:ext cx="7738872" cy="1196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387" y="201168"/>
            <a:ext cx="7301483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04800"/>
            <a:ext cx="7620000" cy="1077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7620000" cy="107759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905760" marR="499109" indent="-2399665">
              <a:lnSpc>
                <a:spcPct val="100000"/>
              </a:lnSpc>
              <a:spcBef>
                <a:spcPts val="254"/>
              </a:spcBef>
            </a:pPr>
            <a:r>
              <a:rPr sz="3200" b="1" spc="-35" dirty="0">
                <a:latin typeface="Times New Roman"/>
                <a:cs typeface="Times New Roman"/>
              </a:rPr>
              <a:t>REPRESENTATION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spc="-30" dirty="0">
                <a:latin typeface="Times New Roman"/>
                <a:cs typeface="Times New Roman"/>
              </a:rPr>
              <a:t>NEGATIVE  </a:t>
            </a:r>
            <a:r>
              <a:rPr sz="3200" b="1" dirty="0">
                <a:latin typeface="Times New Roman"/>
                <a:cs typeface="Times New Roman"/>
              </a:rPr>
              <a:t>NUMBER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2416" y="2202179"/>
            <a:ext cx="6251448" cy="1175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2416" y="4212335"/>
            <a:ext cx="6251448" cy="1175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9430" y="2504312"/>
            <a:ext cx="5052695" cy="321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9’S &amp; </a:t>
            </a:r>
            <a:r>
              <a:rPr sz="2800" dirty="0">
                <a:latin typeface="Times New Roman"/>
                <a:cs typeface="Times New Roman"/>
              </a:rPr>
              <a:t>10’S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COMPLIMENT</a:t>
            </a:r>
            <a:endParaRPr sz="2800">
              <a:latin typeface="Times New Roman"/>
              <a:cs typeface="Times New Roman"/>
            </a:endParaRPr>
          </a:p>
          <a:p>
            <a:pPr marL="333375" indent="-286385">
              <a:lnSpc>
                <a:spcPct val="100000"/>
              </a:lnSpc>
              <a:spcBef>
                <a:spcPts val="2570"/>
              </a:spcBef>
              <a:buChar char="•"/>
              <a:tabLst>
                <a:tab pos="333375" algn="l"/>
                <a:tab pos="334010" algn="l"/>
              </a:tabLst>
            </a:pPr>
            <a:r>
              <a:rPr sz="2800" spc="-5" dirty="0">
                <a:latin typeface="Times New Roman"/>
                <a:cs typeface="Times New Roman"/>
              </a:rPr>
              <a:t>DECIMAL </a:t>
            </a:r>
            <a:r>
              <a:rPr sz="2800" spc="-10" dirty="0">
                <a:latin typeface="Times New Roman"/>
                <a:cs typeface="Times New Roman"/>
              </a:rPr>
              <a:t>NUMBER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1’S &amp; 2’S</a:t>
            </a:r>
            <a:r>
              <a:rPr sz="2800" spc="-10" dirty="0">
                <a:latin typeface="Times New Roman"/>
                <a:cs typeface="Times New Roman"/>
              </a:rPr>
              <a:t> COMPLIMENT</a:t>
            </a:r>
            <a:endParaRPr sz="2800">
              <a:latin typeface="Times New Roman"/>
              <a:cs typeface="Times New Roman"/>
            </a:endParaRPr>
          </a:p>
          <a:p>
            <a:pPr marL="333375" indent="-286385">
              <a:lnSpc>
                <a:spcPct val="100000"/>
              </a:lnSpc>
              <a:spcBef>
                <a:spcPts val="2570"/>
              </a:spcBef>
              <a:buChar char="•"/>
              <a:tabLst>
                <a:tab pos="333375" algn="l"/>
                <a:tab pos="334010" algn="l"/>
              </a:tabLst>
            </a:pPr>
            <a:r>
              <a:rPr sz="2800" spc="-35" dirty="0">
                <a:latin typeface="Times New Roman"/>
                <a:cs typeface="Times New Roman"/>
              </a:rPr>
              <a:t>BINARY </a:t>
            </a:r>
            <a:r>
              <a:rPr sz="2800" spc="-10" dirty="0">
                <a:latin typeface="Times New Roman"/>
                <a:cs typeface="Times New Roman"/>
              </a:rPr>
              <a:t>NUMBER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963" y="345947"/>
            <a:ext cx="73578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0304" y="277368"/>
            <a:ext cx="4963668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381000"/>
            <a:ext cx="72390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2390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434465">
              <a:lnSpc>
                <a:spcPct val="100000"/>
              </a:lnSpc>
              <a:spcBef>
                <a:spcPts val="254"/>
              </a:spcBef>
            </a:pPr>
            <a:r>
              <a:rPr sz="3200" b="1" spc="-15" dirty="0">
                <a:latin typeface="Times New Roman"/>
                <a:cs typeface="Times New Roman"/>
              </a:rPr>
              <a:t>BINARY</a:t>
            </a:r>
            <a:r>
              <a:rPr sz="3200" b="1" spc="-3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ARITHMETIC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563" y="1786127"/>
            <a:ext cx="908303" cy="125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7488" y="2093976"/>
            <a:ext cx="600456" cy="701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1828800"/>
            <a:ext cx="789432" cy="1127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1828800"/>
            <a:ext cx="789940" cy="1127760"/>
          </a:xfrm>
          <a:custGeom>
            <a:avLst/>
            <a:gdLst/>
            <a:ahLst/>
            <a:cxnLst/>
            <a:rect l="l" t="t" r="r" b="b"/>
            <a:pathLst>
              <a:path w="789939" h="1127760">
                <a:moveTo>
                  <a:pt x="789432" y="0"/>
                </a:moveTo>
                <a:lnTo>
                  <a:pt x="789432" y="733044"/>
                </a:lnTo>
                <a:lnTo>
                  <a:pt x="394716" y="1127760"/>
                </a:lnTo>
                <a:lnTo>
                  <a:pt x="0" y="733044"/>
                </a:lnTo>
                <a:lnTo>
                  <a:pt x="0" y="0"/>
                </a:lnTo>
                <a:lnTo>
                  <a:pt x="394716" y="394715"/>
                </a:lnTo>
                <a:lnTo>
                  <a:pt x="789432" y="0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8561" y="2176399"/>
            <a:ext cx="17907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2432" y="1828800"/>
            <a:ext cx="5306695" cy="733425"/>
          </a:xfrm>
          <a:custGeom>
            <a:avLst/>
            <a:gdLst/>
            <a:ahLst/>
            <a:cxnLst/>
            <a:rect l="l" t="t" r="r" b="b"/>
            <a:pathLst>
              <a:path w="5306695" h="733425">
                <a:moveTo>
                  <a:pt x="5184394" y="0"/>
                </a:moveTo>
                <a:lnTo>
                  <a:pt x="0" y="0"/>
                </a:lnTo>
                <a:lnTo>
                  <a:pt x="0" y="733044"/>
                </a:lnTo>
                <a:lnTo>
                  <a:pt x="5184394" y="733044"/>
                </a:lnTo>
                <a:lnTo>
                  <a:pt x="5231933" y="723437"/>
                </a:lnTo>
                <a:lnTo>
                  <a:pt x="5270769" y="697245"/>
                </a:lnTo>
                <a:lnTo>
                  <a:pt x="5296961" y="658409"/>
                </a:lnTo>
                <a:lnTo>
                  <a:pt x="5306568" y="610870"/>
                </a:lnTo>
                <a:lnTo>
                  <a:pt x="5306568" y="122174"/>
                </a:lnTo>
                <a:lnTo>
                  <a:pt x="5296961" y="74634"/>
                </a:lnTo>
                <a:lnTo>
                  <a:pt x="5270769" y="35798"/>
                </a:lnTo>
                <a:lnTo>
                  <a:pt x="5231933" y="9606"/>
                </a:lnTo>
                <a:lnTo>
                  <a:pt x="518439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2432" y="1828800"/>
            <a:ext cx="5306695" cy="733425"/>
          </a:xfrm>
          <a:custGeom>
            <a:avLst/>
            <a:gdLst/>
            <a:ahLst/>
            <a:cxnLst/>
            <a:rect l="l" t="t" r="r" b="b"/>
            <a:pathLst>
              <a:path w="5306695" h="733425">
                <a:moveTo>
                  <a:pt x="5306568" y="122174"/>
                </a:moveTo>
                <a:lnTo>
                  <a:pt x="5306568" y="610870"/>
                </a:lnTo>
                <a:lnTo>
                  <a:pt x="5296961" y="658409"/>
                </a:lnTo>
                <a:lnTo>
                  <a:pt x="5270769" y="697245"/>
                </a:lnTo>
                <a:lnTo>
                  <a:pt x="5231933" y="723437"/>
                </a:lnTo>
                <a:lnTo>
                  <a:pt x="5184394" y="733044"/>
                </a:lnTo>
                <a:lnTo>
                  <a:pt x="0" y="733044"/>
                </a:lnTo>
                <a:lnTo>
                  <a:pt x="0" y="0"/>
                </a:lnTo>
                <a:lnTo>
                  <a:pt x="5184394" y="0"/>
                </a:lnTo>
                <a:lnTo>
                  <a:pt x="5231933" y="9606"/>
                </a:lnTo>
                <a:lnTo>
                  <a:pt x="5270769" y="35798"/>
                </a:lnTo>
                <a:lnTo>
                  <a:pt x="5296961" y="74634"/>
                </a:lnTo>
                <a:lnTo>
                  <a:pt x="5306568" y="122174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8741" y="1935606"/>
            <a:ext cx="34467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35" dirty="0">
                <a:latin typeface="Times New Roman"/>
                <a:cs typeface="Times New Roman"/>
              </a:rPr>
              <a:t>BINARY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ADDITION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83563" y="2764535"/>
            <a:ext cx="908303" cy="125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7488" y="3072383"/>
            <a:ext cx="600456" cy="701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0" y="2807207"/>
            <a:ext cx="789432" cy="1127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0" y="2807207"/>
            <a:ext cx="789940" cy="1127760"/>
          </a:xfrm>
          <a:custGeom>
            <a:avLst/>
            <a:gdLst/>
            <a:ahLst/>
            <a:cxnLst/>
            <a:rect l="l" t="t" r="r" b="b"/>
            <a:pathLst>
              <a:path w="789939" h="1127760">
                <a:moveTo>
                  <a:pt x="789432" y="0"/>
                </a:moveTo>
                <a:lnTo>
                  <a:pt x="789432" y="733043"/>
                </a:lnTo>
                <a:lnTo>
                  <a:pt x="394716" y="1127759"/>
                </a:lnTo>
                <a:lnTo>
                  <a:pt x="0" y="733043"/>
                </a:lnTo>
                <a:lnTo>
                  <a:pt x="0" y="0"/>
                </a:lnTo>
                <a:lnTo>
                  <a:pt x="394716" y="394715"/>
                </a:lnTo>
                <a:lnTo>
                  <a:pt x="789432" y="0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48561" y="3155061"/>
            <a:ext cx="17907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2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32432" y="2807207"/>
            <a:ext cx="5306695" cy="733425"/>
          </a:xfrm>
          <a:custGeom>
            <a:avLst/>
            <a:gdLst/>
            <a:ahLst/>
            <a:cxnLst/>
            <a:rect l="l" t="t" r="r" b="b"/>
            <a:pathLst>
              <a:path w="5306695" h="733425">
                <a:moveTo>
                  <a:pt x="5184394" y="0"/>
                </a:moveTo>
                <a:lnTo>
                  <a:pt x="0" y="0"/>
                </a:lnTo>
                <a:lnTo>
                  <a:pt x="0" y="733043"/>
                </a:lnTo>
                <a:lnTo>
                  <a:pt x="5184394" y="733043"/>
                </a:lnTo>
                <a:lnTo>
                  <a:pt x="5231933" y="723437"/>
                </a:lnTo>
                <a:lnTo>
                  <a:pt x="5270769" y="697245"/>
                </a:lnTo>
                <a:lnTo>
                  <a:pt x="5296961" y="658409"/>
                </a:lnTo>
                <a:lnTo>
                  <a:pt x="5306568" y="610869"/>
                </a:lnTo>
                <a:lnTo>
                  <a:pt x="5306568" y="122174"/>
                </a:lnTo>
                <a:lnTo>
                  <a:pt x="5296961" y="74634"/>
                </a:lnTo>
                <a:lnTo>
                  <a:pt x="5270769" y="35798"/>
                </a:lnTo>
                <a:lnTo>
                  <a:pt x="5231933" y="9606"/>
                </a:lnTo>
                <a:lnTo>
                  <a:pt x="518439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32432" y="2807207"/>
            <a:ext cx="5306695" cy="733425"/>
          </a:xfrm>
          <a:custGeom>
            <a:avLst/>
            <a:gdLst/>
            <a:ahLst/>
            <a:cxnLst/>
            <a:rect l="l" t="t" r="r" b="b"/>
            <a:pathLst>
              <a:path w="5306695" h="733425">
                <a:moveTo>
                  <a:pt x="5306568" y="122174"/>
                </a:moveTo>
                <a:lnTo>
                  <a:pt x="5306568" y="610869"/>
                </a:lnTo>
                <a:lnTo>
                  <a:pt x="5296961" y="658409"/>
                </a:lnTo>
                <a:lnTo>
                  <a:pt x="5270769" y="697245"/>
                </a:lnTo>
                <a:lnTo>
                  <a:pt x="5231933" y="723437"/>
                </a:lnTo>
                <a:lnTo>
                  <a:pt x="5184394" y="733043"/>
                </a:lnTo>
                <a:lnTo>
                  <a:pt x="0" y="733043"/>
                </a:lnTo>
                <a:lnTo>
                  <a:pt x="0" y="0"/>
                </a:lnTo>
                <a:lnTo>
                  <a:pt x="5184394" y="0"/>
                </a:lnTo>
                <a:lnTo>
                  <a:pt x="5231933" y="9606"/>
                </a:lnTo>
                <a:lnTo>
                  <a:pt x="5270769" y="35798"/>
                </a:lnTo>
                <a:lnTo>
                  <a:pt x="5296961" y="74634"/>
                </a:lnTo>
                <a:lnTo>
                  <a:pt x="5306568" y="122174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18741" y="2914268"/>
            <a:ext cx="4213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35" dirty="0">
                <a:latin typeface="Times New Roman"/>
                <a:cs typeface="Times New Roman"/>
              </a:rPr>
              <a:t>BINARY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SUBTRACTION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7488" y="4050791"/>
            <a:ext cx="600456" cy="701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7488" y="5029200"/>
            <a:ext cx="600456" cy="701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63" y="1869948"/>
            <a:ext cx="3319272" cy="1688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19" y="1830323"/>
            <a:ext cx="3410712" cy="184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905000"/>
            <a:ext cx="3200400" cy="1569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" y="1905000"/>
            <a:ext cx="3200400" cy="156972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Trebuchet MS"/>
                <a:cs typeface="Trebuchet MS"/>
              </a:rPr>
              <a:t>0 + 0 =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0</a:t>
            </a:r>
            <a:endParaRPr sz="2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1 + 0 =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0 + 1 =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1 + 1 = 0 1 </a:t>
            </a:r>
            <a:r>
              <a:rPr sz="2400" spc="-5" dirty="0">
                <a:latin typeface="Trebuchet MS"/>
                <a:cs typeface="Trebuchet MS"/>
              </a:rPr>
              <a:t>(Carry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bit)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9364" y="193547"/>
            <a:ext cx="469087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488" y="124968"/>
            <a:ext cx="4329684" cy="960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228600"/>
            <a:ext cx="4572000" cy="585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45720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254"/>
              </a:spcBef>
            </a:pPr>
            <a:r>
              <a:rPr sz="3200" b="1" spc="-15" dirty="0">
                <a:latin typeface="Times New Roman"/>
                <a:cs typeface="Times New Roman"/>
              </a:rPr>
              <a:t>BINARY</a:t>
            </a:r>
            <a:r>
              <a:rPr sz="3200" b="1" spc="-3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ADDITION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79164" y="3622547"/>
            <a:ext cx="3776472" cy="1595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3820" y="3582923"/>
            <a:ext cx="3563112" cy="1478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600" y="3657600"/>
            <a:ext cx="3657600" cy="14767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8600" y="3657600"/>
            <a:ext cx="3657600" cy="1477010"/>
          </a:xfrm>
          <a:custGeom>
            <a:avLst/>
            <a:gdLst/>
            <a:ahLst/>
            <a:cxnLst/>
            <a:rect l="l" t="t" r="r" b="b"/>
            <a:pathLst>
              <a:path w="3657600" h="1477010">
                <a:moveTo>
                  <a:pt x="0" y="1476756"/>
                </a:moveTo>
                <a:lnTo>
                  <a:pt x="3657600" y="1476756"/>
                </a:lnTo>
                <a:lnTo>
                  <a:pt x="3657600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30675" y="3682365"/>
            <a:ext cx="11137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1 1 0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+0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0 0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18415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1 1 1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0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28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5485765" y="3682365"/>
            <a:ext cx="17481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(13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decimal)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(+1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decimal)</a:t>
            </a:r>
            <a:endParaRPr sz="24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(14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decimal)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9763" y="345947"/>
            <a:ext cx="58338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6275" y="277368"/>
            <a:ext cx="5257800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381000"/>
            <a:ext cx="57150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57150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24510">
              <a:lnSpc>
                <a:spcPct val="100000"/>
              </a:lnSpc>
              <a:spcBef>
                <a:spcPts val="254"/>
              </a:spcBef>
            </a:pPr>
            <a:r>
              <a:rPr sz="3200" b="1" spc="-15" dirty="0">
                <a:latin typeface="Times New Roman"/>
                <a:cs typeface="Times New Roman"/>
              </a:rPr>
              <a:t>BINARY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SUBTRACTION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963" y="1869948"/>
            <a:ext cx="3547872" cy="1688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" y="1830323"/>
            <a:ext cx="3363467" cy="1844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1905000"/>
            <a:ext cx="3429000" cy="1569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400" y="1905000"/>
            <a:ext cx="3429000" cy="156972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Trebuchet MS"/>
                <a:cs typeface="Trebuchet MS"/>
              </a:rPr>
              <a:t>0 ‐ 0 =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0</a:t>
            </a:r>
            <a:endParaRPr sz="2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1 ‐ 0 =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0 ‐ 1 = 1 1 </a:t>
            </a:r>
            <a:r>
              <a:rPr sz="2400" spc="-5" dirty="0">
                <a:latin typeface="Trebuchet MS"/>
                <a:cs typeface="Trebuchet MS"/>
              </a:rPr>
              <a:t>(Carry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bit)</a:t>
            </a:r>
            <a:endParaRPr sz="2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1 ‐ 1 =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0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31564" y="3622547"/>
            <a:ext cx="3852672" cy="1595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6220" y="3582923"/>
            <a:ext cx="3654552" cy="1478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3657600"/>
            <a:ext cx="3733800" cy="14767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1000" y="3657600"/>
            <a:ext cx="3733800" cy="1477010"/>
          </a:xfrm>
          <a:custGeom>
            <a:avLst/>
            <a:gdLst/>
            <a:ahLst/>
            <a:cxnLst/>
            <a:rect l="l" t="t" r="r" b="b"/>
            <a:pathLst>
              <a:path w="3733800" h="1477010">
                <a:moveTo>
                  <a:pt x="0" y="1476756"/>
                </a:moveTo>
                <a:lnTo>
                  <a:pt x="3733800" y="1476756"/>
                </a:lnTo>
                <a:lnTo>
                  <a:pt x="3733800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ln w="12191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70628" y="3682365"/>
            <a:ext cx="1193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1 1 0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+ 0 0 1</a:t>
            </a:r>
            <a:r>
              <a:rPr sz="2400" u="heavy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116839" algn="ctr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1 0 1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0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9661" y="3682365"/>
            <a:ext cx="18783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(13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decimal)</a:t>
            </a:r>
            <a:endParaRPr sz="2400">
              <a:latin typeface="Trebuchet MS"/>
              <a:cs typeface="Trebuchet MS"/>
            </a:endParaRPr>
          </a:p>
          <a:p>
            <a:pPr marL="129539">
              <a:lnSpc>
                <a:spcPct val="100000"/>
              </a:lnSpc>
            </a:pPr>
            <a:r>
              <a:rPr sz="2400" spc="-10" dirty="0">
                <a:latin typeface="Trebuchet MS"/>
                <a:cs typeface="Trebuchet MS"/>
              </a:rPr>
              <a:t>(-3 </a:t>
            </a:r>
            <a:r>
              <a:rPr sz="2400" spc="-5" dirty="0">
                <a:latin typeface="Trebuchet MS"/>
                <a:cs typeface="Trebuchet MS"/>
              </a:rPr>
              <a:t>decimal)</a:t>
            </a:r>
            <a:endParaRPr sz="2400">
              <a:latin typeface="Trebuchet MS"/>
              <a:cs typeface="Trebuchet MS"/>
            </a:endParaRPr>
          </a:p>
          <a:p>
            <a:pPr marL="152400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(10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decimal)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01565" y="3124200"/>
            <a:ext cx="103505" cy="457200"/>
          </a:xfrm>
          <a:custGeom>
            <a:avLst/>
            <a:gdLst/>
            <a:ahLst/>
            <a:cxnLst/>
            <a:rect l="l" t="t" r="r" b="b"/>
            <a:pathLst>
              <a:path w="103504" h="457200">
                <a:moveTo>
                  <a:pt x="7112" y="361061"/>
                </a:moveTo>
                <a:lnTo>
                  <a:pt x="4063" y="362838"/>
                </a:lnTo>
                <a:lnTo>
                  <a:pt x="1015" y="364489"/>
                </a:lnTo>
                <a:lnTo>
                  <a:pt x="0" y="368426"/>
                </a:lnTo>
                <a:lnTo>
                  <a:pt x="51435" y="457200"/>
                </a:lnTo>
                <a:lnTo>
                  <a:pt x="58844" y="444626"/>
                </a:lnTo>
                <a:lnTo>
                  <a:pt x="45085" y="444626"/>
                </a:lnTo>
                <a:lnTo>
                  <a:pt x="45172" y="420992"/>
                </a:lnTo>
                <a:lnTo>
                  <a:pt x="11049" y="362076"/>
                </a:lnTo>
                <a:lnTo>
                  <a:pt x="7112" y="361061"/>
                </a:lnTo>
                <a:close/>
              </a:path>
              <a:path w="103504" h="457200">
                <a:moveTo>
                  <a:pt x="45172" y="420992"/>
                </a:moveTo>
                <a:lnTo>
                  <a:pt x="45085" y="444626"/>
                </a:lnTo>
                <a:lnTo>
                  <a:pt x="57785" y="444626"/>
                </a:lnTo>
                <a:lnTo>
                  <a:pt x="57796" y="441451"/>
                </a:lnTo>
                <a:lnTo>
                  <a:pt x="45974" y="441451"/>
                </a:lnTo>
                <a:lnTo>
                  <a:pt x="51537" y="431981"/>
                </a:lnTo>
                <a:lnTo>
                  <a:pt x="45172" y="420992"/>
                </a:lnTo>
                <a:close/>
              </a:path>
              <a:path w="103504" h="457200">
                <a:moveTo>
                  <a:pt x="96393" y="361314"/>
                </a:moveTo>
                <a:lnTo>
                  <a:pt x="92456" y="362330"/>
                </a:lnTo>
                <a:lnTo>
                  <a:pt x="57871" y="421199"/>
                </a:lnTo>
                <a:lnTo>
                  <a:pt x="57785" y="444626"/>
                </a:lnTo>
                <a:lnTo>
                  <a:pt x="58844" y="444626"/>
                </a:lnTo>
                <a:lnTo>
                  <a:pt x="101726" y="371855"/>
                </a:lnTo>
                <a:lnTo>
                  <a:pt x="103505" y="368808"/>
                </a:lnTo>
                <a:lnTo>
                  <a:pt x="102488" y="364871"/>
                </a:lnTo>
                <a:lnTo>
                  <a:pt x="96393" y="361314"/>
                </a:lnTo>
                <a:close/>
              </a:path>
              <a:path w="103504" h="457200">
                <a:moveTo>
                  <a:pt x="51537" y="431981"/>
                </a:moveTo>
                <a:lnTo>
                  <a:pt x="45974" y="441451"/>
                </a:lnTo>
                <a:lnTo>
                  <a:pt x="57023" y="441451"/>
                </a:lnTo>
                <a:lnTo>
                  <a:pt x="51537" y="431981"/>
                </a:lnTo>
                <a:close/>
              </a:path>
              <a:path w="103504" h="457200">
                <a:moveTo>
                  <a:pt x="57871" y="421199"/>
                </a:moveTo>
                <a:lnTo>
                  <a:pt x="51537" y="431981"/>
                </a:lnTo>
                <a:lnTo>
                  <a:pt x="57023" y="441451"/>
                </a:lnTo>
                <a:lnTo>
                  <a:pt x="57796" y="441451"/>
                </a:lnTo>
                <a:lnTo>
                  <a:pt x="57871" y="421199"/>
                </a:lnTo>
                <a:close/>
              </a:path>
              <a:path w="103504" h="457200">
                <a:moveTo>
                  <a:pt x="59436" y="0"/>
                </a:moveTo>
                <a:lnTo>
                  <a:pt x="46736" y="0"/>
                </a:lnTo>
                <a:lnTo>
                  <a:pt x="45395" y="361061"/>
                </a:lnTo>
                <a:lnTo>
                  <a:pt x="45292" y="421199"/>
                </a:lnTo>
                <a:lnTo>
                  <a:pt x="51537" y="431981"/>
                </a:lnTo>
                <a:lnTo>
                  <a:pt x="57871" y="421199"/>
                </a:lnTo>
                <a:lnTo>
                  <a:pt x="59436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08828" y="3149930"/>
            <a:ext cx="831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52E74"/>
                </a:solidFill>
                <a:latin typeface="Trebuchet MS"/>
                <a:cs typeface="Trebuchet MS"/>
              </a:rPr>
              <a:t>Borrow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2050" y="6151468"/>
            <a:ext cx="340360" cy="3378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01600">
                <a:lnSpc>
                  <a:spcPct val="100000"/>
                </a:lnSpc>
                <a:spcBef>
                  <a:spcPts val="600"/>
                </a:spcBef>
              </a:pPr>
              <a:t>29</a:t>
            </a:fld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937" y="2155063"/>
            <a:ext cx="758063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indent="-200025">
              <a:lnSpc>
                <a:spcPct val="100000"/>
              </a:lnSpc>
              <a:spcBef>
                <a:spcPts val="105"/>
              </a:spcBef>
              <a:buClr>
                <a:srgbClr val="512439"/>
              </a:buClr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A </a:t>
            </a:r>
            <a:r>
              <a:rPr sz="3200" spc="-5" dirty="0">
                <a:solidFill>
                  <a:srgbClr val="B03E9A"/>
                </a:solidFill>
                <a:latin typeface="Trebuchet MS"/>
                <a:cs typeface="Trebuchet MS"/>
              </a:rPr>
              <a:t>computer</a:t>
            </a:r>
            <a:r>
              <a:rPr sz="3200" spc="-185" dirty="0">
                <a:solidFill>
                  <a:srgbClr val="B03E9A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understands</a:t>
            </a:r>
            <a:endParaRPr sz="3200">
              <a:latin typeface="Trebuchet MS"/>
              <a:cs typeface="Trebuchet MS"/>
            </a:endParaRPr>
          </a:p>
          <a:p>
            <a:pPr marL="256540" marR="5080">
              <a:lnSpc>
                <a:spcPct val="100000"/>
              </a:lnSpc>
            </a:pPr>
            <a:r>
              <a:rPr sz="3200" spc="-5" dirty="0">
                <a:solidFill>
                  <a:srgbClr val="B03E9A"/>
                </a:solidFill>
                <a:latin typeface="Trebuchet MS"/>
                <a:cs typeface="Trebuchet MS"/>
              </a:rPr>
              <a:t>information composed </a:t>
            </a: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of only zeros </a:t>
            </a:r>
            <a:r>
              <a:rPr sz="3200" spc="-5" dirty="0">
                <a:solidFill>
                  <a:srgbClr val="B03E9A"/>
                </a:solidFill>
                <a:latin typeface="Trebuchet MS"/>
                <a:cs typeface="Trebuchet MS"/>
              </a:rPr>
              <a:t>and  </a:t>
            </a: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ones.</a:t>
            </a:r>
            <a:endParaRPr sz="3200">
              <a:latin typeface="Trebuchet MS"/>
              <a:cs typeface="Trebuchet MS"/>
            </a:endParaRPr>
          </a:p>
          <a:p>
            <a:pPr marL="200025" marR="1478915" indent="-200025">
              <a:lnSpc>
                <a:spcPct val="100000"/>
              </a:lnSpc>
              <a:buClr>
                <a:srgbClr val="512439"/>
              </a:buClr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The </a:t>
            </a:r>
            <a:r>
              <a:rPr sz="3200" spc="-5" dirty="0">
                <a:solidFill>
                  <a:srgbClr val="B03E9A"/>
                </a:solidFill>
                <a:latin typeface="Trebuchet MS"/>
                <a:cs typeface="Trebuchet MS"/>
              </a:rPr>
              <a:t>decimal number </a:t>
            </a: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system </a:t>
            </a:r>
            <a:r>
              <a:rPr sz="3200" spc="-5" dirty="0">
                <a:solidFill>
                  <a:srgbClr val="B03E9A"/>
                </a:solidFill>
                <a:latin typeface="Trebuchet MS"/>
                <a:cs typeface="Trebuchet MS"/>
              </a:rPr>
              <a:t>is  convenient </a:t>
            </a: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for </a:t>
            </a:r>
            <a:r>
              <a:rPr sz="3200" spc="-5" dirty="0">
                <a:solidFill>
                  <a:srgbClr val="B03E9A"/>
                </a:solidFill>
                <a:latin typeface="Trebuchet MS"/>
                <a:cs typeface="Trebuchet MS"/>
              </a:rPr>
              <a:t>the</a:t>
            </a:r>
            <a:r>
              <a:rPr sz="3200" spc="-15" dirty="0">
                <a:solidFill>
                  <a:srgbClr val="B03E9A"/>
                </a:solidFill>
                <a:latin typeface="Trebuchet MS"/>
                <a:cs typeface="Trebuchet MS"/>
              </a:rPr>
              <a:t> </a:t>
            </a:r>
            <a:r>
              <a:rPr sz="3200" spc="-45" dirty="0">
                <a:solidFill>
                  <a:srgbClr val="B03E9A"/>
                </a:solidFill>
                <a:latin typeface="Trebuchet MS"/>
                <a:cs typeface="Trebuchet MS"/>
              </a:rPr>
              <a:t>programmer.</a:t>
            </a:r>
            <a:endParaRPr sz="3200">
              <a:latin typeface="Trebuchet MS"/>
              <a:cs typeface="Trebuchet MS"/>
            </a:endParaRPr>
          </a:p>
          <a:p>
            <a:pPr marL="200025" marR="337185" indent="-200025">
              <a:lnSpc>
                <a:spcPct val="100000"/>
              </a:lnSpc>
              <a:buClr>
                <a:srgbClr val="512439"/>
              </a:buClr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The </a:t>
            </a:r>
            <a:r>
              <a:rPr sz="3200" spc="-5" dirty="0">
                <a:solidFill>
                  <a:srgbClr val="B03E9A"/>
                </a:solidFill>
                <a:latin typeface="Trebuchet MS"/>
                <a:cs typeface="Trebuchet MS"/>
              </a:rPr>
              <a:t>computer uses binary digits </a:t>
            </a: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for </a:t>
            </a:r>
            <a:r>
              <a:rPr sz="3200" spc="-5" dirty="0">
                <a:solidFill>
                  <a:srgbClr val="B03E9A"/>
                </a:solidFill>
                <a:latin typeface="Trebuchet MS"/>
                <a:cs typeface="Trebuchet MS"/>
              </a:rPr>
              <a:t>its  </a:t>
            </a:r>
            <a:r>
              <a:rPr sz="3200" dirty="0">
                <a:solidFill>
                  <a:srgbClr val="B03E9A"/>
                </a:solidFill>
                <a:latin typeface="Trebuchet MS"/>
                <a:cs typeface="Trebuchet MS"/>
              </a:rPr>
              <a:t>operation.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163" y="345947"/>
            <a:ext cx="576072" cy="487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39" y="329184"/>
            <a:ext cx="501395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381000"/>
            <a:ext cx="457200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381000"/>
            <a:ext cx="457200" cy="368935"/>
          </a:xfrm>
          <a:prstGeom prst="rect">
            <a:avLst/>
          </a:prstGeom>
          <a:ln w="12191">
            <a:solidFill>
              <a:srgbClr val="B83C6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852E74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3563" y="574548"/>
            <a:ext cx="652272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939" y="557783"/>
            <a:ext cx="501396" cy="586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609600"/>
            <a:ext cx="533400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3000" y="609600"/>
            <a:ext cx="533400" cy="368935"/>
          </a:xfrm>
          <a:prstGeom prst="rect">
            <a:avLst/>
          </a:prstGeom>
          <a:ln w="12191">
            <a:solidFill>
              <a:srgbClr val="B83C6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852E74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1163" y="1488947"/>
            <a:ext cx="728472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1472183"/>
            <a:ext cx="501396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1524000"/>
            <a:ext cx="609600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0600" y="1524000"/>
            <a:ext cx="609600" cy="38100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852E74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50364" y="269747"/>
            <a:ext cx="728472" cy="487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0739" y="252984"/>
            <a:ext cx="501395" cy="58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9800" y="304800"/>
            <a:ext cx="609600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09800" y="304800"/>
            <a:ext cx="609600" cy="368935"/>
          </a:xfrm>
          <a:prstGeom prst="rect">
            <a:avLst/>
          </a:prstGeom>
          <a:ln w="12191">
            <a:solidFill>
              <a:srgbClr val="B83C6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02764" y="1260347"/>
            <a:ext cx="728472" cy="487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3139" y="1243583"/>
            <a:ext cx="501395" cy="586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62200" y="1295400"/>
            <a:ext cx="609600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62200" y="1295400"/>
            <a:ext cx="609600" cy="368935"/>
          </a:xfrm>
          <a:prstGeom prst="rect">
            <a:avLst/>
          </a:prstGeom>
          <a:ln w="12191">
            <a:solidFill>
              <a:srgbClr val="B83C6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98164" y="0"/>
            <a:ext cx="423672" cy="4526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58540" y="0"/>
            <a:ext cx="501396" cy="534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600" y="0"/>
            <a:ext cx="304800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57600" y="0"/>
            <a:ext cx="304800" cy="36893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88764" y="345947"/>
            <a:ext cx="728472" cy="487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9140" y="329184"/>
            <a:ext cx="501396" cy="58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200" y="381000"/>
            <a:ext cx="609600" cy="368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48200" y="381000"/>
            <a:ext cx="609600" cy="36893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69564" y="955547"/>
            <a:ext cx="652272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29940" y="938783"/>
            <a:ext cx="501396" cy="586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9000" y="990600"/>
            <a:ext cx="533400" cy="3688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29000" y="990600"/>
            <a:ext cx="533400" cy="36893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41164" y="1488947"/>
            <a:ext cx="652272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01540" y="1472183"/>
            <a:ext cx="501396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0600" y="1524000"/>
            <a:ext cx="533400" cy="3688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800600" y="1524000"/>
            <a:ext cx="533400" cy="36893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31764" y="345947"/>
            <a:ext cx="804671" cy="4876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92140" y="329184"/>
            <a:ext cx="501396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91200" y="381000"/>
            <a:ext cx="685800" cy="368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791200" y="381000"/>
            <a:ext cx="685800" cy="36893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36564" y="1412747"/>
            <a:ext cx="728471" cy="487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96940" y="1395983"/>
            <a:ext cx="501396" cy="586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96000" y="1447800"/>
            <a:ext cx="609600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096000" y="1447800"/>
            <a:ext cx="609600" cy="36893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46164" y="726948"/>
            <a:ext cx="728472" cy="487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06540" y="710183"/>
            <a:ext cx="501396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5600" y="762000"/>
            <a:ext cx="609600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705600" y="762000"/>
            <a:ext cx="609600" cy="36893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 dirty="0"/>
              <a:pPr marL="284480">
                <a:lnSpc>
                  <a:spcPct val="100000"/>
                </a:lnSpc>
                <a:spcBef>
                  <a:spcPts val="25"/>
                </a:spcBef>
              </a:pPr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8550" y="6292088"/>
            <a:ext cx="2387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 smtClean="0">
                <a:solidFill>
                  <a:srgbClr val="B03E9A"/>
                </a:solidFill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4963" y="345947"/>
            <a:ext cx="63672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275843"/>
            <a:ext cx="6611111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81000"/>
            <a:ext cx="62484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62484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270"/>
              </a:spcBef>
            </a:pPr>
            <a:r>
              <a:rPr sz="3200" b="1" spc="-5" dirty="0">
                <a:latin typeface="Trebuchet MS"/>
                <a:cs typeface="Trebuchet MS"/>
              </a:rPr>
              <a:t>SIGNED ARITHMETIC</a:t>
            </a:r>
            <a:r>
              <a:rPr sz="3200" b="1" spc="-204" dirty="0">
                <a:latin typeface="Trebuchet MS"/>
                <a:cs typeface="Trebuchet MS"/>
              </a:rPr>
              <a:t> </a:t>
            </a:r>
            <a:r>
              <a:rPr sz="3200" b="1" spc="-35" dirty="0">
                <a:latin typeface="Trebuchet MS"/>
                <a:cs typeface="Trebuchet MS"/>
              </a:rPr>
              <a:t>OPERATION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1774901"/>
            <a:ext cx="586422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"/>
              <a:tabLst>
                <a:tab pos="153035" algn="l"/>
                <a:tab pos="4961890" algn="l"/>
              </a:tabLst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MSB</a:t>
            </a:r>
            <a:r>
              <a:rPr sz="2400" spc="39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bit</a:t>
            </a:r>
            <a:r>
              <a:rPr sz="2400" spc="40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is</a:t>
            </a:r>
            <a:r>
              <a:rPr sz="2400" spc="40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reserved</a:t>
            </a:r>
            <a:r>
              <a:rPr sz="2400" spc="40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to</a:t>
            </a:r>
            <a:r>
              <a:rPr sz="2400" spc="40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represent</a:t>
            </a:r>
            <a:r>
              <a:rPr sz="2400" spc="40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the	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sign</a:t>
            </a:r>
            <a:r>
              <a:rPr sz="2400" spc="31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81F4D"/>
                </a:solidFill>
                <a:latin typeface="Times New Roman"/>
                <a:cs typeface="Times New Roman"/>
              </a:rPr>
              <a:t>number.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number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negative, the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sign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bit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is  kept</a:t>
            </a:r>
            <a:r>
              <a:rPr sz="2400" spc="-1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one.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1F4D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number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is positive, the sign bit is</a:t>
            </a:r>
            <a:r>
              <a:rPr sz="2400" spc="-8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0.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1F4D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In</a:t>
            </a:r>
            <a:r>
              <a:rPr sz="2400" spc="24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8-bit</a:t>
            </a:r>
            <a:r>
              <a:rPr sz="2400" spc="25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processor,</a:t>
            </a:r>
            <a:r>
              <a:rPr sz="2400" spc="24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MSB</a:t>
            </a:r>
            <a:r>
              <a:rPr sz="2400" spc="23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=</a:t>
            </a:r>
            <a:r>
              <a:rPr sz="2400" spc="25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sign</a:t>
            </a:r>
            <a:r>
              <a:rPr sz="2400" spc="25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bit</a:t>
            </a:r>
            <a:r>
              <a:rPr sz="2400" spc="24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&amp;</a:t>
            </a:r>
            <a:r>
              <a:rPr sz="2400" spc="25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other</a:t>
            </a:r>
            <a:r>
              <a:rPr sz="2400" spc="24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bits =</a:t>
            </a:r>
            <a:r>
              <a:rPr sz="2400" spc="-25" dirty="0">
                <a:solidFill>
                  <a:srgbClr val="581F4D"/>
                </a:solidFill>
                <a:latin typeface="Times New Roman"/>
                <a:cs typeface="Times New Roman"/>
              </a:rPr>
              <a:t> number.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9644" y="5799531"/>
            <a:ext cx="5862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16-bit 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processor,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MSB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= sign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bit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&amp;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other  15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bits =</a:t>
            </a:r>
            <a:r>
              <a:rPr sz="2400" spc="-25" dirty="0">
                <a:solidFill>
                  <a:srgbClr val="581F4D"/>
                </a:solidFill>
                <a:latin typeface="Times New Roman"/>
                <a:cs typeface="Times New Roman"/>
              </a:rPr>
              <a:t> number.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4" y="193547"/>
            <a:ext cx="3014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212" y="124968"/>
            <a:ext cx="2854452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228600"/>
            <a:ext cx="2895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2895600" cy="585470"/>
          </a:xfrm>
          <a:prstGeom prst="rect">
            <a:avLst/>
          </a:prstGeom>
          <a:ln w="12191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EXAMPLES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363" y="1717548"/>
            <a:ext cx="3776472" cy="1133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" y="1693164"/>
            <a:ext cx="3745991" cy="1249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1752600"/>
            <a:ext cx="3657600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1752600"/>
            <a:ext cx="3657600" cy="101536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  <a:tabLst>
                <a:tab pos="1081405" algn="l"/>
                <a:tab pos="1995170" algn="l"/>
              </a:tabLst>
            </a:pPr>
            <a:r>
              <a:rPr sz="2000" dirty="0">
                <a:latin typeface="Trebuchet MS"/>
                <a:cs typeface="Trebuchet MS"/>
              </a:rPr>
              <a:t>0 0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	0 1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0 1	</a:t>
            </a:r>
            <a:r>
              <a:rPr sz="2000" spc="-5" dirty="0">
                <a:latin typeface="Trebuchet MS"/>
                <a:cs typeface="Trebuchet MS"/>
              </a:rPr>
              <a:t>(+5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decimal)</a:t>
            </a:r>
            <a:endParaRPr sz="20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  <a:tabLst>
                <a:tab pos="1081405" algn="l"/>
                <a:tab pos="1995170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0 0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	0 1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(+4</a:t>
            </a:r>
            <a:r>
              <a:rPr sz="2000" u="heavy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decimal)</a:t>
            </a:r>
            <a:endParaRPr sz="20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  <a:tabLst>
                <a:tab pos="1081405" algn="l"/>
                <a:tab pos="1995170" algn="l"/>
              </a:tabLst>
            </a:pPr>
            <a:r>
              <a:rPr sz="2000" dirty="0">
                <a:latin typeface="Trebuchet MS"/>
                <a:cs typeface="Trebuchet MS"/>
              </a:rPr>
              <a:t>0 0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	1 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	</a:t>
            </a:r>
            <a:r>
              <a:rPr sz="2000" spc="-5" dirty="0">
                <a:latin typeface="Trebuchet MS"/>
                <a:cs typeface="Trebuchet MS"/>
              </a:rPr>
              <a:t>(+9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decimal)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55164" y="3546347"/>
            <a:ext cx="5452872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0300" y="3521964"/>
            <a:ext cx="4116324" cy="2164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3581400"/>
            <a:ext cx="5334000" cy="1938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3581400"/>
            <a:ext cx="5334000" cy="1938655"/>
          </a:xfrm>
          <a:custGeom>
            <a:avLst/>
            <a:gdLst/>
            <a:ahLst/>
            <a:cxnLst/>
            <a:rect l="l" t="t" r="r" b="b"/>
            <a:pathLst>
              <a:path w="5334000" h="1938654">
                <a:moveTo>
                  <a:pt x="0" y="1938527"/>
                </a:moveTo>
                <a:lnTo>
                  <a:pt x="5334000" y="1938527"/>
                </a:lnTo>
                <a:lnTo>
                  <a:pt x="5334000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ln w="12192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06675" y="3607689"/>
            <a:ext cx="35585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89965" algn="l"/>
                <a:tab pos="1903730" algn="l"/>
              </a:tabLst>
            </a:pPr>
            <a:r>
              <a:rPr sz="2000" dirty="0">
                <a:latin typeface="Trebuchet MS"/>
                <a:cs typeface="Trebuchet MS"/>
              </a:rPr>
              <a:t>0 0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	0 1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	</a:t>
            </a:r>
            <a:r>
              <a:rPr sz="2000" spc="-5" dirty="0">
                <a:latin typeface="Trebuchet MS"/>
                <a:cs typeface="Trebuchet MS"/>
              </a:rPr>
              <a:t>(+5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decimal)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tabLst>
                <a:tab pos="989965" algn="l"/>
                <a:tab pos="1903730" algn="l"/>
              </a:tabLst>
            </a:pPr>
            <a:r>
              <a:rPr sz="2000" dirty="0">
                <a:latin typeface="Trebuchet MS"/>
                <a:cs typeface="Trebuchet MS"/>
              </a:rPr>
              <a:t>1 0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	0 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	(-2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decimal)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tabLst>
                <a:tab pos="989965" algn="l"/>
                <a:tab pos="1903730" algn="l"/>
              </a:tabLst>
            </a:pPr>
            <a:r>
              <a:rPr sz="2000" dirty="0">
                <a:latin typeface="Trebuchet MS"/>
                <a:cs typeface="Trebuchet MS"/>
              </a:rPr>
              <a:t>1 1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	1 1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	(1’comp of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-2)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6675" y="5132070"/>
            <a:ext cx="3346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89965" algn="l"/>
                <a:tab pos="1903730" algn="l"/>
              </a:tabLst>
            </a:pPr>
            <a:r>
              <a:rPr sz="2000" dirty="0">
                <a:latin typeface="Trebuchet MS"/>
                <a:cs typeface="Trebuchet MS"/>
              </a:rPr>
              <a:t>0 0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	0 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	</a:t>
            </a:r>
            <a:r>
              <a:rPr sz="2000" spc="-5" dirty="0">
                <a:latin typeface="Trebuchet MS"/>
                <a:cs typeface="Trebuchet MS"/>
              </a:rPr>
              <a:t>(+3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decimal)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9000" y="3657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E4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9000" y="3657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39624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32218" y="3693032"/>
            <a:ext cx="132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39000" y="4495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E4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9000" y="4495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39624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06675" y="4521784"/>
            <a:ext cx="4858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989965" algn="l"/>
                <a:tab pos="1903730" algn="l"/>
                <a:tab pos="4725035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	1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	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r>
              <a:rPr sz="2000" u="heavy" spc="-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’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-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2)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700" baseline="4629" dirty="0">
                <a:latin typeface="Trebuchet MS"/>
                <a:cs typeface="Trebuchet MS"/>
              </a:rPr>
              <a:t>2</a:t>
            </a:r>
            <a:endParaRPr sz="2700" baseline="4629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7200" y="5029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78" y="375965"/>
                </a:lnTo>
                <a:lnTo>
                  <a:pt x="274275" y="361627"/>
                </a:lnTo>
                <a:lnTo>
                  <a:pt x="309646" y="339132"/>
                </a:lnTo>
                <a:lnTo>
                  <a:pt x="339148" y="309625"/>
                </a:lnTo>
                <a:lnTo>
                  <a:pt x="361636" y="274253"/>
                </a:lnTo>
                <a:lnTo>
                  <a:pt x="375968" y="234162"/>
                </a:lnTo>
                <a:lnTo>
                  <a:pt x="381000" y="190500"/>
                </a:lnTo>
                <a:lnTo>
                  <a:pt x="375968" y="146837"/>
                </a:lnTo>
                <a:lnTo>
                  <a:pt x="361636" y="106746"/>
                </a:lnTo>
                <a:lnTo>
                  <a:pt x="339148" y="71374"/>
                </a:lnTo>
                <a:lnTo>
                  <a:pt x="309646" y="41867"/>
                </a:lnTo>
                <a:lnTo>
                  <a:pt x="274275" y="19372"/>
                </a:lnTo>
                <a:lnTo>
                  <a:pt x="234178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E4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5029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78" y="5034"/>
                </a:lnTo>
                <a:lnTo>
                  <a:pt x="274275" y="19372"/>
                </a:lnTo>
                <a:lnTo>
                  <a:pt x="309646" y="41867"/>
                </a:lnTo>
                <a:lnTo>
                  <a:pt x="339148" y="71374"/>
                </a:lnTo>
                <a:lnTo>
                  <a:pt x="361636" y="106746"/>
                </a:lnTo>
                <a:lnTo>
                  <a:pt x="375968" y="146837"/>
                </a:lnTo>
                <a:lnTo>
                  <a:pt x="381000" y="190500"/>
                </a:lnTo>
                <a:lnTo>
                  <a:pt x="375968" y="234162"/>
                </a:lnTo>
                <a:lnTo>
                  <a:pt x="361636" y="274253"/>
                </a:lnTo>
                <a:lnTo>
                  <a:pt x="339148" y="309625"/>
                </a:lnTo>
                <a:lnTo>
                  <a:pt x="309646" y="339132"/>
                </a:lnTo>
                <a:lnTo>
                  <a:pt x="274275" y="361627"/>
                </a:lnTo>
                <a:lnTo>
                  <a:pt x="234178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39624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4649" y="506501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95400" y="5029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E4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5400" y="5029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39624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13128" y="506501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54798" y="5203987"/>
            <a:ext cx="224154" cy="107950"/>
          </a:xfrm>
          <a:custGeom>
            <a:avLst/>
            <a:gdLst/>
            <a:ahLst/>
            <a:cxnLst/>
            <a:rect l="l" t="t" r="r" b="b"/>
            <a:pathLst>
              <a:path w="224155" h="107950">
                <a:moveTo>
                  <a:pt x="0" y="107533"/>
                </a:moveTo>
                <a:lnTo>
                  <a:pt x="224002" y="107533"/>
                </a:lnTo>
                <a:lnTo>
                  <a:pt x="224002" y="0"/>
                </a:lnTo>
                <a:lnTo>
                  <a:pt x="0" y="0"/>
                </a:lnTo>
                <a:lnTo>
                  <a:pt x="0" y="107533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4798" y="5203987"/>
            <a:ext cx="224154" cy="107950"/>
          </a:xfrm>
          <a:custGeom>
            <a:avLst/>
            <a:gdLst/>
            <a:ahLst/>
            <a:cxnLst/>
            <a:rect l="l" t="t" r="r" b="b"/>
            <a:pathLst>
              <a:path w="224155" h="107950">
                <a:moveTo>
                  <a:pt x="0" y="107533"/>
                </a:moveTo>
                <a:lnTo>
                  <a:pt x="224002" y="107533"/>
                </a:lnTo>
                <a:lnTo>
                  <a:pt x="224002" y="0"/>
                </a:lnTo>
                <a:lnTo>
                  <a:pt x="0" y="0"/>
                </a:lnTo>
                <a:lnTo>
                  <a:pt x="0" y="107533"/>
                </a:lnTo>
                <a:close/>
              </a:path>
            </a:pathLst>
          </a:custGeom>
          <a:ln w="39624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0" y="51816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04800" y="0"/>
                </a:moveTo>
                <a:lnTo>
                  <a:pt x="3048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304800" y="114300"/>
                </a:lnTo>
                <a:lnTo>
                  <a:pt x="304800" y="152400"/>
                </a:lnTo>
                <a:lnTo>
                  <a:pt x="381000" y="76200"/>
                </a:lnTo>
                <a:lnTo>
                  <a:pt x="304800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2600" y="51816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38100"/>
                </a:moveTo>
                <a:lnTo>
                  <a:pt x="304800" y="38100"/>
                </a:lnTo>
                <a:lnTo>
                  <a:pt x="304800" y="0"/>
                </a:lnTo>
                <a:lnTo>
                  <a:pt x="381000" y="76200"/>
                </a:lnTo>
                <a:lnTo>
                  <a:pt x="304800" y="152400"/>
                </a:lnTo>
                <a:lnTo>
                  <a:pt x="3048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39624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12594" y="513359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52E74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19800" y="3759708"/>
            <a:ext cx="1143000" cy="103505"/>
          </a:xfrm>
          <a:custGeom>
            <a:avLst/>
            <a:gdLst/>
            <a:ahLst/>
            <a:cxnLst/>
            <a:rect l="l" t="t" r="r" b="b"/>
            <a:pathLst>
              <a:path w="1143000" h="103504">
                <a:moveTo>
                  <a:pt x="1054480" y="0"/>
                </a:moveTo>
                <a:lnTo>
                  <a:pt x="1050544" y="1016"/>
                </a:lnTo>
                <a:lnTo>
                  <a:pt x="1046988" y="7112"/>
                </a:lnTo>
                <a:lnTo>
                  <a:pt x="1048003" y="11049"/>
                </a:lnTo>
                <a:lnTo>
                  <a:pt x="1106788" y="45434"/>
                </a:lnTo>
                <a:lnTo>
                  <a:pt x="1130427" y="45466"/>
                </a:lnTo>
                <a:lnTo>
                  <a:pt x="1130427" y="58166"/>
                </a:lnTo>
                <a:lnTo>
                  <a:pt x="1106916" y="58166"/>
                </a:lnTo>
                <a:lnTo>
                  <a:pt x="1047876" y="92456"/>
                </a:lnTo>
                <a:lnTo>
                  <a:pt x="1046860" y="96393"/>
                </a:lnTo>
                <a:lnTo>
                  <a:pt x="1050417" y="102489"/>
                </a:lnTo>
                <a:lnTo>
                  <a:pt x="1054353" y="103505"/>
                </a:lnTo>
                <a:lnTo>
                  <a:pt x="1132109" y="58166"/>
                </a:lnTo>
                <a:lnTo>
                  <a:pt x="1130427" y="58166"/>
                </a:lnTo>
                <a:lnTo>
                  <a:pt x="1132164" y="58134"/>
                </a:lnTo>
                <a:lnTo>
                  <a:pt x="1143000" y="51816"/>
                </a:lnTo>
                <a:lnTo>
                  <a:pt x="1054480" y="0"/>
                </a:lnTo>
                <a:close/>
              </a:path>
              <a:path w="1143000" h="103504">
                <a:moveTo>
                  <a:pt x="1117773" y="51859"/>
                </a:moveTo>
                <a:lnTo>
                  <a:pt x="1106970" y="58134"/>
                </a:lnTo>
                <a:lnTo>
                  <a:pt x="1130427" y="58166"/>
                </a:lnTo>
                <a:lnTo>
                  <a:pt x="1130427" y="57404"/>
                </a:lnTo>
                <a:lnTo>
                  <a:pt x="1127252" y="57404"/>
                </a:lnTo>
                <a:lnTo>
                  <a:pt x="1117773" y="51859"/>
                </a:lnTo>
                <a:close/>
              </a:path>
              <a:path w="1143000" h="103504">
                <a:moveTo>
                  <a:pt x="0" y="43942"/>
                </a:moveTo>
                <a:lnTo>
                  <a:pt x="0" y="56642"/>
                </a:lnTo>
                <a:lnTo>
                  <a:pt x="1106970" y="58134"/>
                </a:lnTo>
                <a:lnTo>
                  <a:pt x="1117773" y="51859"/>
                </a:lnTo>
                <a:lnTo>
                  <a:pt x="1106788" y="45434"/>
                </a:lnTo>
                <a:lnTo>
                  <a:pt x="0" y="43942"/>
                </a:lnTo>
                <a:close/>
              </a:path>
              <a:path w="1143000" h="103504">
                <a:moveTo>
                  <a:pt x="1127252" y="46355"/>
                </a:moveTo>
                <a:lnTo>
                  <a:pt x="1117773" y="51859"/>
                </a:lnTo>
                <a:lnTo>
                  <a:pt x="1127252" y="57404"/>
                </a:lnTo>
                <a:lnTo>
                  <a:pt x="1127252" y="46355"/>
                </a:lnTo>
                <a:close/>
              </a:path>
              <a:path w="1143000" h="103504">
                <a:moveTo>
                  <a:pt x="1130427" y="46355"/>
                </a:moveTo>
                <a:lnTo>
                  <a:pt x="1127252" y="46355"/>
                </a:lnTo>
                <a:lnTo>
                  <a:pt x="1127252" y="57404"/>
                </a:lnTo>
                <a:lnTo>
                  <a:pt x="1130427" y="57404"/>
                </a:lnTo>
                <a:lnTo>
                  <a:pt x="1130427" y="46355"/>
                </a:lnTo>
                <a:close/>
              </a:path>
              <a:path w="1143000" h="103504">
                <a:moveTo>
                  <a:pt x="1106788" y="45434"/>
                </a:moveTo>
                <a:lnTo>
                  <a:pt x="1117773" y="51859"/>
                </a:lnTo>
                <a:lnTo>
                  <a:pt x="1127252" y="46355"/>
                </a:lnTo>
                <a:lnTo>
                  <a:pt x="1130427" y="46355"/>
                </a:lnTo>
                <a:lnTo>
                  <a:pt x="1130427" y="45466"/>
                </a:lnTo>
                <a:lnTo>
                  <a:pt x="1106788" y="45434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4600" y="4674108"/>
            <a:ext cx="838200" cy="103505"/>
          </a:xfrm>
          <a:custGeom>
            <a:avLst/>
            <a:gdLst/>
            <a:ahLst/>
            <a:cxnLst/>
            <a:rect l="l" t="t" r="r" b="b"/>
            <a:pathLst>
              <a:path w="838200" h="103504">
                <a:moveTo>
                  <a:pt x="749680" y="0"/>
                </a:moveTo>
                <a:lnTo>
                  <a:pt x="745744" y="1016"/>
                </a:lnTo>
                <a:lnTo>
                  <a:pt x="744093" y="4064"/>
                </a:lnTo>
                <a:lnTo>
                  <a:pt x="742315" y="7112"/>
                </a:lnTo>
                <a:lnTo>
                  <a:pt x="743330" y="10922"/>
                </a:lnTo>
                <a:lnTo>
                  <a:pt x="746251" y="12700"/>
                </a:lnTo>
                <a:lnTo>
                  <a:pt x="802188" y="45422"/>
                </a:lnTo>
                <a:lnTo>
                  <a:pt x="825626" y="45466"/>
                </a:lnTo>
                <a:lnTo>
                  <a:pt x="825626" y="58166"/>
                </a:lnTo>
                <a:lnTo>
                  <a:pt x="802116" y="58166"/>
                </a:lnTo>
                <a:lnTo>
                  <a:pt x="743076" y="92456"/>
                </a:lnTo>
                <a:lnTo>
                  <a:pt x="742060" y="96266"/>
                </a:lnTo>
                <a:lnTo>
                  <a:pt x="745617" y="102362"/>
                </a:lnTo>
                <a:lnTo>
                  <a:pt x="749553" y="103378"/>
                </a:lnTo>
                <a:lnTo>
                  <a:pt x="752475" y="101600"/>
                </a:lnTo>
                <a:lnTo>
                  <a:pt x="827265" y="58166"/>
                </a:lnTo>
                <a:lnTo>
                  <a:pt x="825626" y="58166"/>
                </a:lnTo>
                <a:lnTo>
                  <a:pt x="827340" y="58122"/>
                </a:lnTo>
                <a:lnTo>
                  <a:pt x="838200" y="51816"/>
                </a:lnTo>
                <a:lnTo>
                  <a:pt x="749680" y="0"/>
                </a:lnTo>
                <a:close/>
              </a:path>
              <a:path w="838200" h="103504">
                <a:moveTo>
                  <a:pt x="813083" y="51796"/>
                </a:moveTo>
                <a:lnTo>
                  <a:pt x="802190" y="58122"/>
                </a:lnTo>
                <a:lnTo>
                  <a:pt x="825626" y="58166"/>
                </a:lnTo>
                <a:lnTo>
                  <a:pt x="825626" y="57277"/>
                </a:lnTo>
                <a:lnTo>
                  <a:pt x="822451" y="57277"/>
                </a:lnTo>
                <a:lnTo>
                  <a:pt x="813083" y="51796"/>
                </a:lnTo>
                <a:close/>
              </a:path>
              <a:path w="838200" h="103504">
                <a:moveTo>
                  <a:pt x="0" y="43942"/>
                </a:moveTo>
                <a:lnTo>
                  <a:pt x="0" y="56642"/>
                </a:lnTo>
                <a:lnTo>
                  <a:pt x="802190" y="58122"/>
                </a:lnTo>
                <a:lnTo>
                  <a:pt x="813083" y="51796"/>
                </a:lnTo>
                <a:lnTo>
                  <a:pt x="802188" y="45422"/>
                </a:lnTo>
                <a:lnTo>
                  <a:pt x="0" y="43942"/>
                </a:lnTo>
                <a:close/>
              </a:path>
              <a:path w="838200" h="103504">
                <a:moveTo>
                  <a:pt x="822451" y="46355"/>
                </a:moveTo>
                <a:lnTo>
                  <a:pt x="813083" y="51796"/>
                </a:lnTo>
                <a:lnTo>
                  <a:pt x="822451" y="57277"/>
                </a:lnTo>
                <a:lnTo>
                  <a:pt x="822451" y="46355"/>
                </a:lnTo>
                <a:close/>
              </a:path>
              <a:path w="838200" h="103504">
                <a:moveTo>
                  <a:pt x="825626" y="46355"/>
                </a:moveTo>
                <a:lnTo>
                  <a:pt x="822451" y="46355"/>
                </a:lnTo>
                <a:lnTo>
                  <a:pt x="822451" y="57277"/>
                </a:lnTo>
                <a:lnTo>
                  <a:pt x="825626" y="57277"/>
                </a:lnTo>
                <a:lnTo>
                  <a:pt x="825626" y="46355"/>
                </a:lnTo>
                <a:close/>
              </a:path>
              <a:path w="838200" h="103504">
                <a:moveTo>
                  <a:pt x="802188" y="45422"/>
                </a:moveTo>
                <a:lnTo>
                  <a:pt x="813083" y="51796"/>
                </a:lnTo>
                <a:lnTo>
                  <a:pt x="822451" y="46355"/>
                </a:lnTo>
                <a:lnTo>
                  <a:pt x="825626" y="46355"/>
                </a:lnTo>
                <a:lnTo>
                  <a:pt x="825626" y="45466"/>
                </a:lnTo>
                <a:lnTo>
                  <a:pt x="802188" y="45422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77800">
              <a:lnSpc>
                <a:spcPct val="100000"/>
              </a:lnSpc>
            </a:pPr>
            <a:fld id="{81D60167-4931-47E6-BA6A-407CBD079E47}" type="slidenum">
              <a:rPr spc="-5" dirty="0"/>
              <a:pPr marL="177800">
                <a:lnSpc>
                  <a:spcPct val="100000"/>
                </a:lnSpc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1371600"/>
            <a:ext cx="49530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8363" y="422148"/>
            <a:ext cx="5986272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352043"/>
            <a:ext cx="4494276" cy="960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457200"/>
            <a:ext cx="5867400" cy="58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7800" y="457200"/>
            <a:ext cx="58674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84250">
              <a:lnSpc>
                <a:spcPct val="100000"/>
              </a:lnSpc>
              <a:spcBef>
                <a:spcPts val="270"/>
              </a:spcBef>
            </a:pPr>
            <a:r>
              <a:rPr sz="3200" b="1" spc="-5" dirty="0">
                <a:latin typeface="Trebuchet MS"/>
                <a:cs typeface="Trebuchet MS"/>
              </a:rPr>
              <a:t>BCD AND </a:t>
            </a:r>
            <a:r>
              <a:rPr sz="3200" b="1" spc="-75" dirty="0">
                <a:latin typeface="Trebuchet MS"/>
                <a:cs typeface="Trebuchet MS"/>
              </a:rPr>
              <a:t>GRAY</a:t>
            </a:r>
            <a:r>
              <a:rPr sz="3200" b="1" spc="-254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CODE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77800">
              <a:lnSpc>
                <a:spcPct val="100000"/>
              </a:lnSpc>
            </a:pPr>
            <a:fld id="{81D60167-4931-47E6-BA6A-407CBD079E47}" type="slidenum">
              <a:rPr spc="-5" dirty="0"/>
              <a:pPr marL="177800">
                <a:lnSpc>
                  <a:spcPct val="100000"/>
                </a:lnSpc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4750" y="6215278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t>35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1163" y="193547"/>
            <a:ext cx="65196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90216" y="124968"/>
            <a:ext cx="3400044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228600"/>
            <a:ext cx="64008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64008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79768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LOGIC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GATES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1394205"/>
            <a:ext cx="594042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Logic gates perform basic logical</a:t>
            </a:r>
            <a:r>
              <a:rPr sz="2400" spc="-12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functions.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1F4D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  <a:tab pos="1016635" algn="l"/>
                <a:tab pos="1626870" algn="l"/>
                <a:tab pos="3385820" algn="l"/>
                <a:tab pos="4638040" algn="l"/>
                <a:tab pos="5673725" algn="l"/>
              </a:tabLst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They	are	funda</a:t>
            </a:r>
            <a:r>
              <a:rPr sz="2400" spc="-25" dirty="0">
                <a:solidFill>
                  <a:srgbClr val="581F4D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ent</a:t>
            </a:r>
            <a:r>
              <a:rPr sz="2400" spc="5" dirty="0">
                <a:solidFill>
                  <a:srgbClr val="581F4D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l	bui</a:t>
            </a:r>
            <a:r>
              <a:rPr sz="2400" spc="5" dirty="0">
                <a:solidFill>
                  <a:srgbClr val="581F4D"/>
                </a:solidFill>
                <a:latin typeface="Times New Roman"/>
                <a:cs typeface="Times New Roman"/>
              </a:rPr>
              <a:t>l</a:t>
            </a:r>
            <a:r>
              <a:rPr sz="2400" spc="-15" dirty="0">
                <a:solidFill>
                  <a:srgbClr val="581F4D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ing	blocks	of  digital integrated</a:t>
            </a:r>
            <a:r>
              <a:rPr sz="2400" spc="-7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circuits.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1F4D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Most</a:t>
            </a:r>
            <a:r>
              <a:rPr sz="2400" spc="38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logic</a:t>
            </a:r>
            <a:r>
              <a:rPr sz="2400" spc="38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gates</a:t>
            </a:r>
            <a:r>
              <a:rPr sz="2400" spc="38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take</a:t>
            </a:r>
            <a:r>
              <a:rPr sz="2400" spc="38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an</a:t>
            </a:r>
            <a:r>
              <a:rPr sz="2400" spc="38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input</a:t>
            </a:r>
            <a:r>
              <a:rPr sz="2400" spc="38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of</a:t>
            </a:r>
            <a:r>
              <a:rPr sz="2400" spc="37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two</a:t>
            </a:r>
            <a:r>
              <a:rPr sz="2400" spc="375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binary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values, and output a single value of a 1 or</a:t>
            </a:r>
            <a:r>
              <a:rPr sz="2400" spc="-13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0.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229235" algn="l"/>
              </a:tabLst>
            </a:pP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Some circuits 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may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have only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few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logic 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gates, while others, 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such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as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microprocessors,  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have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millions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844" y="5784291"/>
            <a:ext cx="5938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There are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seven </a:t>
            </a:r>
            <a:r>
              <a:rPr sz="2400" spc="-10" dirty="0">
                <a:solidFill>
                  <a:srgbClr val="581F4D"/>
                </a:solidFill>
                <a:latin typeface="Times New Roman"/>
                <a:cs typeface="Times New Roman"/>
              </a:rPr>
              <a:t>different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types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581F4D"/>
                </a:solidFill>
                <a:latin typeface="Times New Roman"/>
                <a:cs typeface="Times New Roman"/>
              </a:rPr>
              <a:t>logic gates,  which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581F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1F4D"/>
                </a:solidFill>
                <a:latin typeface="Times New Roman"/>
                <a:cs typeface="Times New Roman"/>
              </a:rPr>
              <a:t>outlined.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3154" y="6622717"/>
            <a:ext cx="14668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36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0"/>
            <a:ext cx="6934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0"/>
            <a:ext cx="6477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35850" y="6227668"/>
            <a:ext cx="416559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77800">
                <a:lnSpc>
                  <a:spcPct val="100000"/>
                </a:lnSpc>
              </a:pPr>
              <a:t>35</a:t>
            </a:fld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0"/>
            <a:ext cx="6477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35850" y="6227668"/>
            <a:ext cx="416559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177800">
                <a:lnSpc>
                  <a:spcPct val="100000"/>
                </a:lnSpc>
              </a:pPr>
              <a:t>36</a:t>
            </a:fld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0"/>
            <a:ext cx="6553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600"/>
                </a:spcBef>
              </a:pPr>
              <a:t>37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0"/>
            <a:ext cx="63246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600"/>
                </a:spcBef>
              </a:pPr>
              <a:t>38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0"/>
            <a:ext cx="6477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600"/>
                </a:spcBef>
              </a:pPr>
              <a:t>39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3552" y="2558795"/>
            <a:ext cx="2097024" cy="181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6457" y="2807665"/>
            <a:ext cx="1332230" cy="11963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algn="ctr">
              <a:lnSpc>
                <a:spcPts val="2930"/>
              </a:lnSpc>
              <a:spcBef>
                <a:spcPts val="555"/>
              </a:spcBef>
            </a:pPr>
            <a:r>
              <a:rPr sz="2800" spc="-5" dirty="0">
                <a:latin typeface="Trebuchet MS"/>
                <a:cs typeface="Trebuchet MS"/>
              </a:rPr>
              <a:t>BASIC  </a:t>
            </a:r>
            <a:r>
              <a:rPr sz="2800" spc="-10" dirty="0">
                <a:latin typeface="Trebuchet MS"/>
                <a:cs typeface="Trebuchet MS"/>
              </a:rPr>
              <a:t>NUMBER  </a:t>
            </a:r>
            <a:r>
              <a:rPr sz="2800" spc="-5" dirty="0">
                <a:latin typeface="Trebuchet MS"/>
                <a:cs typeface="Trebuchet MS"/>
              </a:rPr>
              <a:t>SYSTEM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1997964"/>
            <a:ext cx="719327" cy="50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5740" y="2026920"/>
            <a:ext cx="612648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0"/>
            <a:ext cx="2548128" cy="1918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02228" y="645668"/>
            <a:ext cx="143764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DECIMAL</a:t>
            </a:r>
            <a:endParaRPr sz="2900"/>
          </a:p>
        </p:txBody>
      </p:sp>
      <p:sp>
        <p:nvSpPr>
          <p:cNvPr id="8" name="object 8"/>
          <p:cNvSpPr/>
          <p:nvPr/>
        </p:nvSpPr>
        <p:spPr>
          <a:xfrm>
            <a:off x="5402579" y="3095244"/>
            <a:ext cx="449579" cy="719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6046" y="3122802"/>
            <a:ext cx="343407" cy="613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5500" y="2180844"/>
            <a:ext cx="2252472" cy="2523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13423" y="2788386"/>
            <a:ext cx="1437640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5590">
              <a:lnSpc>
                <a:spcPct val="121000"/>
              </a:lnSpc>
              <a:spcBef>
                <a:spcPts val="100"/>
              </a:spcBef>
            </a:pPr>
            <a:r>
              <a:rPr sz="2900" spc="-5" dirty="0">
                <a:latin typeface="Trebuchet MS"/>
                <a:cs typeface="Trebuchet MS"/>
              </a:rPr>
              <a:t>HEXA  DECIMAL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2400" y="4431791"/>
            <a:ext cx="719327" cy="51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5740" y="4460747"/>
            <a:ext cx="612648" cy="408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8583" y="5033771"/>
            <a:ext cx="2346960" cy="1824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82314" y="5694375"/>
            <a:ext cx="107886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Trebuchet MS"/>
                <a:cs typeface="Trebuchet MS"/>
              </a:rPr>
              <a:t>OC</a:t>
            </a:r>
            <a:r>
              <a:rPr sz="2900" spc="-275" dirty="0">
                <a:latin typeface="Trebuchet MS"/>
                <a:cs typeface="Trebuchet MS"/>
              </a:rPr>
              <a:t>T</a:t>
            </a:r>
            <a:r>
              <a:rPr sz="2900" dirty="0">
                <a:latin typeface="Trebuchet MS"/>
                <a:cs typeface="Trebuchet MS"/>
              </a:rPr>
              <a:t>AL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01111" y="3095244"/>
            <a:ext cx="443484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4832" y="3122929"/>
            <a:ext cx="335915" cy="6131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340" y="2180844"/>
            <a:ext cx="2318004" cy="25237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96492" y="3148076"/>
            <a:ext cx="119316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rebuchet MS"/>
                <a:cs typeface="Trebuchet MS"/>
              </a:rPr>
              <a:t>BINA</a:t>
            </a:r>
            <a:r>
              <a:rPr sz="2900" spc="-175" dirty="0">
                <a:latin typeface="Trebuchet MS"/>
                <a:cs typeface="Trebuchet MS"/>
              </a:rPr>
              <a:t>R</a:t>
            </a:r>
            <a:r>
              <a:rPr sz="2900" dirty="0">
                <a:latin typeface="Trebuchet MS"/>
                <a:cs typeface="Trebuchet MS"/>
              </a:rPr>
              <a:t>Y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90130" y="6227668"/>
            <a:ext cx="15748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4</a:t>
            </a:fld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0"/>
            <a:ext cx="63246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83450" y="6227668"/>
            <a:ext cx="416559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40</a:t>
            </a:fld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7260" y="2682062"/>
            <a:ext cx="399973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dirty="0" smtClean="0">
                <a:latin typeface="Times New Roman"/>
                <a:cs typeface="Times New Roman"/>
              </a:rPr>
              <a:t>Thank you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4750" y="6304459"/>
            <a:ext cx="23876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t>44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any clarifications on the topics you can email to prasadelectronics@avanthi.edu.in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63" y="117347"/>
            <a:ext cx="71292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791" y="48767"/>
            <a:ext cx="6222492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2400"/>
            <a:ext cx="70104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" y="152400"/>
            <a:ext cx="70104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90880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DECIMAL NUMBER</a:t>
            </a:r>
            <a:r>
              <a:rPr sz="3200" b="1" spc="-2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85160" y="1950720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637025" y="0"/>
                </a:moveTo>
                <a:lnTo>
                  <a:pt x="0" y="0"/>
                </a:lnTo>
                <a:lnTo>
                  <a:pt x="0" y="1586483"/>
                </a:lnTo>
                <a:lnTo>
                  <a:pt x="3637025" y="1586483"/>
                </a:lnTo>
                <a:lnTo>
                  <a:pt x="3684559" y="1582224"/>
                </a:lnTo>
                <a:lnTo>
                  <a:pt x="3729295" y="1569943"/>
                </a:lnTo>
                <a:lnTo>
                  <a:pt x="3770488" y="1550387"/>
                </a:lnTo>
                <a:lnTo>
                  <a:pt x="3807392" y="1524303"/>
                </a:lnTo>
                <a:lnTo>
                  <a:pt x="3839259" y="1492436"/>
                </a:lnTo>
                <a:lnTo>
                  <a:pt x="3865343" y="1455532"/>
                </a:lnTo>
                <a:lnTo>
                  <a:pt x="3884899" y="1414339"/>
                </a:lnTo>
                <a:lnTo>
                  <a:pt x="3897180" y="1369603"/>
                </a:lnTo>
                <a:lnTo>
                  <a:pt x="3901440" y="1322069"/>
                </a:lnTo>
                <a:lnTo>
                  <a:pt x="3901440" y="264413"/>
                </a:lnTo>
                <a:lnTo>
                  <a:pt x="3897180" y="216880"/>
                </a:lnTo>
                <a:lnTo>
                  <a:pt x="3884899" y="172144"/>
                </a:lnTo>
                <a:lnTo>
                  <a:pt x="3865343" y="130951"/>
                </a:lnTo>
                <a:lnTo>
                  <a:pt x="3839259" y="94047"/>
                </a:lnTo>
                <a:lnTo>
                  <a:pt x="3807392" y="62180"/>
                </a:lnTo>
                <a:lnTo>
                  <a:pt x="3770488" y="36096"/>
                </a:lnTo>
                <a:lnTo>
                  <a:pt x="3729295" y="16540"/>
                </a:lnTo>
                <a:lnTo>
                  <a:pt x="3684559" y="4259"/>
                </a:lnTo>
                <a:lnTo>
                  <a:pt x="363702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5160" y="1950720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901440" y="264413"/>
                </a:moveTo>
                <a:lnTo>
                  <a:pt x="3901440" y="1322069"/>
                </a:lnTo>
                <a:lnTo>
                  <a:pt x="3897180" y="1369603"/>
                </a:lnTo>
                <a:lnTo>
                  <a:pt x="3884899" y="1414339"/>
                </a:lnTo>
                <a:lnTo>
                  <a:pt x="3865343" y="1455532"/>
                </a:lnTo>
                <a:lnTo>
                  <a:pt x="3839259" y="1492436"/>
                </a:lnTo>
                <a:lnTo>
                  <a:pt x="3807392" y="1524303"/>
                </a:lnTo>
                <a:lnTo>
                  <a:pt x="3770488" y="1550387"/>
                </a:lnTo>
                <a:lnTo>
                  <a:pt x="3729295" y="1569943"/>
                </a:lnTo>
                <a:lnTo>
                  <a:pt x="3684559" y="1582224"/>
                </a:lnTo>
                <a:lnTo>
                  <a:pt x="3637025" y="1586483"/>
                </a:lnTo>
                <a:lnTo>
                  <a:pt x="0" y="1586483"/>
                </a:lnTo>
                <a:lnTo>
                  <a:pt x="0" y="0"/>
                </a:lnTo>
                <a:lnTo>
                  <a:pt x="3637025" y="0"/>
                </a:lnTo>
                <a:lnTo>
                  <a:pt x="3684559" y="4259"/>
                </a:lnTo>
                <a:lnTo>
                  <a:pt x="3729295" y="16540"/>
                </a:lnTo>
                <a:lnTo>
                  <a:pt x="3770488" y="36096"/>
                </a:lnTo>
                <a:lnTo>
                  <a:pt x="3807392" y="62180"/>
                </a:lnTo>
                <a:lnTo>
                  <a:pt x="3839259" y="94047"/>
                </a:lnTo>
                <a:lnTo>
                  <a:pt x="3865343" y="130951"/>
                </a:lnTo>
                <a:lnTo>
                  <a:pt x="3884899" y="172144"/>
                </a:lnTo>
                <a:lnTo>
                  <a:pt x="3897180" y="216880"/>
                </a:lnTo>
                <a:lnTo>
                  <a:pt x="3901440" y="264413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79775" y="2483611"/>
            <a:ext cx="3477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2800" spc="-10" dirty="0">
                <a:latin typeface="Trebuchet MS"/>
                <a:cs typeface="Trebuchet MS"/>
              </a:rPr>
              <a:t>0,1,2,3,4,5,6,7,8,9.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4588" y="1723644"/>
            <a:ext cx="2386584" cy="2090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62252" y="2340305"/>
            <a:ext cx="1652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DIGITS</a:t>
            </a:r>
            <a:endParaRPr sz="4400"/>
          </a:p>
        </p:txBody>
      </p:sp>
      <p:sp>
        <p:nvSpPr>
          <p:cNvPr id="11" name="object 11"/>
          <p:cNvSpPr/>
          <p:nvPr/>
        </p:nvSpPr>
        <p:spPr>
          <a:xfrm>
            <a:off x="3185160" y="4032503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637025" y="0"/>
                </a:moveTo>
                <a:lnTo>
                  <a:pt x="0" y="0"/>
                </a:lnTo>
                <a:lnTo>
                  <a:pt x="0" y="1586484"/>
                </a:lnTo>
                <a:lnTo>
                  <a:pt x="3637025" y="1586484"/>
                </a:lnTo>
                <a:lnTo>
                  <a:pt x="3684559" y="1582224"/>
                </a:lnTo>
                <a:lnTo>
                  <a:pt x="3729295" y="1569943"/>
                </a:lnTo>
                <a:lnTo>
                  <a:pt x="3770488" y="1550387"/>
                </a:lnTo>
                <a:lnTo>
                  <a:pt x="3807392" y="1524303"/>
                </a:lnTo>
                <a:lnTo>
                  <a:pt x="3839259" y="1492436"/>
                </a:lnTo>
                <a:lnTo>
                  <a:pt x="3865343" y="1455532"/>
                </a:lnTo>
                <a:lnTo>
                  <a:pt x="3884899" y="1414339"/>
                </a:lnTo>
                <a:lnTo>
                  <a:pt x="3897180" y="1369603"/>
                </a:lnTo>
                <a:lnTo>
                  <a:pt x="3901440" y="1322070"/>
                </a:lnTo>
                <a:lnTo>
                  <a:pt x="3901440" y="264414"/>
                </a:lnTo>
                <a:lnTo>
                  <a:pt x="3897180" y="216880"/>
                </a:lnTo>
                <a:lnTo>
                  <a:pt x="3884899" y="172144"/>
                </a:lnTo>
                <a:lnTo>
                  <a:pt x="3865343" y="130951"/>
                </a:lnTo>
                <a:lnTo>
                  <a:pt x="3839259" y="94047"/>
                </a:lnTo>
                <a:lnTo>
                  <a:pt x="3807392" y="62180"/>
                </a:lnTo>
                <a:lnTo>
                  <a:pt x="3770488" y="36096"/>
                </a:lnTo>
                <a:lnTo>
                  <a:pt x="3729295" y="16540"/>
                </a:lnTo>
                <a:lnTo>
                  <a:pt x="3684559" y="4259"/>
                </a:lnTo>
                <a:lnTo>
                  <a:pt x="363702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5160" y="4032503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901440" y="264414"/>
                </a:moveTo>
                <a:lnTo>
                  <a:pt x="3901440" y="1322070"/>
                </a:lnTo>
                <a:lnTo>
                  <a:pt x="3897180" y="1369603"/>
                </a:lnTo>
                <a:lnTo>
                  <a:pt x="3884899" y="1414339"/>
                </a:lnTo>
                <a:lnTo>
                  <a:pt x="3865343" y="1455532"/>
                </a:lnTo>
                <a:lnTo>
                  <a:pt x="3839259" y="1492436"/>
                </a:lnTo>
                <a:lnTo>
                  <a:pt x="3807392" y="1524303"/>
                </a:lnTo>
                <a:lnTo>
                  <a:pt x="3770488" y="1550387"/>
                </a:lnTo>
                <a:lnTo>
                  <a:pt x="3729295" y="1569943"/>
                </a:lnTo>
                <a:lnTo>
                  <a:pt x="3684559" y="1582224"/>
                </a:lnTo>
                <a:lnTo>
                  <a:pt x="3637025" y="1586484"/>
                </a:lnTo>
                <a:lnTo>
                  <a:pt x="0" y="1586484"/>
                </a:lnTo>
                <a:lnTo>
                  <a:pt x="0" y="0"/>
                </a:lnTo>
                <a:lnTo>
                  <a:pt x="3637025" y="0"/>
                </a:lnTo>
                <a:lnTo>
                  <a:pt x="3684559" y="4259"/>
                </a:lnTo>
                <a:lnTo>
                  <a:pt x="3729295" y="16540"/>
                </a:lnTo>
                <a:lnTo>
                  <a:pt x="3770488" y="36096"/>
                </a:lnTo>
                <a:lnTo>
                  <a:pt x="3807392" y="62180"/>
                </a:lnTo>
                <a:lnTo>
                  <a:pt x="3839259" y="94047"/>
                </a:lnTo>
                <a:lnTo>
                  <a:pt x="3865343" y="130951"/>
                </a:lnTo>
                <a:lnTo>
                  <a:pt x="3884899" y="172144"/>
                </a:lnTo>
                <a:lnTo>
                  <a:pt x="3897180" y="216880"/>
                </a:lnTo>
                <a:lnTo>
                  <a:pt x="3901440" y="264414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79775" y="4565396"/>
            <a:ext cx="683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2800" spc="-10" dirty="0"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5736" y="3805428"/>
            <a:ext cx="2304288" cy="2090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66469" y="4422775"/>
            <a:ext cx="1240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rebuchet MS"/>
                <a:cs typeface="Trebuchet MS"/>
              </a:rPr>
              <a:t>BASE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90130" y="6227668"/>
            <a:ext cx="15748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rebuchet MS"/>
                <a:cs typeface="Trebuchet MS"/>
              </a:rPr>
              <a:pPr marL="25400">
                <a:lnSpc>
                  <a:spcPct val="100000"/>
                </a:lnSpc>
              </a:pPr>
              <a:t>5</a:t>
            </a:fld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5652"/>
            <a:ext cx="8206741" cy="554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66291"/>
            <a:ext cx="8153400" cy="5422900"/>
          </a:xfrm>
          <a:custGeom>
            <a:avLst/>
            <a:gdLst/>
            <a:ahLst/>
            <a:cxnLst/>
            <a:rect l="l" t="t" r="r" b="b"/>
            <a:pathLst>
              <a:path w="8153400" h="5422900">
                <a:moveTo>
                  <a:pt x="6718173" y="0"/>
                </a:moveTo>
                <a:lnTo>
                  <a:pt x="6794754" y="673100"/>
                </a:lnTo>
                <a:lnTo>
                  <a:pt x="6314367" y="774700"/>
                </a:lnTo>
                <a:lnTo>
                  <a:pt x="6255477" y="800100"/>
                </a:lnTo>
                <a:lnTo>
                  <a:pt x="5907541" y="876300"/>
                </a:lnTo>
                <a:lnTo>
                  <a:pt x="5850453" y="901700"/>
                </a:lnTo>
                <a:lnTo>
                  <a:pt x="5680731" y="939800"/>
                </a:lnTo>
                <a:lnTo>
                  <a:pt x="5624672" y="965200"/>
                </a:lnTo>
                <a:lnTo>
                  <a:pt x="5458039" y="1003300"/>
                </a:lnTo>
                <a:lnTo>
                  <a:pt x="5403009" y="1028700"/>
                </a:lnTo>
                <a:lnTo>
                  <a:pt x="5293722" y="1054100"/>
                </a:lnTo>
                <a:lnTo>
                  <a:pt x="5239465" y="1079500"/>
                </a:lnTo>
                <a:lnTo>
                  <a:pt x="5131721" y="1104900"/>
                </a:lnTo>
                <a:lnTo>
                  <a:pt x="5078236" y="1130300"/>
                </a:lnTo>
                <a:lnTo>
                  <a:pt x="4972037" y="1155700"/>
                </a:lnTo>
                <a:lnTo>
                  <a:pt x="4919324" y="1181100"/>
                </a:lnTo>
                <a:lnTo>
                  <a:pt x="4866868" y="1193800"/>
                </a:lnTo>
                <a:lnTo>
                  <a:pt x="4814669" y="1219200"/>
                </a:lnTo>
                <a:lnTo>
                  <a:pt x="4762728" y="1231900"/>
                </a:lnTo>
                <a:lnTo>
                  <a:pt x="4711044" y="1257300"/>
                </a:lnTo>
                <a:lnTo>
                  <a:pt x="4659617" y="1270000"/>
                </a:lnTo>
                <a:lnTo>
                  <a:pt x="4608448" y="1295400"/>
                </a:lnTo>
                <a:lnTo>
                  <a:pt x="4557536" y="1308100"/>
                </a:lnTo>
                <a:lnTo>
                  <a:pt x="4506882" y="1333500"/>
                </a:lnTo>
                <a:lnTo>
                  <a:pt x="4456485" y="1346200"/>
                </a:lnTo>
                <a:lnTo>
                  <a:pt x="4406345" y="1371600"/>
                </a:lnTo>
                <a:lnTo>
                  <a:pt x="4356462" y="1384300"/>
                </a:lnTo>
                <a:lnTo>
                  <a:pt x="4306837" y="1409700"/>
                </a:lnTo>
                <a:lnTo>
                  <a:pt x="4257470" y="1422400"/>
                </a:lnTo>
                <a:lnTo>
                  <a:pt x="4208359" y="1447800"/>
                </a:lnTo>
                <a:lnTo>
                  <a:pt x="4159506" y="1460500"/>
                </a:lnTo>
                <a:lnTo>
                  <a:pt x="4062572" y="1511300"/>
                </a:lnTo>
                <a:lnTo>
                  <a:pt x="4014492" y="1524000"/>
                </a:lnTo>
                <a:lnTo>
                  <a:pt x="3919102" y="1574800"/>
                </a:lnTo>
                <a:lnTo>
                  <a:pt x="3871793" y="1587500"/>
                </a:lnTo>
                <a:lnTo>
                  <a:pt x="3777948" y="1638300"/>
                </a:lnTo>
                <a:lnTo>
                  <a:pt x="3731411" y="1651000"/>
                </a:lnTo>
                <a:lnTo>
                  <a:pt x="3639109" y="1701800"/>
                </a:lnTo>
                <a:lnTo>
                  <a:pt x="3593345" y="1714500"/>
                </a:lnTo>
                <a:lnTo>
                  <a:pt x="3412860" y="1816100"/>
                </a:lnTo>
                <a:lnTo>
                  <a:pt x="3368382" y="1828800"/>
                </a:lnTo>
                <a:lnTo>
                  <a:pt x="3149853" y="1955800"/>
                </a:lnTo>
                <a:lnTo>
                  <a:pt x="3106919" y="1968500"/>
                </a:lnTo>
                <a:lnTo>
                  <a:pt x="3021824" y="2019300"/>
                </a:lnTo>
                <a:lnTo>
                  <a:pt x="2813589" y="2146300"/>
                </a:lnTo>
                <a:lnTo>
                  <a:pt x="2611789" y="2273300"/>
                </a:lnTo>
                <a:lnTo>
                  <a:pt x="2454980" y="2374900"/>
                </a:lnTo>
                <a:lnTo>
                  <a:pt x="2302290" y="2476500"/>
                </a:lnTo>
                <a:lnTo>
                  <a:pt x="2264761" y="2514600"/>
                </a:lnTo>
                <a:lnTo>
                  <a:pt x="2227489" y="2540000"/>
                </a:lnTo>
                <a:lnTo>
                  <a:pt x="2080975" y="2641600"/>
                </a:lnTo>
                <a:lnTo>
                  <a:pt x="2044990" y="2679700"/>
                </a:lnTo>
                <a:lnTo>
                  <a:pt x="1938579" y="2755900"/>
                </a:lnTo>
                <a:lnTo>
                  <a:pt x="1903623" y="2794000"/>
                </a:lnTo>
                <a:lnTo>
                  <a:pt x="1800300" y="2870200"/>
                </a:lnTo>
                <a:lnTo>
                  <a:pt x="1766374" y="2908300"/>
                </a:lnTo>
                <a:lnTo>
                  <a:pt x="1699293" y="2959100"/>
                </a:lnTo>
                <a:lnTo>
                  <a:pt x="1666139" y="2997200"/>
                </a:lnTo>
                <a:lnTo>
                  <a:pt x="1633242" y="3022600"/>
                </a:lnTo>
                <a:lnTo>
                  <a:pt x="1600603" y="3060700"/>
                </a:lnTo>
                <a:lnTo>
                  <a:pt x="1536096" y="3111500"/>
                </a:lnTo>
                <a:lnTo>
                  <a:pt x="1504228" y="3149600"/>
                </a:lnTo>
                <a:lnTo>
                  <a:pt x="1472618" y="3175000"/>
                </a:lnTo>
                <a:lnTo>
                  <a:pt x="1441266" y="3213100"/>
                </a:lnTo>
                <a:lnTo>
                  <a:pt x="1379332" y="3263900"/>
                </a:lnTo>
                <a:lnTo>
                  <a:pt x="1348751" y="3302000"/>
                </a:lnTo>
                <a:lnTo>
                  <a:pt x="1318428" y="3327400"/>
                </a:lnTo>
                <a:lnTo>
                  <a:pt x="1288362" y="3365500"/>
                </a:lnTo>
                <a:lnTo>
                  <a:pt x="1258554" y="3390900"/>
                </a:lnTo>
                <a:lnTo>
                  <a:pt x="1229002" y="3429000"/>
                </a:lnTo>
                <a:lnTo>
                  <a:pt x="1199708" y="3454400"/>
                </a:lnTo>
                <a:lnTo>
                  <a:pt x="1170672" y="3492500"/>
                </a:lnTo>
                <a:lnTo>
                  <a:pt x="1141893" y="3530600"/>
                </a:lnTo>
                <a:lnTo>
                  <a:pt x="1113371" y="3556000"/>
                </a:lnTo>
                <a:lnTo>
                  <a:pt x="1085106" y="3594100"/>
                </a:lnTo>
                <a:lnTo>
                  <a:pt x="1057099" y="3619500"/>
                </a:lnTo>
                <a:lnTo>
                  <a:pt x="1029349" y="3657600"/>
                </a:lnTo>
                <a:lnTo>
                  <a:pt x="1001857" y="3695700"/>
                </a:lnTo>
                <a:lnTo>
                  <a:pt x="974622" y="3721100"/>
                </a:lnTo>
                <a:lnTo>
                  <a:pt x="947644" y="3759200"/>
                </a:lnTo>
                <a:lnTo>
                  <a:pt x="920923" y="3784600"/>
                </a:lnTo>
                <a:lnTo>
                  <a:pt x="894460" y="3822700"/>
                </a:lnTo>
                <a:lnTo>
                  <a:pt x="868255" y="3860800"/>
                </a:lnTo>
                <a:lnTo>
                  <a:pt x="842306" y="3886200"/>
                </a:lnTo>
                <a:lnTo>
                  <a:pt x="816615" y="3924300"/>
                </a:lnTo>
                <a:lnTo>
                  <a:pt x="791181" y="3962400"/>
                </a:lnTo>
                <a:lnTo>
                  <a:pt x="766005" y="4000500"/>
                </a:lnTo>
                <a:lnTo>
                  <a:pt x="741086" y="4025900"/>
                </a:lnTo>
                <a:lnTo>
                  <a:pt x="716425" y="4064000"/>
                </a:lnTo>
                <a:lnTo>
                  <a:pt x="692020" y="4102100"/>
                </a:lnTo>
                <a:lnTo>
                  <a:pt x="667873" y="4140200"/>
                </a:lnTo>
                <a:lnTo>
                  <a:pt x="643984" y="4165600"/>
                </a:lnTo>
                <a:lnTo>
                  <a:pt x="620352" y="4203700"/>
                </a:lnTo>
                <a:lnTo>
                  <a:pt x="596977" y="4241800"/>
                </a:lnTo>
                <a:lnTo>
                  <a:pt x="573859" y="4279900"/>
                </a:lnTo>
                <a:lnTo>
                  <a:pt x="550999" y="4318000"/>
                </a:lnTo>
                <a:lnTo>
                  <a:pt x="528396" y="4356100"/>
                </a:lnTo>
                <a:lnTo>
                  <a:pt x="506051" y="4381500"/>
                </a:lnTo>
                <a:lnTo>
                  <a:pt x="483962" y="4419600"/>
                </a:lnTo>
                <a:lnTo>
                  <a:pt x="462132" y="4457700"/>
                </a:lnTo>
                <a:lnTo>
                  <a:pt x="440558" y="4495800"/>
                </a:lnTo>
                <a:lnTo>
                  <a:pt x="419242" y="4533900"/>
                </a:lnTo>
                <a:lnTo>
                  <a:pt x="398183" y="4572000"/>
                </a:lnTo>
                <a:lnTo>
                  <a:pt x="377382" y="4610100"/>
                </a:lnTo>
                <a:lnTo>
                  <a:pt x="356838" y="4648200"/>
                </a:lnTo>
                <a:lnTo>
                  <a:pt x="336551" y="4686300"/>
                </a:lnTo>
                <a:lnTo>
                  <a:pt x="316522" y="4724400"/>
                </a:lnTo>
                <a:lnTo>
                  <a:pt x="296750" y="4762500"/>
                </a:lnTo>
                <a:lnTo>
                  <a:pt x="277235" y="4800600"/>
                </a:lnTo>
                <a:lnTo>
                  <a:pt x="257978" y="4838700"/>
                </a:lnTo>
                <a:lnTo>
                  <a:pt x="238978" y="4876800"/>
                </a:lnTo>
                <a:lnTo>
                  <a:pt x="220235" y="4914900"/>
                </a:lnTo>
                <a:lnTo>
                  <a:pt x="201750" y="4953000"/>
                </a:lnTo>
                <a:lnTo>
                  <a:pt x="183522" y="4991100"/>
                </a:lnTo>
                <a:lnTo>
                  <a:pt x="165551" y="5029200"/>
                </a:lnTo>
                <a:lnTo>
                  <a:pt x="147838" y="5067300"/>
                </a:lnTo>
                <a:lnTo>
                  <a:pt x="130382" y="5105400"/>
                </a:lnTo>
                <a:lnTo>
                  <a:pt x="113184" y="5143500"/>
                </a:lnTo>
                <a:lnTo>
                  <a:pt x="96243" y="5181600"/>
                </a:lnTo>
                <a:lnTo>
                  <a:pt x="79559" y="5232400"/>
                </a:lnTo>
                <a:lnTo>
                  <a:pt x="63132" y="5270500"/>
                </a:lnTo>
                <a:lnTo>
                  <a:pt x="46963" y="5308600"/>
                </a:lnTo>
                <a:lnTo>
                  <a:pt x="31051" y="5346700"/>
                </a:lnTo>
                <a:lnTo>
                  <a:pt x="15397" y="5384800"/>
                </a:lnTo>
                <a:lnTo>
                  <a:pt x="0" y="5422900"/>
                </a:lnTo>
                <a:lnTo>
                  <a:pt x="25274" y="5397500"/>
                </a:lnTo>
                <a:lnTo>
                  <a:pt x="50767" y="5359400"/>
                </a:lnTo>
                <a:lnTo>
                  <a:pt x="76479" y="5321300"/>
                </a:lnTo>
                <a:lnTo>
                  <a:pt x="102409" y="5283200"/>
                </a:lnTo>
                <a:lnTo>
                  <a:pt x="128559" y="5245100"/>
                </a:lnTo>
                <a:lnTo>
                  <a:pt x="154927" y="5219700"/>
                </a:lnTo>
                <a:lnTo>
                  <a:pt x="181514" y="5181600"/>
                </a:lnTo>
                <a:lnTo>
                  <a:pt x="208320" y="5143500"/>
                </a:lnTo>
                <a:lnTo>
                  <a:pt x="235345" y="5105400"/>
                </a:lnTo>
                <a:lnTo>
                  <a:pt x="262588" y="5080000"/>
                </a:lnTo>
                <a:lnTo>
                  <a:pt x="290050" y="5041900"/>
                </a:lnTo>
                <a:lnTo>
                  <a:pt x="317731" y="5003800"/>
                </a:lnTo>
                <a:lnTo>
                  <a:pt x="345631" y="4978400"/>
                </a:lnTo>
                <a:lnTo>
                  <a:pt x="373750" y="4940300"/>
                </a:lnTo>
                <a:lnTo>
                  <a:pt x="402088" y="4902200"/>
                </a:lnTo>
                <a:lnTo>
                  <a:pt x="430644" y="4876800"/>
                </a:lnTo>
                <a:lnTo>
                  <a:pt x="488413" y="4800600"/>
                </a:lnTo>
                <a:lnTo>
                  <a:pt x="517626" y="4775200"/>
                </a:lnTo>
                <a:lnTo>
                  <a:pt x="547057" y="4737100"/>
                </a:lnTo>
                <a:lnTo>
                  <a:pt x="576708" y="4711700"/>
                </a:lnTo>
                <a:lnTo>
                  <a:pt x="606577" y="4673600"/>
                </a:lnTo>
                <a:lnTo>
                  <a:pt x="636665" y="4648200"/>
                </a:lnTo>
                <a:lnTo>
                  <a:pt x="666972" y="4610100"/>
                </a:lnTo>
                <a:lnTo>
                  <a:pt x="697497" y="4584700"/>
                </a:lnTo>
                <a:lnTo>
                  <a:pt x="728242" y="4546600"/>
                </a:lnTo>
                <a:lnTo>
                  <a:pt x="759205" y="4521200"/>
                </a:lnTo>
                <a:lnTo>
                  <a:pt x="790387" y="4483100"/>
                </a:lnTo>
                <a:lnTo>
                  <a:pt x="821788" y="4457700"/>
                </a:lnTo>
                <a:lnTo>
                  <a:pt x="853407" y="4419600"/>
                </a:lnTo>
                <a:lnTo>
                  <a:pt x="917303" y="4368800"/>
                </a:lnTo>
                <a:lnTo>
                  <a:pt x="949579" y="4330700"/>
                </a:lnTo>
                <a:lnTo>
                  <a:pt x="982074" y="4305300"/>
                </a:lnTo>
                <a:lnTo>
                  <a:pt x="1014787" y="4267200"/>
                </a:lnTo>
                <a:lnTo>
                  <a:pt x="1114241" y="4191000"/>
                </a:lnTo>
                <a:lnTo>
                  <a:pt x="1147830" y="4152900"/>
                </a:lnTo>
                <a:lnTo>
                  <a:pt x="1215664" y="4102100"/>
                </a:lnTo>
                <a:lnTo>
                  <a:pt x="1249909" y="4064000"/>
                </a:lnTo>
                <a:lnTo>
                  <a:pt x="1389078" y="3962400"/>
                </a:lnTo>
                <a:lnTo>
                  <a:pt x="1424418" y="3937000"/>
                </a:lnTo>
                <a:lnTo>
                  <a:pt x="1459976" y="3898900"/>
                </a:lnTo>
                <a:lnTo>
                  <a:pt x="1604396" y="3797300"/>
                </a:lnTo>
                <a:lnTo>
                  <a:pt x="1752317" y="3695700"/>
                </a:lnTo>
                <a:lnTo>
                  <a:pt x="1942141" y="3568700"/>
                </a:lnTo>
                <a:lnTo>
                  <a:pt x="2137435" y="3441700"/>
                </a:lnTo>
                <a:lnTo>
                  <a:pt x="2217085" y="3390900"/>
                </a:lnTo>
                <a:lnTo>
                  <a:pt x="2257238" y="3378200"/>
                </a:lnTo>
                <a:lnTo>
                  <a:pt x="2420037" y="3276600"/>
                </a:lnTo>
                <a:lnTo>
                  <a:pt x="2461284" y="3263900"/>
                </a:lnTo>
                <a:lnTo>
                  <a:pt x="2586337" y="3187700"/>
                </a:lnTo>
                <a:lnTo>
                  <a:pt x="2628459" y="3175000"/>
                </a:lnTo>
                <a:lnTo>
                  <a:pt x="2713359" y="3124200"/>
                </a:lnTo>
                <a:lnTo>
                  <a:pt x="2756138" y="3111500"/>
                </a:lnTo>
                <a:lnTo>
                  <a:pt x="2842351" y="3060700"/>
                </a:lnTo>
                <a:lnTo>
                  <a:pt x="2885786" y="3048000"/>
                </a:lnTo>
                <a:lnTo>
                  <a:pt x="2929439" y="3022600"/>
                </a:lnTo>
                <a:lnTo>
                  <a:pt x="2973311" y="3009900"/>
                </a:lnTo>
                <a:lnTo>
                  <a:pt x="3017403" y="2984500"/>
                </a:lnTo>
                <a:lnTo>
                  <a:pt x="3061713" y="2971800"/>
                </a:lnTo>
                <a:lnTo>
                  <a:pt x="3150989" y="2921000"/>
                </a:lnTo>
                <a:lnTo>
                  <a:pt x="3195955" y="2908300"/>
                </a:lnTo>
                <a:lnTo>
                  <a:pt x="3241140" y="2882900"/>
                </a:lnTo>
                <a:lnTo>
                  <a:pt x="3332167" y="2857500"/>
                </a:lnTo>
                <a:lnTo>
                  <a:pt x="3378008" y="2832100"/>
                </a:lnTo>
                <a:lnTo>
                  <a:pt x="3424069" y="2819400"/>
                </a:lnTo>
                <a:lnTo>
                  <a:pt x="3470348" y="2794000"/>
                </a:lnTo>
                <a:lnTo>
                  <a:pt x="3516846" y="2781300"/>
                </a:lnTo>
                <a:lnTo>
                  <a:pt x="3563562" y="2755900"/>
                </a:lnTo>
                <a:lnTo>
                  <a:pt x="3657652" y="2730500"/>
                </a:lnTo>
                <a:lnTo>
                  <a:pt x="3705025" y="2705100"/>
                </a:lnTo>
                <a:lnTo>
                  <a:pt x="3800427" y="2679700"/>
                </a:lnTo>
                <a:lnTo>
                  <a:pt x="3848457" y="2654300"/>
                </a:lnTo>
                <a:lnTo>
                  <a:pt x="3993858" y="2616200"/>
                </a:lnTo>
                <a:lnTo>
                  <a:pt x="4042762" y="2590800"/>
                </a:lnTo>
                <a:lnTo>
                  <a:pt x="4240569" y="2540000"/>
                </a:lnTo>
                <a:lnTo>
                  <a:pt x="4290567" y="2514600"/>
                </a:lnTo>
                <a:lnTo>
                  <a:pt x="5336483" y="2260600"/>
                </a:lnTo>
                <a:lnTo>
                  <a:pt x="5391076" y="2247900"/>
                </a:lnTo>
                <a:lnTo>
                  <a:pt x="5445888" y="2247900"/>
                </a:lnTo>
                <a:lnTo>
                  <a:pt x="5667323" y="2197100"/>
                </a:lnTo>
                <a:lnTo>
                  <a:pt x="5723229" y="2197100"/>
                </a:lnTo>
                <a:lnTo>
                  <a:pt x="5892259" y="2159000"/>
                </a:lnTo>
                <a:lnTo>
                  <a:pt x="5949040" y="2159000"/>
                </a:lnTo>
                <a:lnTo>
                  <a:pt x="6063258" y="2133600"/>
                </a:lnTo>
                <a:lnTo>
                  <a:pt x="6120695" y="2133600"/>
                </a:lnTo>
                <a:lnTo>
                  <a:pt x="6236226" y="2108200"/>
                </a:lnTo>
                <a:lnTo>
                  <a:pt x="6294319" y="2108200"/>
                </a:lnTo>
                <a:lnTo>
                  <a:pt x="6352632" y="2095500"/>
                </a:lnTo>
                <a:lnTo>
                  <a:pt x="6411163" y="2095500"/>
                </a:lnTo>
                <a:lnTo>
                  <a:pt x="6528882" y="2070100"/>
                </a:lnTo>
                <a:lnTo>
                  <a:pt x="6588069" y="2070100"/>
                </a:lnTo>
                <a:lnTo>
                  <a:pt x="6647475" y="2057400"/>
                </a:lnTo>
                <a:lnTo>
                  <a:pt x="6707100" y="2057400"/>
                </a:lnTo>
                <a:lnTo>
                  <a:pt x="6766944" y="2044700"/>
                </a:lnTo>
                <a:lnTo>
                  <a:pt x="6827007" y="2044700"/>
                </a:lnTo>
                <a:lnTo>
                  <a:pt x="6887288" y="2032000"/>
                </a:lnTo>
                <a:lnTo>
                  <a:pt x="7496987" y="2032000"/>
                </a:lnTo>
                <a:lnTo>
                  <a:pt x="8153400" y="1079500"/>
                </a:lnTo>
                <a:lnTo>
                  <a:pt x="6718173" y="0"/>
                </a:lnTo>
                <a:close/>
              </a:path>
              <a:path w="8153400" h="5422900">
                <a:moveTo>
                  <a:pt x="7496987" y="2032000"/>
                </a:moveTo>
                <a:lnTo>
                  <a:pt x="6947789" y="2032000"/>
                </a:lnTo>
                <a:lnTo>
                  <a:pt x="7024370" y="2717800"/>
                </a:lnTo>
                <a:lnTo>
                  <a:pt x="7496987" y="203200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283" y="4985003"/>
            <a:ext cx="297179" cy="295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639" y="3799332"/>
            <a:ext cx="435863" cy="434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4279" y="2926079"/>
            <a:ext cx="542544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8320" y="2346960"/>
            <a:ext cx="687324" cy="687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363" y="193547"/>
            <a:ext cx="5071872" cy="704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60" y="124968"/>
            <a:ext cx="5362956" cy="960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228600"/>
            <a:ext cx="4953000" cy="585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4800" y="228600"/>
            <a:ext cx="49530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DECIMAL NUMBER</a:t>
            </a:r>
            <a:r>
              <a:rPr sz="3200" b="1" spc="-2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4598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12202" y="6390358"/>
            <a:ext cx="12700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imes New Roman"/>
                <a:cs typeface="Times New Roman"/>
              </a:rPr>
              <a:pPr marL="12700">
                <a:lnSpc>
                  <a:spcPts val="1839"/>
                </a:lnSpc>
              </a:pPr>
              <a:t>6</a:t>
            </a:fld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691" y="3539639"/>
            <a:ext cx="2912745" cy="2257425"/>
          </a:xfrm>
          <a:prstGeom prst="rect">
            <a:avLst/>
          </a:prstGeom>
        </p:spPr>
        <p:txBody>
          <a:bodyPr vert="horz" wrap="square" lIns="0" tIns="335915" rIns="0" bIns="0" rtlCol="0">
            <a:spAutoFit/>
          </a:bodyPr>
          <a:lstStyle/>
          <a:p>
            <a:pPr marL="1480185">
              <a:lnSpc>
                <a:spcPct val="100000"/>
              </a:lnSpc>
              <a:spcBef>
                <a:spcPts val="2645"/>
              </a:spcBef>
            </a:pPr>
            <a:r>
              <a:rPr sz="5200" spc="-10" dirty="0">
                <a:latin typeface="Trebuchet MS"/>
                <a:cs typeface="Trebuchet MS"/>
              </a:rPr>
              <a:t>9*1</a:t>
            </a:r>
            <a:r>
              <a:rPr sz="5200" spc="35" dirty="0">
                <a:latin typeface="Trebuchet MS"/>
                <a:cs typeface="Trebuchet MS"/>
              </a:rPr>
              <a:t>0</a:t>
            </a:r>
            <a:r>
              <a:rPr sz="2700" b="1" baseline="74074" dirty="0">
                <a:latin typeface="Trebuchet MS"/>
                <a:cs typeface="Trebuchet MS"/>
              </a:rPr>
              <a:t>1</a:t>
            </a:r>
            <a:endParaRPr sz="2700" baseline="74074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5200" spc="-10" dirty="0">
                <a:latin typeface="Trebuchet MS"/>
                <a:cs typeface="Trebuchet MS"/>
              </a:rPr>
              <a:t>8*1</a:t>
            </a:r>
            <a:r>
              <a:rPr sz="5200" spc="190" dirty="0">
                <a:latin typeface="Trebuchet MS"/>
                <a:cs typeface="Trebuchet MS"/>
              </a:rPr>
              <a:t>0</a:t>
            </a:r>
            <a:r>
              <a:rPr sz="2700" b="1" baseline="67901" dirty="0">
                <a:latin typeface="Trebuchet MS"/>
                <a:cs typeface="Trebuchet MS"/>
              </a:rPr>
              <a:t>0</a:t>
            </a:r>
            <a:endParaRPr sz="2700" baseline="67901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2976" y="3042919"/>
            <a:ext cx="14732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0" dirty="0">
                <a:latin typeface="Trebuchet MS"/>
                <a:cs typeface="Trebuchet MS"/>
              </a:rPr>
              <a:t>5*1</a:t>
            </a:r>
            <a:r>
              <a:rPr sz="5200" spc="250" dirty="0">
                <a:latin typeface="Trebuchet MS"/>
                <a:cs typeface="Trebuchet MS"/>
              </a:rPr>
              <a:t>0</a:t>
            </a:r>
            <a:r>
              <a:rPr sz="2700" b="1" baseline="78703" dirty="0">
                <a:latin typeface="Trebuchet MS"/>
                <a:cs typeface="Trebuchet MS"/>
              </a:rPr>
              <a:t>2</a:t>
            </a:r>
            <a:endParaRPr sz="2700" baseline="78703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247257" y="2537917"/>
            <a:ext cx="145986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0" dirty="0"/>
              <a:t>4*1</a:t>
            </a:r>
            <a:r>
              <a:rPr sz="5200" spc="150" dirty="0"/>
              <a:t>0</a:t>
            </a:r>
            <a:r>
              <a:rPr sz="2700" b="1" baseline="84876" dirty="0">
                <a:latin typeface="Trebuchet MS"/>
                <a:cs typeface="Trebuchet MS"/>
              </a:rPr>
              <a:t>3</a:t>
            </a:r>
            <a:endParaRPr sz="2700" baseline="84876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963" y="193547"/>
            <a:ext cx="61386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6696" y="124968"/>
            <a:ext cx="5853683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228600"/>
            <a:ext cx="60198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228600"/>
            <a:ext cx="60198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80365">
              <a:lnSpc>
                <a:spcPct val="100000"/>
              </a:lnSpc>
              <a:spcBef>
                <a:spcPts val="254"/>
              </a:spcBef>
            </a:pPr>
            <a:r>
              <a:rPr sz="3200" b="1" spc="-15" dirty="0">
                <a:latin typeface="Times New Roman"/>
                <a:cs typeface="Times New Roman"/>
              </a:rPr>
              <a:t>BINARY </a:t>
            </a:r>
            <a:r>
              <a:rPr sz="3200" b="1" dirty="0">
                <a:latin typeface="Times New Roman"/>
                <a:cs typeface="Times New Roman"/>
              </a:rPr>
              <a:t>NUMBER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3759" y="2179320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637025" y="0"/>
                </a:moveTo>
                <a:lnTo>
                  <a:pt x="0" y="0"/>
                </a:lnTo>
                <a:lnTo>
                  <a:pt x="0" y="1586483"/>
                </a:lnTo>
                <a:lnTo>
                  <a:pt x="3637025" y="1586483"/>
                </a:lnTo>
                <a:lnTo>
                  <a:pt x="3684559" y="1582224"/>
                </a:lnTo>
                <a:lnTo>
                  <a:pt x="3729295" y="1569943"/>
                </a:lnTo>
                <a:lnTo>
                  <a:pt x="3770488" y="1550387"/>
                </a:lnTo>
                <a:lnTo>
                  <a:pt x="3807392" y="1524303"/>
                </a:lnTo>
                <a:lnTo>
                  <a:pt x="3839259" y="1492436"/>
                </a:lnTo>
                <a:lnTo>
                  <a:pt x="3865343" y="1455532"/>
                </a:lnTo>
                <a:lnTo>
                  <a:pt x="3884899" y="1414339"/>
                </a:lnTo>
                <a:lnTo>
                  <a:pt x="3897180" y="1369603"/>
                </a:lnTo>
                <a:lnTo>
                  <a:pt x="3901440" y="1322069"/>
                </a:lnTo>
                <a:lnTo>
                  <a:pt x="3901440" y="264413"/>
                </a:lnTo>
                <a:lnTo>
                  <a:pt x="3897180" y="216880"/>
                </a:lnTo>
                <a:lnTo>
                  <a:pt x="3884899" y="172144"/>
                </a:lnTo>
                <a:lnTo>
                  <a:pt x="3865343" y="130951"/>
                </a:lnTo>
                <a:lnTo>
                  <a:pt x="3839259" y="94047"/>
                </a:lnTo>
                <a:lnTo>
                  <a:pt x="3807392" y="62180"/>
                </a:lnTo>
                <a:lnTo>
                  <a:pt x="3770488" y="36096"/>
                </a:lnTo>
                <a:lnTo>
                  <a:pt x="3729295" y="16540"/>
                </a:lnTo>
                <a:lnTo>
                  <a:pt x="3684559" y="4259"/>
                </a:lnTo>
                <a:lnTo>
                  <a:pt x="363702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3759" y="2179320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901440" y="264413"/>
                </a:moveTo>
                <a:lnTo>
                  <a:pt x="3901440" y="1322069"/>
                </a:lnTo>
                <a:lnTo>
                  <a:pt x="3897180" y="1369603"/>
                </a:lnTo>
                <a:lnTo>
                  <a:pt x="3884899" y="1414339"/>
                </a:lnTo>
                <a:lnTo>
                  <a:pt x="3865343" y="1455532"/>
                </a:lnTo>
                <a:lnTo>
                  <a:pt x="3839259" y="1492436"/>
                </a:lnTo>
                <a:lnTo>
                  <a:pt x="3807392" y="1524303"/>
                </a:lnTo>
                <a:lnTo>
                  <a:pt x="3770488" y="1550387"/>
                </a:lnTo>
                <a:lnTo>
                  <a:pt x="3729295" y="1569943"/>
                </a:lnTo>
                <a:lnTo>
                  <a:pt x="3684559" y="1582224"/>
                </a:lnTo>
                <a:lnTo>
                  <a:pt x="3637025" y="1586483"/>
                </a:lnTo>
                <a:lnTo>
                  <a:pt x="0" y="1586483"/>
                </a:lnTo>
                <a:lnTo>
                  <a:pt x="0" y="0"/>
                </a:lnTo>
                <a:lnTo>
                  <a:pt x="3637025" y="0"/>
                </a:lnTo>
                <a:lnTo>
                  <a:pt x="3684559" y="4259"/>
                </a:lnTo>
                <a:lnTo>
                  <a:pt x="3729295" y="16540"/>
                </a:lnTo>
                <a:lnTo>
                  <a:pt x="3770488" y="36096"/>
                </a:lnTo>
                <a:lnTo>
                  <a:pt x="3807392" y="62180"/>
                </a:lnTo>
                <a:lnTo>
                  <a:pt x="3839259" y="94047"/>
                </a:lnTo>
                <a:lnTo>
                  <a:pt x="3865343" y="130951"/>
                </a:lnTo>
                <a:lnTo>
                  <a:pt x="3884899" y="172144"/>
                </a:lnTo>
                <a:lnTo>
                  <a:pt x="3897180" y="216880"/>
                </a:lnTo>
                <a:lnTo>
                  <a:pt x="3901440" y="264413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9471" y="2382469"/>
            <a:ext cx="162750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6405" indent="-433705">
              <a:lnSpc>
                <a:spcPct val="100000"/>
              </a:lnSpc>
              <a:spcBef>
                <a:spcPts val="105"/>
              </a:spcBef>
              <a:buSzPct val="98461"/>
              <a:buChar char="•"/>
              <a:tabLst>
                <a:tab pos="447040" algn="l"/>
              </a:tabLst>
            </a:pPr>
            <a:r>
              <a:rPr spc="-5" dirty="0"/>
              <a:t>0,1</a:t>
            </a:r>
          </a:p>
        </p:txBody>
      </p:sp>
      <p:sp>
        <p:nvSpPr>
          <p:cNvPr id="9" name="object 9"/>
          <p:cNvSpPr/>
          <p:nvPr/>
        </p:nvSpPr>
        <p:spPr>
          <a:xfrm>
            <a:off x="1123188" y="1952244"/>
            <a:ext cx="2386584" cy="2090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91233" y="2568905"/>
            <a:ext cx="1652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Trebuchet MS"/>
                <a:cs typeface="Trebuchet MS"/>
              </a:rPr>
              <a:t>DIGITS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13759" y="4261103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637025" y="0"/>
                </a:moveTo>
                <a:lnTo>
                  <a:pt x="0" y="0"/>
                </a:lnTo>
                <a:lnTo>
                  <a:pt x="0" y="1586484"/>
                </a:lnTo>
                <a:lnTo>
                  <a:pt x="3637025" y="1586484"/>
                </a:lnTo>
                <a:lnTo>
                  <a:pt x="3684559" y="1582223"/>
                </a:lnTo>
                <a:lnTo>
                  <a:pt x="3729295" y="1569940"/>
                </a:lnTo>
                <a:lnTo>
                  <a:pt x="3770488" y="1550382"/>
                </a:lnTo>
                <a:lnTo>
                  <a:pt x="3807392" y="1524294"/>
                </a:lnTo>
                <a:lnTo>
                  <a:pt x="3839259" y="1492425"/>
                </a:lnTo>
                <a:lnTo>
                  <a:pt x="3865343" y="1455521"/>
                </a:lnTo>
                <a:lnTo>
                  <a:pt x="3884899" y="1414329"/>
                </a:lnTo>
                <a:lnTo>
                  <a:pt x="3897180" y="1369596"/>
                </a:lnTo>
                <a:lnTo>
                  <a:pt x="3901440" y="1322070"/>
                </a:lnTo>
                <a:lnTo>
                  <a:pt x="3901440" y="264414"/>
                </a:lnTo>
                <a:lnTo>
                  <a:pt x="3897180" y="216880"/>
                </a:lnTo>
                <a:lnTo>
                  <a:pt x="3884899" y="172144"/>
                </a:lnTo>
                <a:lnTo>
                  <a:pt x="3865343" y="130951"/>
                </a:lnTo>
                <a:lnTo>
                  <a:pt x="3839259" y="94047"/>
                </a:lnTo>
                <a:lnTo>
                  <a:pt x="3807392" y="62180"/>
                </a:lnTo>
                <a:lnTo>
                  <a:pt x="3770488" y="36096"/>
                </a:lnTo>
                <a:lnTo>
                  <a:pt x="3729295" y="16540"/>
                </a:lnTo>
                <a:lnTo>
                  <a:pt x="3684559" y="4259"/>
                </a:lnTo>
                <a:lnTo>
                  <a:pt x="363702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3759" y="4261103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901440" y="264414"/>
                </a:moveTo>
                <a:lnTo>
                  <a:pt x="3901440" y="1322070"/>
                </a:lnTo>
                <a:lnTo>
                  <a:pt x="3897180" y="1369596"/>
                </a:lnTo>
                <a:lnTo>
                  <a:pt x="3884899" y="1414329"/>
                </a:lnTo>
                <a:lnTo>
                  <a:pt x="3865343" y="1455521"/>
                </a:lnTo>
                <a:lnTo>
                  <a:pt x="3839259" y="1492425"/>
                </a:lnTo>
                <a:lnTo>
                  <a:pt x="3807392" y="1524294"/>
                </a:lnTo>
                <a:lnTo>
                  <a:pt x="3770488" y="1550382"/>
                </a:lnTo>
                <a:lnTo>
                  <a:pt x="3729295" y="1569940"/>
                </a:lnTo>
                <a:lnTo>
                  <a:pt x="3684559" y="1582223"/>
                </a:lnTo>
                <a:lnTo>
                  <a:pt x="3637025" y="1586484"/>
                </a:lnTo>
                <a:lnTo>
                  <a:pt x="0" y="1586484"/>
                </a:lnTo>
                <a:lnTo>
                  <a:pt x="0" y="0"/>
                </a:lnTo>
                <a:lnTo>
                  <a:pt x="3637025" y="0"/>
                </a:lnTo>
                <a:lnTo>
                  <a:pt x="3684559" y="4259"/>
                </a:lnTo>
                <a:lnTo>
                  <a:pt x="3729295" y="16540"/>
                </a:lnTo>
                <a:lnTo>
                  <a:pt x="3770488" y="36096"/>
                </a:lnTo>
                <a:lnTo>
                  <a:pt x="3807392" y="62180"/>
                </a:lnTo>
                <a:lnTo>
                  <a:pt x="3839259" y="94047"/>
                </a:lnTo>
                <a:lnTo>
                  <a:pt x="3865343" y="130951"/>
                </a:lnTo>
                <a:lnTo>
                  <a:pt x="3884899" y="172144"/>
                </a:lnTo>
                <a:lnTo>
                  <a:pt x="3897180" y="216880"/>
                </a:lnTo>
                <a:lnTo>
                  <a:pt x="3901440" y="264414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9471" y="4464811"/>
            <a:ext cx="891540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5" dirty="0">
                <a:latin typeface="Trebuchet MS"/>
                <a:cs typeface="Trebuchet MS"/>
              </a:rPr>
              <a:t>•</a:t>
            </a:r>
            <a:r>
              <a:rPr sz="6500" dirty="0">
                <a:latin typeface="Trebuchet MS"/>
                <a:cs typeface="Trebuchet MS"/>
              </a:rPr>
              <a:t>2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4336" y="4034028"/>
            <a:ext cx="2304288" cy="2090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95450" y="4651375"/>
            <a:ext cx="1240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rebuchet MS"/>
                <a:cs typeface="Trebuchet MS"/>
              </a:rPr>
              <a:t>BASE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12202" y="6390358"/>
            <a:ext cx="12700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imes New Roman"/>
                <a:cs typeface="Times New Roman"/>
              </a:rPr>
              <a:pPr marL="12700">
                <a:lnSpc>
                  <a:spcPts val="1839"/>
                </a:lnSpc>
              </a:pPr>
              <a:t>7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" y="193547"/>
            <a:ext cx="53004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" y="124968"/>
            <a:ext cx="5077968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28600"/>
            <a:ext cx="51816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228600"/>
            <a:ext cx="5181600" cy="585470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  <a:tabLst>
                <a:tab pos="3780790" algn="l"/>
              </a:tabLst>
            </a:pPr>
            <a:r>
              <a:rPr sz="3200" b="1" spc="-15" dirty="0">
                <a:latin typeface="Times New Roman"/>
                <a:cs typeface="Times New Roman"/>
              </a:rPr>
              <a:t>BINARY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NUMBER	</a:t>
            </a:r>
            <a:r>
              <a:rPr sz="3200" b="1" spc="-45" dirty="0">
                <a:latin typeface="Times New Roman"/>
                <a:cs typeface="Times New Roman"/>
              </a:rPr>
              <a:t>1011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1" y="1394460"/>
            <a:ext cx="8107680" cy="5108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1434083"/>
            <a:ext cx="8001000" cy="4991100"/>
          </a:xfrm>
          <a:custGeom>
            <a:avLst/>
            <a:gdLst/>
            <a:ahLst/>
            <a:cxnLst/>
            <a:rect l="l" t="t" r="r" b="b"/>
            <a:pathLst>
              <a:path w="8001000" h="4991100">
                <a:moveTo>
                  <a:pt x="6680073" y="0"/>
                </a:moveTo>
                <a:lnTo>
                  <a:pt x="6750558" y="622300"/>
                </a:lnTo>
                <a:lnTo>
                  <a:pt x="5895765" y="800100"/>
                </a:lnTo>
                <a:lnTo>
                  <a:pt x="5836779" y="825500"/>
                </a:lnTo>
                <a:lnTo>
                  <a:pt x="5545990" y="889000"/>
                </a:lnTo>
                <a:lnTo>
                  <a:pt x="5488660" y="914400"/>
                </a:lnTo>
                <a:lnTo>
                  <a:pt x="5318327" y="952500"/>
                </a:lnTo>
                <a:lnTo>
                  <a:pt x="5262102" y="977900"/>
                </a:lnTo>
                <a:lnTo>
                  <a:pt x="5095082" y="1016000"/>
                </a:lnTo>
                <a:lnTo>
                  <a:pt x="5039961" y="1041400"/>
                </a:lnTo>
                <a:lnTo>
                  <a:pt x="4930546" y="1066800"/>
                </a:lnTo>
                <a:lnTo>
                  <a:pt x="4876253" y="1092200"/>
                </a:lnTo>
                <a:lnTo>
                  <a:pt x="4768496" y="1117600"/>
                </a:lnTo>
                <a:lnTo>
                  <a:pt x="4715031" y="1143000"/>
                </a:lnTo>
                <a:lnTo>
                  <a:pt x="4661842" y="1155700"/>
                </a:lnTo>
                <a:lnTo>
                  <a:pt x="4608929" y="1181100"/>
                </a:lnTo>
                <a:lnTo>
                  <a:pt x="4503932" y="1206500"/>
                </a:lnTo>
                <a:lnTo>
                  <a:pt x="4451848" y="1231900"/>
                </a:lnTo>
                <a:lnTo>
                  <a:pt x="4400039" y="1244600"/>
                </a:lnTo>
                <a:lnTo>
                  <a:pt x="4348507" y="1270000"/>
                </a:lnTo>
                <a:lnTo>
                  <a:pt x="4297251" y="1282700"/>
                </a:lnTo>
                <a:lnTo>
                  <a:pt x="4246271" y="1308100"/>
                </a:lnTo>
                <a:lnTo>
                  <a:pt x="4195567" y="1320800"/>
                </a:lnTo>
                <a:lnTo>
                  <a:pt x="4145138" y="1346200"/>
                </a:lnTo>
                <a:lnTo>
                  <a:pt x="4094986" y="1358900"/>
                </a:lnTo>
                <a:lnTo>
                  <a:pt x="4045110" y="1384300"/>
                </a:lnTo>
                <a:lnTo>
                  <a:pt x="3995511" y="1397000"/>
                </a:lnTo>
                <a:lnTo>
                  <a:pt x="3946187" y="1422400"/>
                </a:lnTo>
                <a:lnTo>
                  <a:pt x="3897139" y="1435100"/>
                </a:lnTo>
                <a:lnTo>
                  <a:pt x="3799872" y="1485900"/>
                </a:lnTo>
                <a:lnTo>
                  <a:pt x="3751652" y="1498600"/>
                </a:lnTo>
                <a:lnTo>
                  <a:pt x="3703709" y="1524000"/>
                </a:lnTo>
                <a:lnTo>
                  <a:pt x="3656041" y="1536700"/>
                </a:lnTo>
                <a:lnTo>
                  <a:pt x="3561535" y="1587500"/>
                </a:lnTo>
                <a:lnTo>
                  <a:pt x="3514695" y="1600200"/>
                </a:lnTo>
                <a:lnTo>
                  <a:pt x="3421845" y="1651000"/>
                </a:lnTo>
                <a:lnTo>
                  <a:pt x="3375834" y="1663700"/>
                </a:lnTo>
                <a:lnTo>
                  <a:pt x="3239457" y="1739900"/>
                </a:lnTo>
                <a:lnTo>
                  <a:pt x="3194551" y="1752600"/>
                </a:lnTo>
                <a:lnTo>
                  <a:pt x="3017684" y="1854200"/>
                </a:lnTo>
                <a:lnTo>
                  <a:pt x="2974158" y="1866900"/>
                </a:lnTo>
                <a:lnTo>
                  <a:pt x="2930907" y="1892300"/>
                </a:lnTo>
                <a:lnTo>
                  <a:pt x="2718797" y="2019300"/>
                </a:lnTo>
                <a:lnTo>
                  <a:pt x="2677203" y="2032000"/>
                </a:lnTo>
                <a:lnTo>
                  <a:pt x="2513587" y="2133600"/>
                </a:lnTo>
                <a:lnTo>
                  <a:pt x="2354389" y="2235200"/>
                </a:lnTo>
                <a:lnTo>
                  <a:pt x="2199608" y="2336800"/>
                </a:lnTo>
                <a:lnTo>
                  <a:pt x="2049244" y="2438400"/>
                </a:lnTo>
                <a:lnTo>
                  <a:pt x="2012343" y="2476500"/>
                </a:lnTo>
                <a:lnTo>
                  <a:pt x="1903297" y="2552700"/>
                </a:lnTo>
                <a:lnTo>
                  <a:pt x="1796735" y="2628900"/>
                </a:lnTo>
                <a:lnTo>
                  <a:pt x="1761766" y="2667000"/>
                </a:lnTo>
                <a:lnTo>
                  <a:pt x="1658518" y="2743200"/>
                </a:lnTo>
                <a:lnTo>
                  <a:pt x="1624653" y="2781300"/>
                </a:lnTo>
                <a:lnTo>
                  <a:pt x="1524717" y="2857500"/>
                </a:lnTo>
                <a:lnTo>
                  <a:pt x="1491957" y="2895600"/>
                </a:lnTo>
                <a:lnTo>
                  <a:pt x="1427266" y="2946400"/>
                </a:lnTo>
                <a:lnTo>
                  <a:pt x="1395334" y="2984500"/>
                </a:lnTo>
                <a:lnTo>
                  <a:pt x="1332299" y="3035300"/>
                </a:lnTo>
                <a:lnTo>
                  <a:pt x="1301195" y="3073400"/>
                </a:lnTo>
                <a:lnTo>
                  <a:pt x="1239817" y="3124200"/>
                </a:lnTo>
                <a:lnTo>
                  <a:pt x="1209541" y="3162300"/>
                </a:lnTo>
                <a:lnTo>
                  <a:pt x="1179542" y="3187700"/>
                </a:lnTo>
                <a:lnTo>
                  <a:pt x="1149819" y="3225800"/>
                </a:lnTo>
                <a:lnTo>
                  <a:pt x="1120372" y="3251200"/>
                </a:lnTo>
                <a:lnTo>
                  <a:pt x="1091201" y="3289300"/>
                </a:lnTo>
                <a:lnTo>
                  <a:pt x="1033687" y="3340100"/>
                </a:lnTo>
                <a:lnTo>
                  <a:pt x="1005344" y="3378200"/>
                </a:lnTo>
                <a:lnTo>
                  <a:pt x="977277" y="3403600"/>
                </a:lnTo>
                <a:lnTo>
                  <a:pt x="949487" y="3441700"/>
                </a:lnTo>
                <a:lnTo>
                  <a:pt x="921972" y="3479800"/>
                </a:lnTo>
                <a:lnTo>
                  <a:pt x="894733" y="3505200"/>
                </a:lnTo>
                <a:lnTo>
                  <a:pt x="867771" y="3543300"/>
                </a:lnTo>
                <a:lnTo>
                  <a:pt x="841084" y="3568700"/>
                </a:lnTo>
                <a:lnTo>
                  <a:pt x="814674" y="3606800"/>
                </a:lnTo>
                <a:lnTo>
                  <a:pt x="788540" y="3632200"/>
                </a:lnTo>
                <a:lnTo>
                  <a:pt x="762681" y="3670300"/>
                </a:lnTo>
                <a:lnTo>
                  <a:pt x="737099" y="3695700"/>
                </a:lnTo>
                <a:lnTo>
                  <a:pt x="711793" y="3733800"/>
                </a:lnTo>
                <a:lnTo>
                  <a:pt x="686763" y="3771900"/>
                </a:lnTo>
                <a:lnTo>
                  <a:pt x="662009" y="3797300"/>
                </a:lnTo>
                <a:lnTo>
                  <a:pt x="637531" y="3835400"/>
                </a:lnTo>
                <a:lnTo>
                  <a:pt x="613329" y="3873500"/>
                </a:lnTo>
                <a:lnTo>
                  <a:pt x="589403" y="3898900"/>
                </a:lnTo>
                <a:lnTo>
                  <a:pt x="565754" y="3937000"/>
                </a:lnTo>
                <a:lnTo>
                  <a:pt x="542380" y="3975100"/>
                </a:lnTo>
                <a:lnTo>
                  <a:pt x="519282" y="4013200"/>
                </a:lnTo>
                <a:lnTo>
                  <a:pt x="496461" y="4038600"/>
                </a:lnTo>
                <a:lnTo>
                  <a:pt x="473915" y="4076700"/>
                </a:lnTo>
                <a:lnTo>
                  <a:pt x="451646" y="4114800"/>
                </a:lnTo>
                <a:lnTo>
                  <a:pt x="429652" y="4152900"/>
                </a:lnTo>
                <a:lnTo>
                  <a:pt x="407935" y="4178300"/>
                </a:lnTo>
                <a:lnTo>
                  <a:pt x="386494" y="4216400"/>
                </a:lnTo>
                <a:lnTo>
                  <a:pt x="365329" y="4254500"/>
                </a:lnTo>
                <a:lnTo>
                  <a:pt x="344440" y="4292600"/>
                </a:lnTo>
                <a:lnTo>
                  <a:pt x="323827" y="4330700"/>
                </a:lnTo>
                <a:lnTo>
                  <a:pt x="303490" y="4356100"/>
                </a:lnTo>
                <a:lnTo>
                  <a:pt x="283429" y="4394200"/>
                </a:lnTo>
                <a:lnTo>
                  <a:pt x="263644" y="4432300"/>
                </a:lnTo>
                <a:lnTo>
                  <a:pt x="244135" y="4470400"/>
                </a:lnTo>
                <a:lnTo>
                  <a:pt x="224903" y="4508500"/>
                </a:lnTo>
                <a:lnTo>
                  <a:pt x="205946" y="4546600"/>
                </a:lnTo>
                <a:lnTo>
                  <a:pt x="187265" y="4584700"/>
                </a:lnTo>
                <a:lnTo>
                  <a:pt x="168861" y="4622800"/>
                </a:lnTo>
                <a:lnTo>
                  <a:pt x="150732" y="4660900"/>
                </a:lnTo>
                <a:lnTo>
                  <a:pt x="132880" y="4686300"/>
                </a:lnTo>
                <a:lnTo>
                  <a:pt x="115304" y="4724400"/>
                </a:lnTo>
                <a:lnTo>
                  <a:pt x="98004" y="4762500"/>
                </a:lnTo>
                <a:lnTo>
                  <a:pt x="80979" y="4800600"/>
                </a:lnTo>
                <a:lnTo>
                  <a:pt x="64231" y="4838700"/>
                </a:lnTo>
                <a:lnTo>
                  <a:pt x="47759" y="4876800"/>
                </a:lnTo>
                <a:lnTo>
                  <a:pt x="31563" y="4914900"/>
                </a:lnTo>
                <a:lnTo>
                  <a:pt x="15643" y="4953000"/>
                </a:lnTo>
                <a:lnTo>
                  <a:pt x="0" y="4991100"/>
                </a:lnTo>
                <a:lnTo>
                  <a:pt x="25435" y="4965700"/>
                </a:lnTo>
                <a:lnTo>
                  <a:pt x="51102" y="4927600"/>
                </a:lnTo>
                <a:lnTo>
                  <a:pt x="77001" y="4889500"/>
                </a:lnTo>
                <a:lnTo>
                  <a:pt x="103131" y="4864100"/>
                </a:lnTo>
                <a:lnTo>
                  <a:pt x="129493" y="4826000"/>
                </a:lnTo>
                <a:lnTo>
                  <a:pt x="156086" y="4800600"/>
                </a:lnTo>
                <a:lnTo>
                  <a:pt x="182911" y="4762500"/>
                </a:lnTo>
                <a:lnTo>
                  <a:pt x="209968" y="4724400"/>
                </a:lnTo>
                <a:lnTo>
                  <a:pt x="237256" y="4699000"/>
                </a:lnTo>
                <a:lnTo>
                  <a:pt x="264776" y="4660900"/>
                </a:lnTo>
                <a:lnTo>
                  <a:pt x="292528" y="4635500"/>
                </a:lnTo>
                <a:lnTo>
                  <a:pt x="320511" y="4597400"/>
                </a:lnTo>
                <a:lnTo>
                  <a:pt x="348726" y="4572000"/>
                </a:lnTo>
                <a:lnTo>
                  <a:pt x="377172" y="4533900"/>
                </a:lnTo>
                <a:lnTo>
                  <a:pt x="405850" y="4508500"/>
                </a:lnTo>
                <a:lnTo>
                  <a:pt x="434760" y="4470400"/>
                </a:lnTo>
                <a:lnTo>
                  <a:pt x="463901" y="4445000"/>
                </a:lnTo>
                <a:lnTo>
                  <a:pt x="493274" y="4406900"/>
                </a:lnTo>
                <a:lnTo>
                  <a:pt x="522879" y="4381500"/>
                </a:lnTo>
                <a:lnTo>
                  <a:pt x="552715" y="4343400"/>
                </a:lnTo>
                <a:lnTo>
                  <a:pt x="613082" y="4292600"/>
                </a:lnTo>
                <a:lnTo>
                  <a:pt x="643613" y="4254500"/>
                </a:lnTo>
                <a:lnTo>
                  <a:pt x="705369" y="4203700"/>
                </a:lnTo>
                <a:lnTo>
                  <a:pt x="736595" y="4165600"/>
                </a:lnTo>
                <a:lnTo>
                  <a:pt x="799742" y="4114800"/>
                </a:lnTo>
                <a:lnTo>
                  <a:pt x="831662" y="4076700"/>
                </a:lnTo>
                <a:lnTo>
                  <a:pt x="896198" y="4025900"/>
                </a:lnTo>
                <a:lnTo>
                  <a:pt x="928814" y="3987800"/>
                </a:lnTo>
                <a:lnTo>
                  <a:pt x="1028049" y="3911600"/>
                </a:lnTo>
                <a:lnTo>
                  <a:pt x="1061591" y="3886200"/>
                </a:lnTo>
                <a:lnTo>
                  <a:pt x="1095365" y="3848100"/>
                </a:lnTo>
                <a:lnTo>
                  <a:pt x="1232775" y="3746500"/>
                </a:lnTo>
                <a:lnTo>
                  <a:pt x="1373890" y="3644900"/>
                </a:lnTo>
                <a:lnTo>
                  <a:pt x="1518712" y="3543300"/>
                </a:lnTo>
                <a:lnTo>
                  <a:pt x="1667239" y="3441700"/>
                </a:lnTo>
                <a:lnTo>
                  <a:pt x="1819472" y="3340100"/>
                </a:lnTo>
                <a:lnTo>
                  <a:pt x="1896978" y="3289300"/>
                </a:lnTo>
                <a:lnTo>
                  <a:pt x="1936078" y="3276600"/>
                </a:lnTo>
                <a:lnTo>
                  <a:pt x="2094796" y="3175000"/>
                </a:lnTo>
                <a:lnTo>
                  <a:pt x="2135054" y="3162300"/>
                </a:lnTo>
                <a:lnTo>
                  <a:pt x="2257219" y="3086100"/>
                </a:lnTo>
                <a:lnTo>
                  <a:pt x="2298404" y="3073400"/>
                </a:lnTo>
                <a:lnTo>
                  <a:pt x="2381469" y="3022600"/>
                </a:lnTo>
                <a:lnTo>
                  <a:pt x="2423348" y="3009900"/>
                </a:lnTo>
                <a:lnTo>
                  <a:pt x="2507802" y="2959100"/>
                </a:lnTo>
                <a:lnTo>
                  <a:pt x="2550377" y="2946400"/>
                </a:lnTo>
                <a:lnTo>
                  <a:pt x="2636221" y="2895600"/>
                </a:lnTo>
                <a:lnTo>
                  <a:pt x="2679490" y="2882900"/>
                </a:lnTo>
                <a:lnTo>
                  <a:pt x="2722991" y="2857500"/>
                </a:lnTo>
                <a:lnTo>
                  <a:pt x="2766723" y="2844800"/>
                </a:lnTo>
                <a:lnTo>
                  <a:pt x="2810687" y="2819400"/>
                </a:lnTo>
                <a:lnTo>
                  <a:pt x="2854883" y="2806700"/>
                </a:lnTo>
                <a:lnTo>
                  <a:pt x="2899310" y="2781300"/>
                </a:lnTo>
                <a:lnTo>
                  <a:pt x="2943969" y="2768600"/>
                </a:lnTo>
                <a:lnTo>
                  <a:pt x="2988859" y="2743200"/>
                </a:lnTo>
                <a:lnTo>
                  <a:pt x="3033981" y="2730500"/>
                </a:lnTo>
                <a:lnTo>
                  <a:pt x="3079335" y="2705100"/>
                </a:lnTo>
                <a:lnTo>
                  <a:pt x="3124920" y="2692400"/>
                </a:lnTo>
                <a:lnTo>
                  <a:pt x="3170737" y="2667000"/>
                </a:lnTo>
                <a:lnTo>
                  <a:pt x="3263066" y="2641600"/>
                </a:lnTo>
                <a:lnTo>
                  <a:pt x="3309577" y="2616200"/>
                </a:lnTo>
                <a:lnTo>
                  <a:pt x="3403296" y="2590800"/>
                </a:lnTo>
                <a:lnTo>
                  <a:pt x="3450502" y="2565400"/>
                </a:lnTo>
                <a:lnTo>
                  <a:pt x="3545610" y="2540000"/>
                </a:lnTo>
                <a:lnTo>
                  <a:pt x="3593511" y="2514600"/>
                </a:lnTo>
                <a:lnTo>
                  <a:pt x="3738604" y="2476500"/>
                </a:lnTo>
                <a:lnTo>
                  <a:pt x="3787432" y="2451100"/>
                </a:lnTo>
                <a:lnTo>
                  <a:pt x="3985058" y="2400300"/>
                </a:lnTo>
                <a:lnTo>
                  <a:pt x="4035044" y="2374900"/>
                </a:lnTo>
                <a:lnTo>
                  <a:pt x="5028773" y="2133600"/>
                </a:lnTo>
                <a:lnTo>
                  <a:pt x="5193320" y="2095500"/>
                </a:lnTo>
                <a:lnTo>
                  <a:pt x="5248633" y="2095500"/>
                </a:lnTo>
                <a:lnTo>
                  <a:pt x="5472197" y="2044700"/>
                </a:lnTo>
                <a:lnTo>
                  <a:pt x="5528668" y="2044700"/>
                </a:lnTo>
                <a:lnTo>
                  <a:pt x="5642303" y="2019300"/>
                </a:lnTo>
                <a:lnTo>
                  <a:pt x="5699468" y="2019300"/>
                </a:lnTo>
                <a:lnTo>
                  <a:pt x="5814492" y="1993900"/>
                </a:lnTo>
                <a:lnTo>
                  <a:pt x="5872352" y="1993900"/>
                </a:lnTo>
                <a:lnTo>
                  <a:pt x="5988766" y="1968500"/>
                </a:lnTo>
                <a:lnTo>
                  <a:pt x="6047321" y="1968500"/>
                </a:lnTo>
                <a:lnTo>
                  <a:pt x="6165125" y="1943100"/>
                </a:lnTo>
                <a:lnTo>
                  <a:pt x="6224374" y="1943100"/>
                </a:lnTo>
                <a:lnTo>
                  <a:pt x="6283855" y="1930400"/>
                </a:lnTo>
                <a:lnTo>
                  <a:pt x="6343567" y="1930400"/>
                </a:lnTo>
                <a:lnTo>
                  <a:pt x="6403511" y="1917700"/>
                </a:lnTo>
                <a:lnTo>
                  <a:pt x="6463687" y="1917700"/>
                </a:lnTo>
                <a:lnTo>
                  <a:pt x="6524094" y="1905000"/>
                </a:lnTo>
                <a:lnTo>
                  <a:pt x="6584733" y="1905000"/>
                </a:lnTo>
                <a:lnTo>
                  <a:pt x="6645603" y="1892300"/>
                </a:lnTo>
                <a:lnTo>
                  <a:pt x="6706705" y="1892300"/>
                </a:lnTo>
                <a:lnTo>
                  <a:pt x="6768039" y="1879600"/>
                </a:lnTo>
                <a:lnTo>
                  <a:pt x="6829604" y="1879600"/>
                </a:lnTo>
                <a:lnTo>
                  <a:pt x="6891401" y="1866900"/>
                </a:lnTo>
                <a:lnTo>
                  <a:pt x="7398488" y="1866900"/>
                </a:lnTo>
                <a:lnTo>
                  <a:pt x="8001000" y="990600"/>
                </a:lnTo>
                <a:lnTo>
                  <a:pt x="6680073" y="0"/>
                </a:lnTo>
                <a:close/>
              </a:path>
              <a:path w="8001000" h="4991100">
                <a:moveTo>
                  <a:pt x="7398488" y="1866900"/>
                </a:moveTo>
                <a:lnTo>
                  <a:pt x="6891401" y="1866900"/>
                </a:lnTo>
                <a:lnTo>
                  <a:pt x="6961885" y="2501900"/>
                </a:lnTo>
                <a:lnTo>
                  <a:pt x="7398488" y="1866900"/>
                </a:lnTo>
                <a:close/>
              </a:path>
            </a:pathLst>
          </a:custGeom>
          <a:solidFill>
            <a:srgbClr val="E6C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444" y="5113020"/>
            <a:ext cx="294131" cy="292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5416" y="3950208"/>
            <a:ext cx="429768" cy="428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6576" y="3093720"/>
            <a:ext cx="533400" cy="531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4040" y="2526792"/>
            <a:ext cx="678179" cy="675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7498" y="3877259"/>
            <a:ext cx="2703195" cy="221678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452880">
              <a:lnSpc>
                <a:spcPct val="100000"/>
              </a:lnSpc>
              <a:spcBef>
                <a:spcPts val="925"/>
              </a:spcBef>
            </a:pPr>
            <a:r>
              <a:rPr sz="6500" spc="-5" dirty="0">
                <a:latin typeface="Trebuchet MS"/>
                <a:cs typeface="Trebuchet MS"/>
              </a:rPr>
              <a:t>1*</a:t>
            </a:r>
            <a:r>
              <a:rPr sz="6500" spc="-525" dirty="0">
                <a:latin typeface="Trebuchet MS"/>
                <a:cs typeface="Trebuchet MS"/>
              </a:rPr>
              <a:t>2</a:t>
            </a:r>
            <a:r>
              <a:rPr sz="2700" b="1" baseline="106481" dirty="0">
                <a:latin typeface="Trebuchet MS"/>
                <a:cs typeface="Trebuchet MS"/>
              </a:rPr>
              <a:t>1</a:t>
            </a:r>
            <a:endParaRPr sz="2700" baseline="106481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6500" spc="-5" dirty="0">
                <a:latin typeface="Trebuchet MS"/>
                <a:cs typeface="Trebuchet MS"/>
              </a:rPr>
              <a:t>1*</a:t>
            </a:r>
            <a:r>
              <a:rPr sz="6500" spc="-585" dirty="0">
                <a:latin typeface="Trebuchet MS"/>
                <a:cs typeface="Trebuchet MS"/>
              </a:rPr>
              <a:t>2</a:t>
            </a:r>
            <a:r>
              <a:rPr sz="2700" b="1" baseline="112654" dirty="0">
                <a:latin typeface="Trebuchet MS"/>
                <a:cs typeface="Trebuchet MS"/>
              </a:rPr>
              <a:t>0</a:t>
            </a:r>
            <a:endParaRPr sz="2700" baseline="112654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3302" y="6237382"/>
            <a:ext cx="22860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845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imes New Roman"/>
                <a:cs typeface="Times New Roman"/>
              </a:rPr>
              <a:pPr marL="101600">
                <a:lnSpc>
                  <a:spcPts val="1845"/>
                </a:lnSpc>
              </a:pPr>
              <a:t>8</a:t>
            </a:fld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5492" y="3176143"/>
            <a:ext cx="1247775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5" dirty="0">
                <a:latin typeface="Trebuchet MS"/>
                <a:cs typeface="Trebuchet MS"/>
              </a:rPr>
              <a:t>0*</a:t>
            </a:r>
            <a:r>
              <a:rPr sz="6500" spc="-640" dirty="0">
                <a:latin typeface="Trebuchet MS"/>
                <a:cs typeface="Trebuchet MS"/>
              </a:rPr>
              <a:t>2</a:t>
            </a:r>
            <a:r>
              <a:rPr sz="2700" b="1" baseline="114197" dirty="0">
                <a:latin typeface="Trebuchet MS"/>
                <a:cs typeface="Trebuchet MS"/>
              </a:rPr>
              <a:t>2</a:t>
            </a:r>
            <a:endParaRPr sz="2700" baseline="114197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282690" y="2680538"/>
            <a:ext cx="127190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1*</a:t>
            </a:r>
            <a:r>
              <a:rPr spc="-450" dirty="0"/>
              <a:t>2</a:t>
            </a:r>
            <a:r>
              <a:rPr sz="2700" b="1" baseline="104938" dirty="0">
                <a:latin typeface="Trebuchet MS"/>
                <a:cs typeface="Trebuchet MS"/>
              </a:rPr>
              <a:t>3</a:t>
            </a:r>
            <a:endParaRPr sz="2700" baseline="104938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269747"/>
            <a:ext cx="7053072" cy="1196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9596" y="201168"/>
            <a:ext cx="5725667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04800"/>
            <a:ext cx="6934200" cy="1077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304800"/>
            <a:ext cx="6934200" cy="1077595"/>
          </a:xfrm>
          <a:prstGeom prst="rect">
            <a:avLst/>
          </a:prstGeom>
          <a:ln w="12192">
            <a:solidFill>
              <a:srgbClr val="B83C6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631440" marR="946785" indent="-1680210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HEXADECIMAL</a:t>
            </a:r>
            <a:r>
              <a:rPr sz="3200" b="1" spc="-2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NUMBER  SYSTEM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3759" y="1950720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637025" y="0"/>
                </a:moveTo>
                <a:lnTo>
                  <a:pt x="0" y="0"/>
                </a:lnTo>
                <a:lnTo>
                  <a:pt x="0" y="1586483"/>
                </a:lnTo>
                <a:lnTo>
                  <a:pt x="3637025" y="1586483"/>
                </a:lnTo>
                <a:lnTo>
                  <a:pt x="3684559" y="1582224"/>
                </a:lnTo>
                <a:lnTo>
                  <a:pt x="3729295" y="1569943"/>
                </a:lnTo>
                <a:lnTo>
                  <a:pt x="3770488" y="1550387"/>
                </a:lnTo>
                <a:lnTo>
                  <a:pt x="3807392" y="1524303"/>
                </a:lnTo>
                <a:lnTo>
                  <a:pt x="3839259" y="1492436"/>
                </a:lnTo>
                <a:lnTo>
                  <a:pt x="3865343" y="1455532"/>
                </a:lnTo>
                <a:lnTo>
                  <a:pt x="3884899" y="1414339"/>
                </a:lnTo>
                <a:lnTo>
                  <a:pt x="3897180" y="1369603"/>
                </a:lnTo>
                <a:lnTo>
                  <a:pt x="3901440" y="1322069"/>
                </a:lnTo>
                <a:lnTo>
                  <a:pt x="3901440" y="264413"/>
                </a:lnTo>
                <a:lnTo>
                  <a:pt x="3897180" y="216880"/>
                </a:lnTo>
                <a:lnTo>
                  <a:pt x="3884899" y="172144"/>
                </a:lnTo>
                <a:lnTo>
                  <a:pt x="3865343" y="130951"/>
                </a:lnTo>
                <a:lnTo>
                  <a:pt x="3839259" y="94047"/>
                </a:lnTo>
                <a:lnTo>
                  <a:pt x="3807392" y="62180"/>
                </a:lnTo>
                <a:lnTo>
                  <a:pt x="3770488" y="36096"/>
                </a:lnTo>
                <a:lnTo>
                  <a:pt x="3729295" y="16540"/>
                </a:lnTo>
                <a:lnTo>
                  <a:pt x="3684559" y="4259"/>
                </a:lnTo>
                <a:lnTo>
                  <a:pt x="363702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3759" y="1950720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901440" y="264413"/>
                </a:moveTo>
                <a:lnTo>
                  <a:pt x="3901440" y="1322069"/>
                </a:lnTo>
                <a:lnTo>
                  <a:pt x="3897180" y="1369603"/>
                </a:lnTo>
                <a:lnTo>
                  <a:pt x="3884899" y="1414339"/>
                </a:lnTo>
                <a:lnTo>
                  <a:pt x="3865343" y="1455532"/>
                </a:lnTo>
                <a:lnTo>
                  <a:pt x="3839259" y="1492436"/>
                </a:lnTo>
                <a:lnTo>
                  <a:pt x="3807392" y="1524303"/>
                </a:lnTo>
                <a:lnTo>
                  <a:pt x="3770488" y="1550387"/>
                </a:lnTo>
                <a:lnTo>
                  <a:pt x="3729295" y="1569943"/>
                </a:lnTo>
                <a:lnTo>
                  <a:pt x="3684559" y="1582224"/>
                </a:lnTo>
                <a:lnTo>
                  <a:pt x="3637025" y="1586483"/>
                </a:lnTo>
                <a:lnTo>
                  <a:pt x="0" y="1586483"/>
                </a:lnTo>
                <a:lnTo>
                  <a:pt x="0" y="0"/>
                </a:lnTo>
                <a:lnTo>
                  <a:pt x="3637025" y="0"/>
                </a:lnTo>
                <a:lnTo>
                  <a:pt x="3684559" y="4259"/>
                </a:lnTo>
                <a:lnTo>
                  <a:pt x="3729295" y="16540"/>
                </a:lnTo>
                <a:lnTo>
                  <a:pt x="3770488" y="36096"/>
                </a:lnTo>
                <a:lnTo>
                  <a:pt x="3807392" y="62180"/>
                </a:lnTo>
                <a:lnTo>
                  <a:pt x="3839259" y="94047"/>
                </a:lnTo>
                <a:lnTo>
                  <a:pt x="3865343" y="130951"/>
                </a:lnTo>
                <a:lnTo>
                  <a:pt x="3884899" y="172144"/>
                </a:lnTo>
                <a:lnTo>
                  <a:pt x="3897180" y="216880"/>
                </a:lnTo>
                <a:lnTo>
                  <a:pt x="3901440" y="264413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31234" y="2166315"/>
            <a:ext cx="3431540" cy="107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400" spc="-10" dirty="0">
                <a:latin typeface="Trebuchet MS"/>
                <a:cs typeface="Trebuchet MS"/>
              </a:rPr>
              <a:t>0,1,2,3,4,5,6,7,</a:t>
            </a:r>
            <a:endParaRPr sz="34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75"/>
              </a:spcBef>
              <a:buChar char="•"/>
              <a:tabLst>
                <a:tab pos="299720" algn="l"/>
              </a:tabLst>
            </a:pPr>
            <a:r>
              <a:rPr sz="3400" spc="-45" dirty="0">
                <a:latin typeface="Trebuchet MS"/>
                <a:cs typeface="Trebuchet MS"/>
              </a:rPr>
              <a:t>8,9,A,B,C,D,E,F.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3188" y="1723644"/>
            <a:ext cx="2386584" cy="2090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91233" y="2340305"/>
            <a:ext cx="1652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Trebuchet MS"/>
                <a:cs typeface="Trebuchet MS"/>
              </a:rPr>
              <a:t>DIGITS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13759" y="4032503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637025" y="0"/>
                </a:moveTo>
                <a:lnTo>
                  <a:pt x="0" y="0"/>
                </a:lnTo>
                <a:lnTo>
                  <a:pt x="0" y="1586484"/>
                </a:lnTo>
                <a:lnTo>
                  <a:pt x="3637025" y="1586484"/>
                </a:lnTo>
                <a:lnTo>
                  <a:pt x="3684559" y="1582224"/>
                </a:lnTo>
                <a:lnTo>
                  <a:pt x="3729295" y="1569943"/>
                </a:lnTo>
                <a:lnTo>
                  <a:pt x="3770488" y="1550387"/>
                </a:lnTo>
                <a:lnTo>
                  <a:pt x="3807392" y="1524303"/>
                </a:lnTo>
                <a:lnTo>
                  <a:pt x="3839259" y="1492436"/>
                </a:lnTo>
                <a:lnTo>
                  <a:pt x="3865343" y="1455532"/>
                </a:lnTo>
                <a:lnTo>
                  <a:pt x="3884899" y="1414339"/>
                </a:lnTo>
                <a:lnTo>
                  <a:pt x="3897180" y="1369603"/>
                </a:lnTo>
                <a:lnTo>
                  <a:pt x="3901440" y="1322070"/>
                </a:lnTo>
                <a:lnTo>
                  <a:pt x="3901440" y="264414"/>
                </a:lnTo>
                <a:lnTo>
                  <a:pt x="3897180" y="216880"/>
                </a:lnTo>
                <a:lnTo>
                  <a:pt x="3884899" y="172144"/>
                </a:lnTo>
                <a:lnTo>
                  <a:pt x="3865343" y="130951"/>
                </a:lnTo>
                <a:lnTo>
                  <a:pt x="3839259" y="94047"/>
                </a:lnTo>
                <a:lnTo>
                  <a:pt x="3807392" y="62180"/>
                </a:lnTo>
                <a:lnTo>
                  <a:pt x="3770488" y="36096"/>
                </a:lnTo>
                <a:lnTo>
                  <a:pt x="3729295" y="16540"/>
                </a:lnTo>
                <a:lnTo>
                  <a:pt x="3684559" y="4259"/>
                </a:lnTo>
                <a:lnTo>
                  <a:pt x="3637025" y="0"/>
                </a:lnTo>
                <a:close/>
              </a:path>
            </a:pathLst>
          </a:custGeom>
          <a:solidFill>
            <a:srgbClr val="E6CED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3759" y="4032503"/>
            <a:ext cx="3901440" cy="1586865"/>
          </a:xfrm>
          <a:custGeom>
            <a:avLst/>
            <a:gdLst/>
            <a:ahLst/>
            <a:cxnLst/>
            <a:rect l="l" t="t" r="r" b="b"/>
            <a:pathLst>
              <a:path w="3901440" h="1586864">
                <a:moveTo>
                  <a:pt x="3901440" y="264414"/>
                </a:moveTo>
                <a:lnTo>
                  <a:pt x="3901440" y="1322070"/>
                </a:lnTo>
                <a:lnTo>
                  <a:pt x="3897180" y="1369603"/>
                </a:lnTo>
                <a:lnTo>
                  <a:pt x="3884899" y="1414339"/>
                </a:lnTo>
                <a:lnTo>
                  <a:pt x="3865343" y="1455532"/>
                </a:lnTo>
                <a:lnTo>
                  <a:pt x="3839259" y="1492436"/>
                </a:lnTo>
                <a:lnTo>
                  <a:pt x="3807392" y="1524303"/>
                </a:lnTo>
                <a:lnTo>
                  <a:pt x="3770488" y="1550387"/>
                </a:lnTo>
                <a:lnTo>
                  <a:pt x="3729295" y="1569943"/>
                </a:lnTo>
                <a:lnTo>
                  <a:pt x="3684559" y="1582224"/>
                </a:lnTo>
                <a:lnTo>
                  <a:pt x="3637025" y="1586484"/>
                </a:lnTo>
                <a:lnTo>
                  <a:pt x="0" y="1586484"/>
                </a:lnTo>
                <a:lnTo>
                  <a:pt x="0" y="0"/>
                </a:lnTo>
                <a:lnTo>
                  <a:pt x="3637025" y="0"/>
                </a:lnTo>
                <a:lnTo>
                  <a:pt x="3684559" y="4259"/>
                </a:lnTo>
                <a:lnTo>
                  <a:pt x="3729295" y="16540"/>
                </a:lnTo>
                <a:lnTo>
                  <a:pt x="3770488" y="36096"/>
                </a:lnTo>
                <a:lnTo>
                  <a:pt x="3807392" y="62180"/>
                </a:lnTo>
                <a:lnTo>
                  <a:pt x="3839259" y="94047"/>
                </a:lnTo>
                <a:lnTo>
                  <a:pt x="3865343" y="130951"/>
                </a:lnTo>
                <a:lnTo>
                  <a:pt x="3884899" y="172144"/>
                </a:lnTo>
                <a:lnTo>
                  <a:pt x="3897180" y="216880"/>
                </a:lnTo>
                <a:lnTo>
                  <a:pt x="3901440" y="264414"/>
                </a:lnTo>
                <a:close/>
              </a:path>
            </a:pathLst>
          </a:custGeom>
          <a:ln w="12192">
            <a:solidFill>
              <a:srgbClr val="E6C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31234" y="4511497"/>
            <a:ext cx="7632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400" spc="-15" dirty="0">
                <a:latin typeface="Trebuchet MS"/>
                <a:cs typeface="Trebuchet MS"/>
              </a:rPr>
              <a:t>16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4336" y="3805428"/>
            <a:ext cx="2304288" cy="2090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95450" y="4422775"/>
            <a:ext cx="1240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rebuchet MS"/>
                <a:cs typeface="Trebuchet MS"/>
              </a:rPr>
              <a:t>BASE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3302" y="6237382"/>
            <a:ext cx="22860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845"/>
              </a:lnSpc>
            </a:pPr>
            <a:fld id="{81D60167-4931-47E6-BA6A-407CBD079E47}" type="slidenum">
              <a:rPr sz="1600" spc="-5" dirty="0">
                <a:solidFill>
                  <a:srgbClr val="B03E9A"/>
                </a:solidFill>
                <a:latin typeface="Times New Roman"/>
                <a:cs typeface="Times New Roman"/>
              </a:rPr>
              <a:pPr marL="101600">
                <a:lnSpc>
                  <a:spcPts val="1845"/>
                </a:lnSpc>
              </a:pPr>
              <a:t>9</a:t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698</Words>
  <PresentationFormat>On-screen Show (4:3)</PresentationFormat>
  <Paragraphs>320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DECIMAL</vt:lpstr>
      <vt:lpstr>DIGITS</vt:lpstr>
      <vt:lpstr>4*103</vt:lpstr>
      <vt:lpstr>0,1</vt:lpstr>
      <vt:lpstr>1*23</vt:lpstr>
      <vt:lpstr>Slide 9</vt:lpstr>
      <vt:lpstr>HEXADECIMAL NUMBER 1A5D</vt:lpstr>
      <vt:lpstr>DIGITS</vt:lpstr>
      <vt:lpstr>5*83</vt:lpstr>
      <vt:lpstr>CONVERSIONS IN BASIC  NUMBER SYSTEM</vt:lpstr>
      <vt:lpstr>BINARY TO DECIMAL</vt:lpstr>
      <vt:lpstr>HEXADECIMAL TO DECIMAL</vt:lpstr>
      <vt:lpstr>OCTAL TO DECIMAL</vt:lpstr>
      <vt:lpstr>DECIMAL TO BINARY</vt:lpstr>
      <vt:lpstr>Slide 18</vt:lpstr>
      <vt:lpstr>DECIMAL TO OCTAL</vt:lpstr>
      <vt:lpstr>BINARY TO HEXADECIMAL</vt:lpstr>
      <vt:lpstr>BINARY TO OCTAL</vt:lpstr>
      <vt:lpstr>HEXADECIMAL TO BINARY</vt:lpstr>
      <vt:lpstr>OCTAL TO BINARY</vt:lpstr>
      <vt:lpstr>HEXADECIMAL TO OCTAL</vt:lpstr>
      <vt:lpstr>OCTAL TO HEXADECIMAL</vt:lpstr>
      <vt:lpstr>REPRESENTATION OF NEGATIVE  NUMBER</vt:lpstr>
      <vt:lpstr>BINARY ARITHMETIC</vt:lpstr>
      <vt:lpstr>BINARY ADDITION</vt:lpstr>
      <vt:lpstr>BINARY SUBTRACTION</vt:lpstr>
      <vt:lpstr>SIGNED ARITHMETIC OPERATION</vt:lpstr>
      <vt:lpstr>EXAMPLES</vt:lpstr>
      <vt:lpstr>BCD AND GRAY CODE</vt:lpstr>
      <vt:lpstr>LOGIC GATES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2019-06-05T08:22:10Z</dcterms:created>
  <dcterms:modified xsi:type="dcterms:W3CDTF">2019-06-05T21:08:55Z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2019-06-05T00:00:00Z</vt:filetime>
  </property>
</Properties>
</file>