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5" r:id="rId2"/>
    <p:sldId id="256" r:id="rId3"/>
    <p:sldId id="257" r:id="rId4"/>
    <p:sldId id="268" r:id="rId5"/>
    <p:sldId id="271" r:id="rId6"/>
    <p:sldId id="269" r:id="rId7"/>
    <p:sldId id="270" r:id="rId8"/>
    <p:sldId id="272" r:id="rId9"/>
    <p:sldId id="273" r:id="rId10"/>
    <p:sldId id="274" r:id="rId11"/>
    <p:sldId id="266" r:id="rId12"/>
    <p:sldId id="267"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2" autoAdjust="0"/>
    <p:restoredTop sz="94576" autoAdjust="0"/>
  </p:normalViewPr>
  <p:slideViewPr>
    <p:cSldViewPr snapToGrid="0">
      <p:cViewPr varScale="1">
        <p:scale>
          <a:sx n="69" d="100"/>
          <a:sy n="69" d="100"/>
        </p:scale>
        <p:origin x="-474"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56" d="100"/>
          <a:sy n="56" d="100"/>
        </p:scale>
        <p:origin x="-24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3BB77-EDD1-43BB-827F-CFF7039AFC71}" type="doc">
      <dgm:prSet loTypeId="urn:microsoft.com/office/officeart/2005/8/layout/radial6" loCatId="cycle" qsTypeId="urn:microsoft.com/office/officeart/2005/8/quickstyle/3d2" qsCatId="3D" csTypeId="urn:microsoft.com/office/officeart/2005/8/colors/accent4_3" csCatId="accent4" phldr="1"/>
      <dgm:spPr/>
      <dgm:t>
        <a:bodyPr/>
        <a:lstStyle/>
        <a:p>
          <a:endParaRPr lang="en-US"/>
        </a:p>
      </dgm:t>
    </dgm:pt>
    <dgm:pt modelId="{A064B3D3-42DA-4FAD-93F4-ECAF798C4373}">
      <dgm:prSet phldrT="[Text]"/>
      <dgm:spPr/>
      <dgm:t>
        <a:bodyPr/>
        <a:lstStyle/>
        <a:p>
          <a:r>
            <a:rPr lang="en-US" dirty="0" smtClean="0">
              <a:solidFill>
                <a:srgbClr val="0070C0"/>
              </a:solidFill>
            </a:rPr>
            <a:t>Functions of  Business</a:t>
          </a:r>
        </a:p>
        <a:p>
          <a:endParaRPr lang="en-US" dirty="0">
            <a:solidFill>
              <a:srgbClr val="0070C0"/>
            </a:solidFill>
          </a:endParaRPr>
        </a:p>
      </dgm:t>
    </dgm:pt>
    <dgm:pt modelId="{34582CA6-F5F1-4BE2-AE46-0D68244312E3}" type="parTrans" cxnId="{CDCC5487-E16F-4E7A-B018-57F0F7759B38}">
      <dgm:prSet/>
      <dgm:spPr/>
      <dgm:t>
        <a:bodyPr/>
        <a:lstStyle/>
        <a:p>
          <a:endParaRPr lang="en-US">
            <a:solidFill>
              <a:srgbClr val="0070C0"/>
            </a:solidFill>
          </a:endParaRPr>
        </a:p>
      </dgm:t>
    </dgm:pt>
    <dgm:pt modelId="{D70105D2-8141-4430-86A5-7EF6BD9F9FE6}" type="sibTrans" cxnId="{CDCC5487-E16F-4E7A-B018-57F0F7759B38}">
      <dgm:prSet/>
      <dgm:spPr/>
      <dgm:t>
        <a:bodyPr/>
        <a:lstStyle/>
        <a:p>
          <a:endParaRPr lang="en-US">
            <a:solidFill>
              <a:srgbClr val="0070C0"/>
            </a:solidFill>
          </a:endParaRPr>
        </a:p>
      </dgm:t>
    </dgm:pt>
    <dgm:pt modelId="{FDEEE00B-0732-4B5A-93EE-6C989C48A9D2}">
      <dgm:prSet phldrT="[Text]"/>
      <dgm:spPr/>
      <dgm:t>
        <a:bodyPr/>
        <a:lstStyle/>
        <a:p>
          <a:r>
            <a:rPr lang="en-US" dirty="0" smtClean="0">
              <a:solidFill>
                <a:srgbClr val="0070C0"/>
              </a:solidFill>
            </a:rPr>
            <a:t>Production</a:t>
          </a:r>
          <a:endParaRPr lang="en-US" dirty="0">
            <a:solidFill>
              <a:srgbClr val="0070C0"/>
            </a:solidFill>
          </a:endParaRPr>
        </a:p>
      </dgm:t>
    </dgm:pt>
    <dgm:pt modelId="{07F29115-2282-47F0-BC87-AD0CF34A2168}" type="parTrans" cxnId="{155FCC72-382C-48F6-AF8A-11CC04503578}">
      <dgm:prSet/>
      <dgm:spPr/>
      <dgm:t>
        <a:bodyPr/>
        <a:lstStyle/>
        <a:p>
          <a:endParaRPr lang="en-US">
            <a:solidFill>
              <a:srgbClr val="0070C0"/>
            </a:solidFill>
          </a:endParaRPr>
        </a:p>
      </dgm:t>
    </dgm:pt>
    <dgm:pt modelId="{22F4C1CC-D0F6-405F-9334-252417218149}" type="sibTrans" cxnId="{155FCC72-382C-48F6-AF8A-11CC04503578}">
      <dgm:prSet/>
      <dgm:spPr/>
      <dgm:t>
        <a:bodyPr/>
        <a:lstStyle/>
        <a:p>
          <a:endParaRPr lang="en-US">
            <a:solidFill>
              <a:srgbClr val="0070C0"/>
            </a:solidFill>
          </a:endParaRPr>
        </a:p>
      </dgm:t>
    </dgm:pt>
    <dgm:pt modelId="{89828543-40CA-4C49-A2C2-C0C75575D0B8}">
      <dgm:prSet phldrT="[Text]"/>
      <dgm:spPr/>
      <dgm:t>
        <a:bodyPr/>
        <a:lstStyle/>
        <a:p>
          <a:r>
            <a:rPr lang="en-US" dirty="0" smtClean="0">
              <a:solidFill>
                <a:srgbClr val="0070C0"/>
              </a:solidFill>
            </a:rPr>
            <a:t>Research &amp;  Development</a:t>
          </a:r>
          <a:endParaRPr lang="en-US" dirty="0">
            <a:solidFill>
              <a:srgbClr val="0070C0"/>
            </a:solidFill>
          </a:endParaRPr>
        </a:p>
      </dgm:t>
    </dgm:pt>
    <dgm:pt modelId="{F8042526-27FD-4404-B31E-C4362AC1BD6B}" type="parTrans" cxnId="{12B57EBF-A471-4B63-AFF5-62FC291C52CB}">
      <dgm:prSet/>
      <dgm:spPr/>
      <dgm:t>
        <a:bodyPr/>
        <a:lstStyle/>
        <a:p>
          <a:endParaRPr lang="en-US">
            <a:solidFill>
              <a:srgbClr val="0070C0"/>
            </a:solidFill>
          </a:endParaRPr>
        </a:p>
      </dgm:t>
    </dgm:pt>
    <dgm:pt modelId="{56A9FC34-E6A5-4E4A-BF78-A6ACB525A3ED}" type="sibTrans" cxnId="{12B57EBF-A471-4B63-AFF5-62FC291C52CB}">
      <dgm:prSet/>
      <dgm:spPr/>
      <dgm:t>
        <a:bodyPr/>
        <a:lstStyle/>
        <a:p>
          <a:endParaRPr lang="en-US">
            <a:solidFill>
              <a:srgbClr val="0070C0"/>
            </a:solidFill>
          </a:endParaRPr>
        </a:p>
      </dgm:t>
    </dgm:pt>
    <dgm:pt modelId="{1C2C5700-F85F-47B8-BC10-47614437BFD0}">
      <dgm:prSet phldrT="[Text]"/>
      <dgm:spPr/>
      <dgm:t>
        <a:bodyPr/>
        <a:lstStyle/>
        <a:p>
          <a:r>
            <a:rPr lang="en-US" dirty="0" smtClean="0">
              <a:solidFill>
                <a:srgbClr val="0070C0"/>
              </a:solidFill>
            </a:rPr>
            <a:t>Accounting</a:t>
          </a:r>
          <a:endParaRPr lang="en-US" dirty="0">
            <a:solidFill>
              <a:srgbClr val="0070C0"/>
            </a:solidFill>
          </a:endParaRPr>
        </a:p>
      </dgm:t>
    </dgm:pt>
    <dgm:pt modelId="{C3EB3247-8A5E-44E2-A48E-7FC957BD017A}" type="parTrans" cxnId="{C7E82E97-0E4D-4725-87F5-220446352619}">
      <dgm:prSet/>
      <dgm:spPr/>
      <dgm:t>
        <a:bodyPr/>
        <a:lstStyle/>
        <a:p>
          <a:endParaRPr lang="en-US">
            <a:solidFill>
              <a:srgbClr val="0070C0"/>
            </a:solidFill>
          </a:endParaRPr>
        </a:p>
      </dgm:t>
    </dgm:pt>
    <dgm:pt modelId="{29832C4E-E3CB-4D61-9543-BF445CE5BCE4}" type="sibTrans" cxnId="{C7E82E97-0E4D-4725-87F5-220446352619}">
      <dgm:prSet/>
      <dgm:spPr/>
      <dgm:t>
        <a:bodyPr/>
        <a:lstStyle/>
        <a:p>
          <a:endParaRPr lang="en-US">
            <a:solidFill>
              <a:srgbClr val="0070C0"/>
            </a:solidFill>
          </a:endParaRPr>
        </a:p>
      </dgm:t>
    </dgm:pt>
    <dgm:pt modelId="{BCC0B49A-C345-4AB9-B9D9-60F595F100B9}">
      <dgm:prSet phldrT="[Text]" custT="1"/>
      <dgm:spPr/>
      <dgm:t>
        <a:bodyPr/>
        <a:lstStyle/>
        <a:p>
          <a:r>
            <a:rPr lang="en-US" sz="2000" dirty="0" smtClean="0">
              <a:solidFill>
                <a:srgbClr val="0070C0"/>
              </a:solidFill>
            </a:rPr>
            <a:t>Marketing</a:t>
          </a:r>
          <a:endParaRPr lang="en-US" sz="2000" dirty="0">
            <a:solidFill>
              <a:srgbClr val="0070C0"/>
            </a:solidFill>
          </a:endParaRPr>
        </a:p>
      </dgm:t>
    </dgm:pt>
    <dgm:pt modelId="{50A47C6D-A250-4E3D-B1F2-EC5EF04CFC14}" type="parTrans" cxnId="{CEFA8982-057C-4912-BC28-6428FCF56613}">
      <dgm:prSet/>
      <dgm:spPr/>
      <dgm:t>
        <a:bodyPr/>
        <a:lstStyle/>
        <a:p>
          <a:endParaRPr lang="en-US">
            <a:solidFill>
              <a:srgbClr val="0070C0"/>
            </a:solidFill>
          </a:endParaRPr>
        </a:p>
      </dgm:t>
    </dgm:pt>
    <dgm:pt modelId="{C3F0365F-B053-4ADF-B045-576415590A5D}" type="sibTrans" cxnId="{CEFA8982-057C-4912-BC28-6428FCF56613}">
      <dgm:prSet/>
      <dgm:spPr/>
      <dgm:t>
        <a:bodyPr/>
        <a:lstStyle/>
        <a:p>
          <a:endParaRPr lang="en-US">
            <a:solidFill>
              <a:srgbClr val="0070C0"/>
            </a:solidFill>
          </a:endParaRPr>
        </a:p>
      </dgm:t>
    </dgm:pt>
    <dgm:pt modelId="{5503806D-B118-4D2D-BC33-76D53566F1A8}">
      <dgm:prSet phldrT="[Text]"/>
      <dgm:spPr/>
      <dgm:t>
        <a:bodyPr/>
        <a:lstStyle/>
        <a:p>
          <a:r>
            <a:rPr lang="en-US" dirty="0" smtClean="0">
              <a:solidFill>
                <a:srgbClr val="0070C0"/>
              </a:solidFill>
            </a:rPr>
            <a:t>Finance</a:t>
          </a:r>
          <a:endParaRPr lang="en-US" dirty="0">
            <a:solidFill>
              <a:srgbClr val="0070C0"/>
            </a:solidFill>
          </a:endParaRPr>
        </a:p>
      </dgm:t>
    </dgm:pt>
    <dgm:pt modelId="{4D8641C3-2EF2-45CB-96D6-A359844E280F}" type="parTrans" cxnId="{3FC1917B-6A87-48C0-A77F-DBAE684D80BD}">
      <dgm:prSet/>
      <dgm:spPr/>
      <dgm:t>
        <a:bodyPr/>
        <a:lstStyle/>
        <a:p>
          <a:endParaRPr lang="en-US">
            <a:solidFill>
              <a:srgbClr val="0070C0"/>
            </a:solidFill>
          </a:endParaRPr>
        </a:p>
      </dgm:t>
    </dgm:pt>
    <dgm:pt modelId="{D396A56B-1D03-4DF4-8E19-BB7B89761EC3}" type="sibTrans" cxnId="{3FC1917B-6A87-48C0-A77F-DBAE684D80BD}">
      <dgm:prSet/>
      <dgm:spPr/>
      <dgm:t>
        <a:bodyPr/>
        <a:lstStyle/>
        <a:p>
          <a:endParaRPr lang="en-US">
            <a:solidFill>
              <a:srgbClr val="0070C0"/>
            </a:solidFill>
          </a:endParaRPr>
        </a:p>
      </dgm:t>
    </dgm:pt>
    <dgm:pt modelId="{9B3332C6-571C-4AC2-9A48-CBB50C08C275}">
      <dgm:prSet phldrT="[Text]"/>
      <dgm:spPr/>
      <dgm:t>
        <a:bodyPr/>
        <a:lstStyle/>
        <a:p>
          <a:r>
            <a:rPr lang="en-US" dirty="0" smtClean="0">
              <a:solidFill>
                <a:srgbClr val="0070C0"/>
              </a:solidFill>
            </a:rPr>
            <a:t>Personnel</a:t>
          </a:r>
          <a:endParaRPr lang="en-US" dirty="0">
            <a:solidFill>
              <a:srgbClr val="0070C0"/>
            </a:solidFill>
          </a:endParaRPr>
        </a:p>
      </dgm:t>
    </dgm:pt>
    <dgm:pt modelId="{155482F5-EE09-428C-B369-C88E7FCD4C74}" type="parTrans" cxnId="{35744A24-8EC9-454E-8EC8-0BF3DC2777B8}">
      <dgm:prSet/>
      <dgm:spPr/>
      <dgm:t>
        <a:bodyPr/>
        <a:lstStyle/>
        <a:p>
          <a:endParaRPr lang="en-US">
            <a:solidFill>
              <a:srgbClr val="0070C0"/>
            </a:solidFill>
          </a:endParaRPr>
        </a:p>
      </dgm:t>
    </dgm:pt>
    <dgm:pt modelId="{66A96B16-30E4-4AE0-9060-9BBCCA29029F}" type="sibTrans" cxnId="{35744A24-8EC9-454E-8EC8-0BF3DC2777B8}">
      <dgm:prSet/>
      <dgm:spPr/>
      <dgm:t>
        <a:bodyPr/>
        <a:lstStyle/>
        <a:p>
          <a:endParaRPr lang="en-US">
            <a:solidFill>
              <a:srgbClr val="0070C0"/>
            </a:solidFill>
          </a:endParaRPr>
        </a:p>
      </dgm:t>
    </dgm:pt>
    <dgm:pt modelId="{AB880083-58F8-4DFD-A0BD-078482581BB4}" type="pres">
      <dgm:prSet presAssocID="{ECF3BB77-EDD1-43BB-827F-CFF7039AFC71}" presName="Name0" presStyleCnt="0">
        <dgm:presLayoutVars>
          <dgm:chMax val="1"/>
          <dgm:dir/>
          <dgm:animLvl val="ctr"/>
          <dgm:resizeHandles val="exact"/>
        </dgm:presLayoutVars>
      </dgm:prSet>
      <dgm:spPr/>
    </dgm:pt>
    <dgm:pt modelId="{CB241D9A-7D66-4C85-BAA8-4031AF3F9CC2}" type="pres">
      <dgm:prSet presAssocID="{A064B3D3-42DA-4FAD-93F4-ECAF798C4373}" presName="centerShape" presStyleLbl="node0" presStyleIdx="0" presStyleCnt="1" custScaleX="95389" custScaleY="93104"/>
      <dgm:spPr/>
      <dgm:t>
        <a:bodyPr/>
        <a:lstStyle/>
        <a:p>
          <a:endParaRPr lang="en-US"/>
        </a:p>
      </dgm:t>
    </dgm:pt>
    <dgm:pt modelId="{A2B872AF-8940-4037-B8D9-645EE6007270}" type="pres">
      <dgm:prSet presAssocID="{FDEEE00B-0732-4B5A-93EE-6C989C48A9D2}" presName="node" presStyleLbl="node1" presStyleIdx="0" presStyleCnt="6" custScaleX="163520">
        <dgm:presLayoutVars>
          <dgm:bulletEnabled val="1"/>
        </dgm:presLayoutVars>
      </dgm:prSet>
      <dgm:spPr/>
      <dgm:t>
        <a:bodyPr/>
        <a:lstStyle/>
        <a:p>
          <a:endParaRPr lang="en-US"/>
        </a:p>
      </dgm:t>
    </dgm:pt>
    <dgm:pt modelId="{8413CF40-AC00-41D1-961C-0BD374B422D5}" type="pres">
      <dgm:prSet presAssocID="{FDEEE00B-0732-4B5A-93EE-6C989C48A9D2}" presName="dummy" presStyleCnt="0"/>
      <dgm:spPr/>
    </dgm:pt>
    <dgm:pt modelId="{35742EA5-B579-400F-B1C2-24679F4D6ECD}" type="pres">
      <dgm:prSet presAssocID="{22F4C1CC-D0F6-405F-9334-252417218149}" presName="sibTrans" presStyleLbl="sibTrans2D1" presStyleIdx="0" presStyleCnt="6"/>
      <dgm:spPr/>
    </dgm:pt>
    <dgm:pt modelId="{47B342CE-6037-4001-8677-B1E0041F1AB2}" type="pres">
      <dgm:prSet presAssocID="{BCC0B49A-C345-4AB9-B9D9-60F595F100B9}" presName="node" presStyleLbl="node1" presStyleIdx="1" presStyleCnt="6" custScaleX="156632" custRadScaleRad="116501" custRadScaleInc="19285">
        <dgm:presLayoutVars>
          <dgm:bulletEnabled val="1"/>
        </dgm:presLayoutVars>
      </dgm:prSet>
      <dgm:spPr/>
    </dgm:pt>
    <dgm:pt modelId="{40B548AC-67EE-494F-8ADB-771D4018CC94}" type="pres">
      <dgm:prSet presAssocID="{BCC0B49A-C345-4AB9-B9D9-60F595F100B9}" presName="dummy" presStyleCnt="0"/>
      <dgm:spPr/>
    </dgm:pt>
    <dgm:pt modelId="{1BA0C8DC-1B3F-4023-AADD-458FDDFA44AD}" type="pres">
      <dgm:prSet presAssocID="{C3F0365F-B053-4ADF-B045-576415590A5D}" presName="sibTrans" presStyleLbl="sibTrans2D1" presStyleIdx="1" presStyleCnt="6"/>
      <dgm:spPr/>
    </dgm:pt>
    <dgm:pt modelId="{E763043B-25BD-4167-8441-D77288333D70}" type="pres">
      <dgm:prSet presAssocID="{5503806D-B118-4D2D-BC33-76D53566F1A8}" presName="node" presStyleLbl="node1" presStyleIdx="2" presStyleCnt="6" custScaleX="155983" custRadScaleRad="112132" custRadScaleInc="-49108">
        <dgm:presLayoutVars>
          <dgm:bulletEnabled val="1"/>
        </dgm:presLayoutVars>
      </dgm:prSet>
      <dgm:spPr/>
    </dgm:pt>
    <dgm:pt modelId="{A1A9A50F-99CE-4EFA-8975-FE34D5F814C5}" type="pres">
      <dgm:prSet presAssocID="{5503806D-B118-4D2D-BC33-76D53566F1A8}" presName="dummy" presStyleCnt="0"/>
      <dgm:spPr/>
    </dgm:pt>
    <dgm:pt modelId="{E3899D37-805F-4665-A8E2-A16BD7D847B0}" type="pres">
      <dgm:prSet presAssocID="{D396A56B-1D03-4DF4-8E19-BB7B89761EC3}" presName="sibTrans" presStyleLbl="sibTrans2D1" presStyleIdx="2" presStyleCnt="6"/>
      <dgm:spPr/>
    </dgm:pt>
    <dgm:pt modelId="{7B970998-C97F-4291-97BA-87B9C5F36525}" type="pres">
      <dgm:prSet presAssocID="{9B3332C6-571C-4AC2-9A48-CBB50C08C275}" presName="node" presStyleLbl="node1" presStyleIdx="3" presStyleCnt="6" custScaleX="160423" custRadScaleRad="93613" custRadScaleInc="-1955">
        <dgm:presLayoutVars>
          <dgm:bulletEnabled val="1"/>
        </dgm:presLayoutVars>
      </dgm:prSet>
      <dgm:spPr/>
      <dgm:t>
        <a:bodyPr/>
        <a:lstStyle/>
        <a:p>
          <a:endParaRPr lang="en-US"/>
        </a:p>
      </dgm:t>
    </dgm:pt>
    <dgm:pt modelId="{CB290E18-D130-4060-96E8-B88BDFDC1854}" type="pres">
      <dgm:prSet presAssocID="{9B3332C6-571C-4AC2-9A48-CBB50C08C275}" presName="dummy" presStyleCnt="0"/>
      <dgm:spPr/>
    </dgm:pt>
    <dgm:pt modelId="{88053EF0-D97C-44A8-891F-DAAE7A47C788}" type="pres">
      <dgm:prSet presAssocID="{66A96B16-30E4-4AE0-9060-9BBCCA29029F}" presName="sibTrans" presStyleLbl="sibTrans2D1" presStyleIdx="3" presStyleCnt="6"/>
      <dgm:spPr/>
    </dgm:pt>
    <dgm:pt modelId="{18BC4313-05CF-4164-9456-6B4525A03248}" type="pres">
      <dgm:prSet presAssocID="{89828543-40CA-4C49-A2C2-C0C75575D0B8}" presName="node" presStyleLbl="node1" presStyleIdx="4" presStyleCnt="6" custScaleX="146169" custRadScaleRad="113323" custRadScaleInc="41206">
        <dgm:presLayoutVars>
          <dgm:bulletEnabled val="1"/>
        </dgm:presLayoutVars>
      </dgm:prSet>
      <dgm:spPr/>
    </dgm:pt>
    <dgm:pt modelId="{2B06F982-3067-4836-97D9-7D37E4C7B029}" type="pres">
      <dgm:prSet presAssocID="{89828543-40CA-4C49-A2C2-C0C75575D0B8}" presName="dummy" presStyleCnt="0"/>
      <dgm:spPr/>
    </dgm:pt>
    <dgm:pt modelId="{E55ECCBC-4ABC-4678-B96A-B250E58879F4}" type="pres">
      <dgm:prSet presAssocID="{56A9FC34-E6A5-4E4A-BF78-A6ACB525A3ED}" presName="sibTrans" presStyleLbl="sibTrans2D1" presStyleIdx="4" presStyleCnt="6"/>
      <dgm:spPr/>
    </dgm:pt>
    <dgm:pt modelId="{2F65D813-B329-436C-8276-76F98954E292}" type="pres">
      <dgm:prSet presAssocID="{1C2C5700-F85F-47B8-BC10-47614437BFD0}" presName="node" presStyleLbl="node1" presStyleIdx="5" presStyleCnt="6" custScaleX="160693" custRadScaleRad="111153" custRadScaleInc="-12478">
        <dgm:presLayoutVars>
          <dgm:bulletEnabled val="1"/>
        </dgm:presLayoutVars>
      </dgm:prSet>
      <dgm:spPr/>
    </dgm:pt>
    <dgm:pt modelId="{D9C53DAE-EDD0-4165-9E70-9F004F84B41A}" type="pres">
      <dgm:prSet presAssocID="{1C2C5700-F85F-47B8-BC10-47614437BFD0}" presName="dummy" presStyleCnt="0"/>
      <dgm:spPr/>
    </dgm:pt>
    <dgm:pt modelId="{8A037F27-0B46-4613-88A4-4CA6FC5A530D}" type="pres">
      <dgm:prSet presAssocID="{29832C4E-E3CB-4D61-9543-BF445CE5BCE4}" presName="sibTrans" presStyleLbl="sibTrans2D1" presStyleIdx="5" presStyleCnt="6"/>
      <dgm:spPr/>
    </dgm:pt>
  </dgm:ptLst>
  <dgm:cxnLst>
    <dgm:cxn modelId="{A8D8ABCF-6F5B-404A-BD4C-84F718EC5A19}" type="presOf" srcId="{56A9FC34-E6A5-4E4A-BF78-A6ACB525A3ED}" destId="{E55ECCBC-4ABC-4678-B96A-B250E58879F4}" srcOrd="0" destOrd="0" presId="urn:microsoft.com/office/officeart/2005/8/layout/radial6"/>
    <dgm:cxn modelId="{269474FB-E434-4E3F-AB29-7463E63CFB2C}" type="presOf" srcId="{BCC0B49A-C345-4AB9-B9D9-60F595F100B9}" destId="{47B342CE-6037-4001-8677-B1E0041F1AB2}" srcOrd="0" destOrd="0" presId="urn:microsoft.com/office/officeart/2005/8/layout/radial6"/>
    <dgm:cxn modelId="{0EEEA40D-C1BE-4E8A-85BA-9F1A048023F3}" type="presOf" srcId="{A064B3D3-42DA-4FAD-93F4-ECAF798C4373}" destId="{CB241D9A-7D66-4C85-BAA8-4031AF3F9CC2}" srcOrd="0" destOrd="0" presId="urn:microsoft.com/office/officeart/2005/8/layout/radial6"/>
    <dgm:cxn modelId="{5E5EBAA2-9602-4083-A4FD-46DF46AF2CEE}" type="presOf" srcId="{66A96B16-30E4-4AE0-9060-9BBCCA29029F}" destId="{88053EF0-D97C-44A8-891F-DAAE7A47C788}" srcOrd="0" destOrd="0" presId="urn:microsoft.com/office/officeart/2005/8/layout/radial6"/>
    <dgm:cxn modelId="{CDCC5487-E16F-4E7A-B018-57F0F7759B38}" srcId="{ECF3BB77-EDD1-43BB-827F-CFF7039AFC71}" destId="{A064B3D3-42DA-4FAD-93F4-ECAF798C4373}" srcOrd="0" destOrd="0" parTransId="{34582CA6-F5F1-4BE2-AE46-0D68244312E3}" sibTransId="{D70105D2-8141-4430-86A5-7EF6BD9F9FE6}"/>
    <dgm:cxn modelId="{BE56BEFC-C7E9-4783-9F2B-91F4E757E924}" type="presOf" srcId="{FDEEE00B-0732-4B5A-93EE-6C989C48A9D2}" destId="{A2B872AF-8940-4037-B8D9-645EE6007270}" srcOrd="0" destOrd="0" presId="urn:microsoft.com/office/officeart/2005/8/layout/radial6"/>
    <dgm:cxn modelId="{C7E82E97-0E4D-4725-87F5-220446352619}" srcId="{A064B3D3-42DA-4FAD-93F4-ECAF798C4373}" destId="{1C2C5700-F85F-47B8-BC10-47614437BFD0}" srcOrd="5" destOrd="0" parTransId="{C3EB3247-8A5E-44E2-A48E-7FC957BD017A}" sibTransId="{29832C4E-E3CB-4D61-9543-BF445CE5BCE4}"/>
    <dgm:cxn modelId="{155FCC72-382C-48F6-AF8A-11CC04503578}" srcId="{A064B3D3-42DA-4FAD-93F4-ECAF798C4373}" destId="{FDEEE00B-0732-4B5A-93EE-6C989C48A9D2}" srcOrd="0" destOrd="0" parTransId="{07F29115-2282-47F0-BC87-AD0CF34A2168}" sibTransId="{22F4C1CC-D0F6-405F-9334-252417218149}"/>
    <dgm:cxn modelId="{9C85C959-C87E-4583-A2F0-464DF33841F4}" type="presOf" srcId="{89828543-40CA-4C49-A2C2-C0C75575D0B8}" destId="{18BC4313-05CF-4164-9456-6B4525A03248}" srcOrd="0" destOrd="0" presId="urn:microsoft.com/office/officeart/2005/8/layout/radial6"/>
    <dgm:cxn modelId="{B5EE3ED6-7426-4820-885F-4B3BD9822043}" type="presOf" srcId="{5503806D-B118-4D2D-BC33-76D53566F1A8}" destId="{E763043B-25BD-4167-8441-D77288333D70}" srcOrd="0" destOrd="0" presId="urn:microsoft.com/office/officeart/2005/8/layout/radial6"/>
    <dgm:cxn modelId="{35744A24-8EC9-454E-8EC8-0BF3DC2777B8}" srcId="{A064B3D3-42DA-4FAD-93F4-ECAF798C4373}" destId="{9B3332C6-571C-4AC2-9A48-CBB50C08C275}" srcOrd="3" destOrd="0" parTransId="{155482F5-EE09-428C-B369-C88E7FCD4C74}" sibTransId="{66A96B16-30E4-4AE0-9060-9BBCCA29029F}"/>
    <dgm:cxn modelId="{01A22E77-E527-4A12-B597-DEDF99EE37A3}" type="presOf" srcId="{C3F0365F-B053-4ADF-B045-576415590A5D}" destId="{1BA0C8DC-1B3F-4023-AADD-458FDDFA44AD}" srcOrd="0" destOrd="0" presId="urn:microsoft.com/office/officeart/2005/8/layout/radial6"/>
    <dgm:cxn modelId="{3C3B2F76-BE81-4D68-8472-E74D11921C15}" type="presOf" srcId="{1C2C5700-F85F-47B8-BC10-47614437BFD0}" destId="{2F65D813-B329-436C-8276-76F98954E292}" srcOrd="0" destOrd="0" presId="urn:microsoft.com/office/officeart/2005/8/layout/radial6"/>
    <dgm:cxn modelId="{F510D980-EF5B-46CA-9646-36F38D50CCF2}" type="presOf" srcId="{22F4C1CC-D0F6-405F-9334-252417218149}" destId="{35742EA5-B579-400F-B1C2-24679F4D6ECD}" srcOrd="0" destOrd="0" presId="urn:microsoft.com/office/officeart/2005/8/layout/radial6"/>
    <dgm:cxn modelId="{5B8F5D46-0176-437D-97BC-E20F20644615}" type="presOf" srcId="{D396A56B-1D03-4DF4-8E19-BB7B89761EC3}" destId="{E3899D37-805F-4665-A8E2-A16BD7D847B0}" srcOrd="0" destOrd="0" presId="urn:microsoft.com/office/officeart/2005/8/layout/radial6"/>
    <dgm:cxn modelId="{3FC1917B-6A87-48C0-A77F-DBAE684D80BD}" srcId="{A064B3D3-42DA-4FAD-93F4-ECAF798C4373}" destId="{5503806D-B118-4D2D-BC33-76D53566F1A8}" srcOrd="2" destOrd="0" parTransId="{4D8641C3-2EF2-45CB-96D6-A359844E280F}" sibTransId="{D396A56B-1D03-4DF4-8E19-BB7B89761EC3}"/>
    <dgm:cxn modelId="{551008E3-9EA4-48C6-8A27-0D55842055F1}" type="presOf" srcId="{29832C4E-E3CB-4D61-9543-BF445CE5BCE4}" destId="{8A037F27-0B46-4613-88A4-4CA6FC5A530D}" srcOrd="0" destOrd="0" presId="urn:microsoft.com/office/officeart/2005/8/layout/radial6"/>
    <dgm:cxn modelId="{CEFA8982-057C-4912-BC28-6428FCF56613}" srcId="{A064B3D3-42DA-4FAD-93F4-ECAF798C4373}" destId="{BCC0B49A-C345-4AB9-B9D9-60F595F100B9}" srcOrd="1" destOrd="0" parTransId="{50A47C6D-A250-4E3D-B1F2-EC5EF04CFC14}" sibTransId="{C3F0365F-B053-4ADF-B045-576415590A5D}"/>
    <dgm:cxn modelId="{646D55AA-D991-4D83-96DE-D28183614CD8}" type="presOf" srcId="{9B3332C6-571C-4AC2-9A48-CBB50C08C275}" destId="{7B970998-C97F-4291-97BA-87B9C5F36525}" srcOrd="0" destOrd="0" presId="urn:microsoft.com/office/officeart/2005/8/layout/radial6"/>
    <dgm:cxn modelId="{4D5B54AF-7D5F-49BD-A4AD-180DA57E7643}" type="presOf" srcId="{ECF3BB77-EDD1-43BB-827F-CFF7039AFC71}" destId="{AB880083-58F8-4DFD-A0BD-078482581BB4}" srcOrd="0" destOrd="0" presId="urn:microsoft.com/office/officeart/2005/8/layout/radial6"/>
    <dgm:cxn modelId="{12B57EBF-A471-4B63-AFF5-62FC291C52CB}" srcId="{A064B3D3-42DA-4FAD-93F4-ECAF798C4373}" destId="{89828543-40CA-4C49-A2C2-C0C75575D0B8}" srcOrd="4" destOrd="0" parTransId="{F8042526-27FD-4404-B31E-C4362AC1BD6B}" sibTransId="{56A9FC34-E6A5-4E4A-BF78-A6ACB525A3ED}"/>
    <dgm:cxn modelId="{796A3D89-C8D8-4AAF-9109-6789CADDD6D8}" type="presParOf" srcId="{AB880083-58F8-4DFD-A0BD-078482581BB4}" destId="{CB241D9A-7D66-4C85-BAA8-4031AF3F9CC2}" srcOrd="0" destOrd="0" presId="urn:microsoft.com/office/officeart/2005/8/layout/radial6"/>
    <dgm:cxn modelId="{66B3878F-6102-4D85-A220-BD438984EDAC}" type="presParOf" srcId="{AB880083-58F8-4DFD-A0BD-078482581BB4}" destId="{A2B872AF-8940-4037-B8D9-645EE6007270}" srcOrd="1" destOrd="0" presId="urn:microsoft.com/office/officeart/2005/8/layout/radial6"/>
    <dgm:cxn modelId="{79010577-A9B4-4096-AB74-224B9704D6D2}" type="presParOf" srcId="{AB880083-58F8-4DFD-A0BD-078482581BB4}" destId="{8413CF40-AC00-41D1-961C-0BD374B422D5}" srcOrd="2" destOrd="0" presId="urn:microsoft.com/office/officeart/2005/8/layout/radial6"/>
    <dgm:cxn modelId="{4767B12E-C5A9-462D-8ED2-E663BF5BADEF}" type="presParOf" srcId="{AB880083-58F8-4DFD-A0BD-078482581BB4}" destId="{35742EA5-B579-400F-B1C2-24679F4D6ECD}" srcOrd="3" destOrd="0" presId="urn:microsoft.com/office/officeart/2005/8/layout/radial6"/>
    <dgm:cxn modelId="{C862AC4B-4EFD-4F81-A85B-29FE1E80E80D}" type="presParOf" srcId="{AB880083-58F8-4DFD-A0BD-078482581BB4}" destId="{47B342CE-6037-4001-8677-B1E0041F1AB2}" srcOrd="4" destOrd="0" presId="urn:microsoft.com/office/officeart/2005/8/layout/radial6"/>
    <dgm:cxn modelId="{131AFC8F-952B-4D1A-B47F-8CB7A47C9D71}" type="presParOf" srcId="{AB880083-58F8-4DFD-A0BD-078482581BB4}" destId="{40B548AC-67EE-494F-8ADB-771D4018CC94}" srcOrd="5" destOrd="0" presId="urn:microsoft.com/office/officeart/2005/8/layout/radial6"/>
    <dgm:cxn modelId="{3004D02B-5403-44CF-8273-BAC11A1D1868}" type="presParOf" srcId="{AB880083-58F8-4DFD-A0BD-078482581BB4}" destId="{1BA0C8DC-1B3F-4023-AADD-458FDDFA44AD}" srcOrd="6" destOrd="0" presId="urn:microsoft.com/office/officeart/2005/8/layout/radial6"/>
    <dgm:cxn modelId="{9DABA843-B294-42A2-AB67-9EE768DEF90C}" type="presParOf" srcId="{AB880083-58F8-4DFD-A0BD-078482581BB4}" destId="{E763043B-25BD-4167-8441-D77288333D70}" srcOrd="7" destOrd="0" presId="urn:microsoft.com/office/officeart/2005/8/layout/radial6"/>
    <dgm:cxn modelId="{2F2BA579-8EA6-4437-8713-3C7AB07E6551}" type="presParOf" srcId="{AB880083-58F8-4DFD-A0BD-078482581BB4}" destId="{A1A9A50F-99CE-4EFA-8975-FE34D5F814C5}" srcOrd="8" destOrd="0" presId="urn:microsoft.com/office/officeart/2005/8/layout/radial6"/>
    <dgm:cxn modelId="{FAD1DB99-07AD-4159-BBAC-0257E847A7CA}" type="presParOf" srcId="{AB880083-58F8-4DFD-A0BD-078482581BB4}" destId="{E3899D37-805F-4665-A8E2-A16BD7D847B0}" srcOrd="9" destOrd="0" presId="urn:microsoft.com/office/officeart/2005/8/layout/radial6"/>
    <dgm:cxn modelId="{A577FDBF-252A-4415-A389-80E4D9CCFC61}" type="presParOf" srcId="{AB880083-58F8-4DFD-A0BD-078482581BB4}" destId="{7B970998-C97F-4291-97BA-87B9C5F36525}" srcOrd="10" destOrd="0" presId="urn:microsoft.com/office/officeart/2005/8/layout/radial6"/>
    <dgm:cxn modelId="{CDDB38C2-7536-468E-B77A-7A76E8062526}" type="presParOf" srcId="{AB880083-58F8-4DFD-A0BD-078482581BB4}" destId="{CB290E18-D130-4060-96E8-B88BDFDC1854}" srcOrd="11" destOrd="0" presId="urn:microsoft.com/office/officeart/2005/8/layout/radial6"/>
    <dgm:cxn modelId="{5A4DFC00-1AFA-4043-B812-3F96576975B7}" type="presParOf" srcId="{AB880083-58F8-4DFD-A0BD-078482581BB4}" destId="{88053EF0-D97C-44A8-891F-DAAE7A47C788}" srcOrd="12" destOrd="0" presId="urn:microsoft.com/office/officeart/2005/8/layout/radial6"/>
    <dgm:cxn modelId="{F652D6BB-A53D-4665-8E1D-2853E051455C}" type="presParOf" srcId="{AB880083-58F8-4DFD-A0BD-078482581BB4}" destId="{18BC4313-05CF-4164-9456-6B4525A03248}" srcOrd="13" destOrd="0" presId="urn:microsoft.com/office/officeart/2005/8/layout/radial6"/>
    <dgm:cxn modelId="{EA74732B-FEC7-4E0E-8150-A1AF9D737942}" type="presParOf" srcId="{AB880083-58F8-4DFD-A0BD-078482581BB4}" destId="{2B06F982-3067-4836-97D9-7D37E4C7B029}" srcOrd="14" destOrd="0" presId="urn:microsoft.com/office/officeart/2005/8/layout/radial6"/>
    <dgm:cxn modelId="{087CC60D-12A1-44B6-AD9E-EFFD6137C6EA}" type="presParOf" srcId="{AB880083-58F8-4DFD-A0BD-078482581BB4}" destId="{E55ECCBC-4ABC-4678-B96A-B250E58879F4}" srcOrd="15" destOrd="0" presId="urn:microsoft.com/office/officeart/2005/8/layout/radial6"/>
    <dgm:cxn modelId="{36E26B4B-0028-4034-8C3A-26BC11AA5015}" type="presParOf" srcId="{AB880083-58F8-4DFD-A0BD-078482581BB4}" destId="{2F65D813-B329-436C-8276-76F98954E292}" srcOrd="16" destOrd="0" presId="urn:microsoft.com/office/officeart/2005/8/layout/radial6"/>
    <dgm:cxn modelId="{320595F1-0A47-4F03-B359-A39CBE712AEC}" type="presParOf" srcId="{AB880083-58F8-4DFD-A0BD-078482581BB4}" destId="{D9C53DAE-EDD0-4165-9E70-9F004F84B41A}" srcOrd="17" destOrd="0" presId="urn:microsoft.com/office/officeart/2005/8/layout/radial6"/>
    <dgm:cxn modelId="{A8295F74-3105-418A-9E73-9D2AF75FB8E8}" type="presParOf" srcId="{AB880083-58F8-4DFD-A0BD-078482581BB4}" destId="{8A037F27-0B46-4613-88A4-4CA6FC5A530D}" srcOrd="18" destOrd="0" presId="urn:microsoft.com/office/officeart/2005/8/layout/radial6"/>
  </dgm:cxnLst>
  <dgm:bg/>
  <dgm:whole/>
</dgm:dataModel>
</file>

<file path=ppt/diagrams/data2.xml><?xml version="1.0" encoding="utf-8"?>
<dgm:dataModel xmlns:dgm="http://schemas.openxmlformats.org/drawingml/2006/diagram" xmlns:a="http://schemas.openxmlformats.org/drawingml/2006/main">
  <dgm:ptLst>
    <dgm:pt modelId="{EAC35A5D-D280-4B4C-8E28-9587D2F276A0}" type="doc">
      <dgm:prSet loTypeId="urn:microsoft.com/office/officeart/2005/8/layout/radial1" loCatId="cycle" qsTypeId="urn:microsoft.com/office/officeart/2005/8/quickstyle/3d1" qsCatId="3D" csTypeId="urn:microsoft.com/office/officeart/2005/8/colors/accent5_4" csCatId="accent5" phldr="1"/>
      <dgm:spPr/>
      <dgm:t>
        <a:bodyPr/>
        <a:lstStyle/>
        <a:p>
          <a:endParaRPr lang="en-US"/>
        </a:p>
      </dgm:t>
    </dgm:pt>
    <dgm:pt modelId="{36CF3457-0366-4589-A489-783DBFD8A8EA}">
      <dgm:prSet phldrT="[Text]" custT="1"/>
      <dgm:spPr/>
      <dgm:t>
        <a:bodyPr/>
        <a:lstStyle/>
        <a:p>
          <a:r>
            <a:rPr lang="en-US" sz="2000" dirty="0" smtClean="0"/>
            <a:t>Social Responsibility  of Business  Towards…..</a:t>
          </a:r>
          <a:endParaRPr lang="en-US" sz="2000" dirty="0"/>
        </a:p>
      </dgm:t>
    </dgm:pt>
    <dgm:pt modelId="{60177943-6267-42C9-8A5A-25FF8C7EB5C5}" type="parTrans" cxnId="{91C6A049-4A3B-4745-9D04-2AB94DC05E08}">
      <dgm:prSet/>
      <dgm:spPr/>
      <dgm:t>
        <a:bodyPr/>
        <a:lstStyle/>
        <a:p>
          <a:endParaRPr lang="en-US"/>
        </a:p>
      </dgm:t>
    </dgm:pt>
    <dgm:pt modelId="{F5861505-97CA-4B09-AFB6-234071B0E2DE}" type="sibTrans" cxnId="{91C6A049-4A3B-4745-9D04-2AB94DC05E08}">
      <dgm:prSet/>
      <dgm:spPr/>
      <dgm:t>
        <a:bodyPr/>
        <a:lstStyle/>
        <a:p>
          <a:endParaRPr lang="en-US"/>
        </a:p>
      </dgm:t>
    </dgm:pt>
    <dgm:pt modelId="{431EFD2D-7274-4781-AD64-E5D8F88BCA2C}">
      <dgm:prSet phldrT="[Text]" custT="1"/>
      <dgm:spPr/>
      <dgm:t>
        <a:bodyPr/>
        <a:lstStyle/>
        <a:p>
          <a:r>
            <a:rPr lang="en-US" sz="1800" dirty="0" smtClean="0"/>
            <a:t>Employees or  workers</a:t>
          </a:r>
          <a:endParaRPr lang="en-US" sz="1800" dirty="0"/>
        </a:p>
      </dgm:t>
    </dgm:pt>
    <dgm:pt modelId="{45C1A453-EA77-4347-BABB-BCD11EC09E68}" type="parTrans" cxnId="{458370B6-CBCF-4CEA-A3CD-312F8BBDE499}">
      <dgm:prSet custT="1"/>
      <dgm:spPr/>
      <dgm:t>
        <a:bodyPr/>
        <a:lstStyle/>
        <a:p>
          <a:endParaRPr lang="en-US" sz="700"/>
        </a:p>
      </dgm:t>
    </dgm:pt>
    <dgm:pt modelId="{7B93A306-AB22-44F5-A69A-D8330E29127E}" type="sibTrans" cxnId="{458370B6-CBCF-4CEA-A3CD-312F8BBDE499}">
      <dgm:prSet/>
      <dgm:spPr/>
      <dgm:t>
        <a:bodyPr/>
        <a:lstStyle/>
        <a:p>
          <a:endParaRPr lang="en-US"/>
        </a:p>
      </dgm:t>
    </dgm:pt>
    <dgm:pt modelId="{7A51E174-1279-4BD8-B7D7-C99BB9E4F9D4}">
      <dgm:prSet phldrT="[Text]" custT="1"/>
      <dgm:spPr/>
      <dgm:t>
        <a:bodyPr/>
        <a:lstStyle/>
        <a:p>
          <a:r>
            <a:rPr lang="en-US" sz="1800" dirty="0" smtClean="0"/>
            <a:t>Local  Community</a:t>
          </a:r>
          <a:endParaRPr lang="en-US" sz="1800" dirty="0"/>
        </a:p>
      </dgm:t>
    </dgm:pt>
    <dgm:pt modelId="{30CC7CFF-5ABA-4C28-9AB2-0B3A97FB3BD1}" type="parTrans" cxnId="{CF3DB7DB-1AEA-4653-97B8-EA9FE20A0EEC}">
      <dgm:prSet custT="1"/>
      <dgm:spPr/>
      <dgm:t>
        <a:bodyPr/>
        <a:lstStyle/>
        <a:p>
          <a:endParaRPr lang="en-US" sz="700"/>
        </a:p>
      </dgm:t>
    </dgm:pt>
    <dgm:pt modelId="{EA8C2735-23F2-401A-B102-6205B05C2AD3}" type="sibTrans" cxnId="{CF3DB7DB-1AEA-4653-97B8-EA9FE20A0EEC}">
      <dgm:prSet/>
      <dgm:spPr/>
      <dgm:t>
        <a:bodyPr/>
        <a:lstStyle/>
        <a:p>
          <a:endParaRPr lang="en-US"/>
        </a:p>
      </dgm:t>
    </dgm:pt>
    <dgm:pt modelId="{07D4085E-C2BE-4EA4-9C03-422A3C7B3DBA}">
      <dgm:prSet phldrT="[Text]" custT="1"/>
      <dgm:spPr/>
      <dgm:t>
        <a:bodyPr/>
        <a:lstStyle/>
        <a:p>
          <a:r>
            <a:rPr lang="en-US" sz="1800" dirty="0" smtClean="0"/>
            <a:t>Environment</a:t>
          </a:r>
          <a:endParaRPr lang="en-US" sz="1800" dirty="0"/>
        </a:p>
      </dgm:t>
    </dgm:pt>
    <dgm:pt modelId="{CE5E6A19-2757-4EEC-8DFF-B0D0F6ADEEA2}" type="parTrans" cxnId="{BC47E1EC-8904-4C83-9DDE-324FA918558A}">
      <dgm:prSet custT="1"/>
      <dgm:spPr/>
      <dgm:t>
        <a:bodyPr/>
        <a:lstStyle/>
        <a:p>
          <a:endParaRPr lang="en-US" sz="700"/>
        </a:p>
      </dgm:t>
    </dgm:pt>
    <dgm:pt modelId="{7BED0D26-59C0-437F-A46D-D7825D1CE6BC}" type="sibTrans" cxnId="{BC47E1EC-8904-4C83-9DDE-324FA918558A}">
      <dgm:prSet/>
      <dgm:spPr/>
      <dgm:t>
        <a:bodyPr/>
        <a:lstStyle/>
        <a:p>
          <a:endParaRPr lang="en-US"/>
        </a:p>
      </dgm:t>
    </dgm:pt>
    <dgm:pt modelId="{6D480ACF-0641-443A-9B53-989D0EEC7982}">
      <dgm:prSet phldrT="[Text]" custT="1"/>
      <dgm:spPr/>
      <dgm:t>
        <a:bodyPr/>
        <a:lstStyle/>
        <a:p>
          <a:r>
            <a:rPr lang="en-US" sz="1800" dirty="0" smtClean="0"/>
            <a:t>General Public</a:t>
          </a:r>
          <a:endParaRPr lang="en-US" sz="1800" dirty="0"/>
        </a:p>
      </dgm:t>
    </dgm:pt>
    <dgm:pt modelId="{EFE8121F-98E5-44C3-849A-105F71B0E47F}" type="parTrans" cxnId="{728DFA2E-92C2-4332-9983-8FC3315631CC}">
      <dgm:prSet custT="1"/>
      <dgm:spPr/>
      <dgm:t>
        <a:bodyPr/>
        <a:lstStyle/>
        <a:p>
          <a:endParaRPr lang="en-US" sz="700"/>
        </a:p>
      </dgm:t>
    </dgm:pt>
    <dgm:pt modelId="{5849E57F-E0EA-40B4-BA07-73FD2F9A9C1A}" type="sibTrans" cxnId="{728DFA2E-92C2-4332-9983-8FC3315631CC}">
      <dgm:prSet/>
      <dgm:spPr/>
      <dgm:t>
        <a:bodyPr/>
        <a:lstStyle/>
        <a:p>
          <a:endParaRPr lang="en-US"/>
        </a:p>
      </dgm:t>
    </dgm:pt>
    <dgm:pt modelId="{FF7EDEB5-1790-42AE-88C6-11A5AE48DF87}">
      <dgm:prSet phldrT="[Text]" custT="1"/>
      <dgm:spPr/>
      <dgm:t>
        <a:bodyPr/>
        <a:lstStyle/>
        <a:p>
          <a:r>
            <a:rPr lang="en-US" sz="2000" dirty="0" smtClean="0"/>
            <a:t>Consumers  or Customers</a:t>
          </a:r>
          <a:endParaRPr lang="en-US" sz="2000" dirty="0"/>
        </a:p>
      </dgm:t>
    </dgm:pt>
    <dgm:pt modelId="{91D9BC83-CDF9-4958-943B-4BF2BA2E565C}" type="parTrans" cxnId="{0788CCF5-A879-4068-8CEE-7A76F3C66BDA}">
      <dgm:prSet custT="1"/>
      <dgm:spPr/>
      <dgm:t>
        <a:bodyPr/>
        <a:lstStyle/>
        <a:p>
          <a:endParaRPr lang="en-US" sz="700"/>
        </a:p>
      </dgm:t>
    </dgm:pt>
    <dgm:pt modelId="{0552EE85-2EBA-4462-9AD3-B717A519B7D1}" type="sibTrans" cxnId="{0788CCF5-A879-4068-8CEE-7A76F3C66BDA}">
      <dgm:prSet/>
      <dgm:spPr/>
      <dgm:t>
        <a:bodyPr/>
        <a:lstStyle/>
        <a:p>
          <a:endParaRPr lang="en-US"/>
        </a:p>
      </dgm:t>
    </dgm:pt>
    <dgm:pt modelId="{29BE4FEC-EFC7-487C-99A6-469C91C59C6B}">
      <dgm:prSet phldrT="[Text]" custT="1"/>
      <dgm:spPr/>
      <dgm:t>
        <a:bodyPr/>
        <a:lstStyle/>
        <a:p>
          <a:r>
            <a:rPr lang="en-US" sz="1800" dirty="0" smtClean="0"/>
            <a:t>Government OR its administrative Body</a:t>
          </a:r>
          <a:endParaRPr lang="en-US" sz="1800" dirty="0"/>
        </a:p>
      </dgm:t>
    </dgm:pt>
    <dgm:pt modelId="{38EE5053-284E-4940-85C6-BCA9E45AFFBF}" type="parTrans" cxnId="{675339A7-7E8F-481E-8757-5AB3583ED2FD}">
      <dgm:prSet custT="1"/>
      <dgm:spPr/>
      <dgm:t>
        <a:bodyPr/>
        <a:lstStyle/>
        <a:p>
          <a:endParaRPr lang="en-US" sz="700"/>
        </a:p>
      </dgm:t>
    </dgm:pt>
    <dgm:pt modelId="{4D0CFB69-A45B-453A-B8C1-13BC1471E1BD}" type="sibTrans" cxnId="{675339A7-7E8F-481E-8757-5AB3583ED2FD}">
      <dgm:prSet/>
      <dgm:spPr/>
      <dgm:t>
        <a:bodyPr/>
        <a:lstStyle/>
        <a:p>
          <a:endParaRPr lang="en-US"/>
        </a:p>
      </dgm:t>
    </dgm:pt>
    <dgm:pt modelId="{35AF8F3B-77EA-432B-883C-DD29181F20D1}" type="pres">
      <dgm:prSet presAssocID="{EAC35A5D-D280-4B4C-8E28-9587D2F276A0}" presName="cycle" presStyleCnt="0">
        <dgm:presLayoutVars>
          <dgm:chMax val="1"/>
          <dgm:dir/>
          <dgm:animLvl val="ctr"/>
          <dgm:resizeHandles val="exact"/>
        </dgm:presLayoutVars>
      </dgm:prSet>
      <dgm:spPr/>
    </dgm:pt>
    <dgm:pt modelId="{BAFDC0FF-FA55-4BF7-8748-2F4FE5E818A7}" type="pres">
      <dgm:prSet presAssocID="{36CF3457-0366-4589-A489-783DBFD8A8EA}" presName="centerShape" presStyleLbl="node0" presStyleIdx="0" presStyleCnt="1" custScaleX="113257"/>
      <dgm:spPr/>
      <dgm:t>
        <a:bodyPr/>
        <a:lstStyle/>
        <a:p>
          <a:endParaRPr lang="en-US"/>
        </a:p>
      </dgm:t>
    </dgm:pt>
    <dgm:pt modelId="{A469CF30-B282-4B30-B1BA-F55913A556C7}" type="pres">
      <dgm:prSet presAssocID="{45C1A453-EA77-4347-BABB-BCD11EC09E68}" presName="Name9" presStyleLbl="parChTrans1D2" presStyleIdx="0" presStyleCnt="6"/>
      <dgm:spPr/>
    </dgm:pt>
    <dgm:pt modelId="{2EF663D4-8476-48CC-B8D7-4B957B4B3E14}" type="pres">
      <dgm:prSet presAssocID="{45C1A453-EA77-4347-BABB-BCD11EC09E68}" presName="connTx" presStyleLbl="parChTrans1D2" presStyleIdx="0" presStyleCnt="6"/>
      <dgm:spPr/>
    </dgm:pt>
    <dgm:pt modelId="{9058A35D-D5D1-4E6D-824B-DCAA40D9E567}" type="pres">
      <dgm:prSet presAssocID="{431EFD2D-7274-4781-AD64-E5D8F88BCA2C}" presName="node" presStyleLbl="node1" presStyleIdx="0" presStyleCnt="6" custScaleX="130024">
        <dgm:presLayoutVars>
          <dgm:bulletEnabled val="1"/>
        </dgm:presLayoutVars>
      </dgm:prSet>
      <dgm:spPr/>
    </dgm:pt>
    <dgm:pt modelId="{0CA0F087-4109-4674-985C-80EF0D0518B0}" type="pres">
      <dgm:prSet presAssocID="{91D9BC83-CDF9-4958-943B-4BF2BA2E565C}" presName="Name9" presStyleLbl="parChTrans1D2" presStyleIdx="1" presStyleCnt="6"/>
      <dgm:spPr/>
    </dgm:pt>
    <dgm:pt modelId="{924DF0EA-94DB-42E5-9BC1-65BCF9FF23E4}" type="pres">
      <dgm:prSet presAssocID="{91D9BC83-CDF9-4958-943B-4BF2BA2E565C}" presName="connTx" presStyleLbl="parChTrans1D2" presStyleIdx="1" presStyleCnt="6"/>
      <dgm:spPr/>
    </dgm:pt>
    <dgm:pt modelId="{0D4567FB-5535-47CE-9779-4D6595E7DA6E}" type="pres">
      <dgm:prSet presAssocID="{FF7EDEB5-1790-42AE-88C6-11A5AE48DF87}" presName="node" presStyleLbl="node1" presStyleIdx="1" presStyleCnt="6" custScaleX="130346" custRadScaleRad="100063" custRadScaleInc="31701">
        <dgm:presLayoutVars>
          <dgm:bulletEnabled val="1"/>
        </dgm:presLayoutVars>
      </dgm:prSet>
      <dgm:spPr/>
    </dgm:pt>
    <dgm:pt modelId="{47A2126D-B563-4190-89A0-C193FC3F90B6}" type="pres">
      <dgm:prSet presAssocID="{38EE5053-284E-4940-85C6-BCA9E45AFFBF}" presName="Name9" presStyleLbl="parChTrans1D2" presStyleIdx="2" presStyleCnt="6"/>
      <dgm:spPr/>
    </dgm:pt>
    <dgm:pt modelId="{47A8E85A-4E2A-4D6B-9A8F-D1DDDD190E10}" type="pres">
      <dgm:prSet presAssocID="{38EE5053-284E-4940-85C6-BCA9E45AFFBF}" presName="connTx" presStyleLbl="parChTrans1D2" presStyleIdx="2" presStyleCnt="6"/>
      <dgm:spPr/>
    </dgm:pt>
    <dgm:pt modelId="{BA45E2BB-1E28-46E5-85E7-71477D2A248C}" type="pres">
      <dgm:prSet presAssocID="{29BE4FEC-EFC7-487C-99A6-469C91C59C6B}" presName="node" presStyleLbl="node1" presStyleIdx="2" presStyleCnt="6" custScaleX="128812" custRadScaleRad="112472" custRadScaleInc="356">
        <dgm:presLayoutVars>
          <dgm:bulletEnabled val="1"/>
        </dgm:presLayoutVars>
      </dgm:prSet>
      <dgm:spPr/>
    </dgm:pt>
    <dgm:pt modelId="{F0A826A8-E933-4DA8-B0F2-F254C1CD0335}" type="pres">
      <dgm:prSet presAssocID="{30CC7CFF-5ABA-4C28-9AB2-0B3A97FB3BD1}" presName="Name9" presStyleLbl="parChTrans1D2" presStyleIdx="3" presStyleCnt="6"/>
      <dgm:spPr/>
    </dgm:pt>
    <dgm:pt modelId="{51AAB378-EBE8-4453-BADA-34D3653F4941}" type="pres">
      <dgm:prSet presAssocID="{30CC7CFF-5ABA-4C28-9AB2-0B3A97FB3BD1}" presName="connTx" presStyleLbl="parChTrans1D2" presStyleIdx="3" presStyleCnt="6"/>
      <dgm:spPr/>
    </dgm:pt>
    <dgm:pt modelId="{37067D72-4B53-444B-A8D7-2FFCE9E0E6E3}" type="pres">
      <dgm:prSet presAssocID="{7A51E174-1279-4BD8-B7D7-C99BB9E4F9D4}" presName="node" presStyleLbl="node1" presStyleIdx="3" presStyleCnt="6" custScaleX="129653">
        <dgm:presLayoutVars>
          <dgm:bulletEnabled val="1"/>
        </dgm:presLayoutVars>
      </dgm:prSet>
      <dgm:spPr/>
    </dgm:pt>
    <dgm:pt modelId="{C62A604C-4E69-40B6-8A5C-F31B1C35502B}" type="pres">
      <dgm:prSet presAssocID="{CE5E6A19-2757-4EEC-8DFF-B0D0F6ADEEA2}" presName="Name9" presStyleLbl="parChTrans1D2" presStyleIdx="4" presStyleCnt="6"/>
      <dgm:spPr/>
    </dgm:pt>
    <dgm:pt modelId="{07D31F5B-8D2C-46D4-A8F8-3274D83A5460}" type="pres">
      <dgm:prSet presAssocID="{CE5E6A19-2757-4EEC-8DFF-B0D0F6ADEEA2}" presName="connTx" presStyleLbl="parChTrans1D2" presStyleIdx="4" presStyleCnt="6"/>
      <dgm:spPr/>
    </dgm:pt>
    <dgm:pt modelId="{347226C4-6143-4C97-985F-919FE177221B}" type="pres">
      <dgm:prSet presAssocID="{07D4085E-C2BE-4EA4-9C03-422A3C7B3DBA}" presName="node" presStyleLbl="node1" presStyleIdx="4" presStyleCnt="6" custScaleX="129406" custRadScaleRad="113217" custRadScaleInc="9950">
        <dgm:presLayoutVars>
          <dgm:bulletEnabled val="1"/>
        </dgm:presLayoutVars>
      </dgm:prSet>
      <dgm:spPr/>
    </dgm:pt>
    <dgm:pt modelId="{C66420F1-01E8-4CCF-8D28-5FEE8CD9D3CF}" type="pres">
      <dgm:prSet presAssocID="{EFE8121F-98E5-44C3-849A-105F71B0E47F}" presName="Name9" presStyleLbl="parChTrans1D2" presStyleIdx="5" presStyleCnt="6"/>
      <dgm:spPr/>
    </dgm:pt>
    <dgm:pt modelId="{2207131C-890D-4F82-9527-822711B9F4ED}" type="pres">
      <dgm:prSet presAssocID="{EFE8121F-98E5-44C3-849A-105F71B0E47F}" presName="connTx" presStyleLbl="parChTrans1D2" presStyleIdx="5" presStyleCnt="6"/>
      <dgm:spPr/>
    </dgm:pt>
    <dgm:pt modelId="{4BBB6455-1AE6-4B87-B48E-4B312F10431F}" type="pres">
      <dgm:prSet presAssocID="{6D480ACF-0641-443A-9B53-989D0EEC7982}" presName="node" presStyleLbl="node1" presStyleIdx="5" presStyleCnt="6" custScaleX="132970" custRadScaleRad="103370" custRadScaleInc="-16878">
        <dgm:presLayoutVars>
          <dgm:bulletEnabled val="1"/>
        </dgm:presLayoutVars>
      </dgm:prSet>
      <dgm:spPr/>
    </dgm:pt>
  </dgm:ptLst>
  <dgm:cxnLst>
    <dgm:cxn modelId="{728DFA2E-92C2-4332-9983-8FC3315631CC}" srcId="{36CF3457-0366-4589-A489-783DBFD8A8EA}" destId="{6D480ACF-0641-443A-9B53-989D0EEC7982}" srcOrd="5" destOrd="0" parTransId="{EFE8121F-98E5-44C3-849A-105F71B0E47F}" sibTransId="{5849E57F-E0EA-40B4-BA07-73FD2F9A9C1A}"/>
    <dgm:cxn modelId="{CF3DB7DB-1AEA-4653-97B8-EA9FE20A0EEC}" srcId="{36CF3457-0366-4589-A489-783DBFD8A8EA}" destId="{7A51E174-1279-4BD8-B7D7-C99BB9E4F9D4}" srcOrd="3" destOrd="0" parTransId="{30CC7CFF-5ABA-4C28-9AB2-0B3A97FB3BD1}" sibTransId="{EA8C2735-23F2-401A-B102-6205B05C2AD3}"/>
    <dgm:cxn modelId="{458370B6-CBCF-4CEA-A3CD-312F8BBDE499}" srcId="{36CF3457-0366-4589-A489-783DBFD8A8EA}" destId="{431EFD2D-7274-4781-AD64-E5D8F88BCA2C}" srcOrd="0" destOrd="0" parTransId="{45C1A453-EA77-4347-BABB-BCD11EC09E68}" sibTransId="{7B93A306-AB22-44F5-A69A-D8330E29127E}"/>
    <dgm:cxn modelId="{BC47E1EC-8904-4C83-9DDE-324FA918558A}" srcId="{36CF3457-0366-4589-A489-783DBFD8A8EA}" destId="{07D4085E-C2BE-4EA4-9C03-422A3C7B3DBA}" srcOrd="4" destOrd="0" parTransId="{CE5E6A19-2757-4EEC-8DFF-B0D0F6ADEEA2}" sibTransId="{7BED0D26-59C0-437F-A46D-D7825D1CE6BC}"/>
    <dgm:cxn modelId="{F1829E4C-34C4-43B0-B287-F2B6093D8BAA}" type="presOf" srcId="{6D480ACF-0641-443A-9B53-989D0EEC7982}" destId="{4BBB6455-1AE6-4B87-B48E-4B312F10431F}" srcOrd="0" destOrd="0" presId="urn:microsoft.com/office/officeart/2005/8/layout/radial1"/>
    <dgm:cxn modelId="{FD18AD66-7EA6-4A1A-9913-F755FBB00D0E}" type="presOf" srcId="{FF7EDEB5-1790-42AE-88C6-11A5AE48DF87}" destId="{0D4567FB-5535-47CE-9779-4D6595E7DA6E}" srcOrd="0" destOrd="0" presId="urn:microsoft.com/office/officeart/2005/8/layout/radial1"/>
    <dgm:cxn modelId="{F93837FB-7181-45B3-B5D1-3BD52181F5EE}" type="presOf" srcId="{45C1A453-EA77-4347-BABB-BCD11EC09E68}" destId="{2EF663D4-8476-48CC-B8D7-4B957B4B3E14}" srcOrd="1" destOrd="0" presId="urn:microsoft.com/office/officeart/2005/8/layout/radial1"/>
    <dgm:cxn modelId="{67E86281-4704-4C63-8E80-F06DAC835694}" type="presOf" srcId="{91D9BC83-CDF9-4958-943B-4BF2BA2E565C}" destId="{0CA0F087-4109-4674-985C-80EF0D0518B0}" srcOrd="0" destOrd="0" presId="urn:microsoft.com/office/officeart/2005/8/layout/radial1"/>
    <dgm:cxn modelId="{61AA8211-04B9-47F3-A677-8C61F7667F5F}" type="presOf" srcId="{36CF3457-0366-4589-A489-783DBFD8A8EA}" destId="{BAFDC0FF-FA55-4BF7-8748-2F4FE5E818A7}" srcOrd="0" destOrd="0" presId="urn:microsoft.com/office/officeart/2005/8/layout/radial1"/>
    <dgm:cxn modelId="{0788CCF5-A879-4068-8CEE-7A76F3C66BDA}" srcId="{36CF3457-0366-4589-A489-783DBFD8A8EA}" destId="{FF7EDEB5-1790-42AE-88C6-11A5AE48DF87}" srcOrd="1" destOrd="0" parTransId="{91D9BC83-CDF9-4958-943B-4BF2BA2E565C}" sibTransId="{0552EE85-2EBA-4462-9AD3-B717A519B7D1}"/>
    <dgm:cxn modelId="{CFF9FF42-F2CB-47F8-8DEF-97FFF3EB276D}" type="presOf" srcId="{45C1A453-EA77-4347-BABB-BCD11EC09E68}" destId="{A469CF30-B282-4B30-B1BA-F55913A556C7}" srcOrd="0" destOrd="0" presId="urn:microsoft.com/office/officeart/2005/8/layout/radial1"/>
    <dgm:cxn modelId="{7B4446E2-661A-4F2F-AA7D-B4BB7F442310}" type="presOf" srcId="{07D4085E-C2BE-4EA4-9C03-422A3C7B3DBA}" destId="{347226C4-6143-4C97-985F-919FE177221B}" srcOrd="0" destOrd="0" presId="urn:microsoft.com/office/officeart/2005/8/layout/radial1"/>
    <dgm:cxn modelId="{C9F2074D-FA1B-431D-BEFB-A3AC012E6E3E}" type="presOf" srcId="{30CC7CFF-5ABA-4C28-9AB2-0B3A97FB3BD1}" destId="{F0A826A8-E933-4DA8-B0F2-F254C1CD0335}" srcOrd="0" destOrd="0" presId="urn:microsoft.com/office/officeart/2005/8/layout/radial1"/>
    <dgm:cxn modelId="{90B30324-7640-4A6D-8C5F-45939A5C8D72}" type="presOf" srcId="{EAC35A5D-D280-4B4C-8E28-9587D2F276A0}" destId="{35AF8F3B-77EA-432B-883C-DD29181F20D1}" srcOrd="0" destOrd="0" presId="urn:microsoft.com/office/officeart/2005/8/layout/radial1"/>
    <dgm:cxn modelId="{4EB7B03C-DF11-45A2-96A6-3DE18794639E}" type="presOf" srcId="{EFE8121F-98E5-44C3-849A-105F71B0E47F}" destId="{2207131C-890D-4F82-9527-822711B9F4ED}" srcOrd="1" destOrd="0" presId="urn:microsoft.com/office/officeart/2005/8/layout/radial1"/>
    <dgm:cxn modelId="{F4421B51-D69E-4260-9F40-086AB5A67BB7}" type="presOf" srcId="{38EE5053-284E-4940-85C6-BCA9E45AFFBF}" destId="{47A8E85A-4E2A-4D6B-9A8F-D1DDDD190E10}" srcOrd="1" destOrd="0" presId="urn:microsoft.com/office/officeart/2005/8/layout/radial1"/>
    <dgm:cxn modelId="{CD70F6CE-7087-4E15-9620-616E6608ED1E}" type="presOf" srcId="{EFE8121F-98E5-44C3-849A-105F71B0E47F}" destId="{C66420F1-01E8-4CCF-8D28-5FEE8CD9D3CF}" srcOrd="0" destOrd="0" presId="urn:microsoft.com/office/officeart/2005/8/layout/radial1"/>
    <dgm:cxn modelId="{91C6A049-4A3B-4745-9D04-2AB94DC05E08}" srcId="{EAC35A5D-D280-4B4C-8E28-9587D2F276A0}" destId="{36CF3457-0366-4589-A489-783DBFD8A8EA}" srcOrd="0" destOrd="0" parTransId="{60177943-6267-42C9-8A5A-25FF8C7EB5C5}" sibTransId="{F5861505-97CA-4B09-AFB6-234071B0E2DE}"/>
    <dgm:cxn modelId="{11901F00-4303-4AB9-8022-DB0A1C0231BC}" type="presOf" srcId="{CE5E6A19-2757-4EEC-8DFF-B0D0F6ADEEA2}" destId="{C62A604C-4E69-40B6-8A5C-F31B1C35502B}" srcOrd="0" destOrd="0" presId="urn:microsoft.com/office/officeart/2005/8/layout/radial1"/>
    <dgm:cxn modelId="{9635BEBB-72ED-44E1-BBAA-DBB9FCA3A3F9}" type="presOf" srcId="{38EE5053-284E-4940-85C6-BCA9E45AFFBF}" destId="{47A2126D-B563-4190-89A0-C193FC3F90B6}" srcOrd="0" destOrd="0" presId="urn:microsoft.com/office/officeart/2005/8/layout/radial1"/>
    <dgm:cxn modelId="{985A8E19-A776-4A8D-89B7-6C719A840535}" type="presOf" srcId="{91D9BC83-CDF9-4958-943B-4BF2BA2E565C}" destId="{924DF0EA-94DB-42E5-9BC1-65BCF9FF23E4}" srcOrd="1" destOrd="0" presId="urn:microsoft.com/office/officeart/2005/8/layout/radial1"/>
    <dgm:cxn modelId="{A99E594C-69C8-49F7-A120-CC8CD1F56263}" type="presOf" srcId="{30CC7CFF-5ABA-4C28-9AB2-0B3A97FB3BD1}" destId="{51AAB378-EBE8-4453-BADA-34D3653F4941}" srcOrd="1" destOrd="0" presId="urn:microsoft.com/office/officeart/2005/8/layout/radial1"/>
    <dgm:cxn modelId="{3C1D25BB-FAD2-4DFE-B98E-667A6A645871}" type="presOf" srcId="{29BE4FEC-EFC7-487C-99A6-469C91C59C6B}" destId="{BA45E2BB-1E28-46E5-85E7-71477D2A248C}" srcOrd="0" destOrd="0" presId="urn:microsoft.com/office/officeart/2005/8/layout/radial1"/>
    <dgm:cxn modelId="{5C87C3EE-1D7F-4F39-B4E2-CAEAB3714A93}" type="presOf" srcId="{431EFD2D-7274-4781-AD64-E5D8F88BCA2C}" destId="{9058A35D-D5D1-4E6D-824B-DCAA40D9E567}" srcOrd="0" destOrd="0" presId="urn:microsoft.com/office/officeart/2005/8/layout/radial1"/>
    <dgm:cxn modelId="{AF5F2E93-7F52-4120-B551-F06A7FD86B6A}" type="presOf" srcId="{7A51E174-1279-4BD8-B7D7-C99BB9E4F9D4}" destId="{37067D72-4B53-444B-A8D7-2FFCE9E0E6E3}" srcOrd="0" destOrd="0" presId="urn:microsoft.com/office/officeart/2005/8/layout/radial1"/>
    <dgm:cxn modelId="{68670211-67EF-4D15-B21C-E88552FCF696}" type="presOf" srcId="{CE5E6A19-2757-4EEC-8DFF-B0D0F6ADEEA2}" destId="{07D31F5B-8D2C-46D4-A8F8-3274D83A5460}" srcOrd="1" destOrd="0" presId="urn:microsoft.com/office/officeart/2005/8/layout/radial1"/>
    <dgm:cxn modelId="{675339A7-7E8F-481E-8757-5AB3583ED2FD}" srcId="{36CF3457-0366-4589-A489-783DBFD8A8EA}" destId="{29BE4FEC-EFC7-487C-99A6-469C91C59C6B}" srcOrd="2" destOrd="0" parTransId="{38EE5053-284E-4940-85C6-BCA9E45AFFBF}" sibTransId="{4D0CFB69-A45B-453A-B8C1-13BC1471E1BD}"/>
    <dgm:cxn modelId="{3D62B213-5DC4-4CD4-9C87-4A0ED1A3F9F3}" type="presParOf" srcId="{35AF8F3B-77EA-432B-883C-DD29181F20D1}" destId="{BAFDC0FF-FA55-4BF7-8748-2F4FE5E818A7}" srcOrd="0" destOrd="0" presId="urn:microsoft.com/office/officeart/2005/8/layout/radial1"/>
    <dgm:cxn modelId="{D1D8FF3C-3B5B-461A-AE88-30CA4B4EF98B}" type="presParOf" srcId="{35AF8F3B-77EA-432B-883C-DD29181F20D1}" destId="{A469CF30-B282-4B30-B1BA-F55913A556C7}" srcOrd="1" destOrd="0" presId="urn:microsoft.com/office/officeart/2005/8/layout/radial1"/>
    <dgm:cxn modelId="{CBA8419A-70A4-4640-ABCA-BAA032259166}" type="presParOf" srcId="{A469CF30-B282-4B30-B1BA-F55913A556C7}" destId="{2EF663D4-8476-48CC-B8D7-4B957B4B3E14}" srcOrd="0" destOrd="0" presId="urn:microsoft.com/office/officeart/2005/8/layout/radial1"/>
    <dgm:cxn modelId="{F36EFEB7-E275-4833-B6C3-685F7B9FDE55}" type="presParOf" srcId="{35AF8F3B-77EA-432B-883C-DD29181F20D1}" destId="{9058A35D-D5D1-4E6D-824B-DCAA40D9E567}" srcOrd="2" destOrd="0" presId="urn:microsoft.com/office/officeart/2005/8/layout/radial1"/>
    <dgm:cxn modelId="{67BAEB19-312E-44A4-8E5D-DE5900211E5D}" type="presParOf" srcId="{35AF8F3B-77EA-432B-883C-DD29181F20D1}" destId="{0CA0F087-4109-4674-985C-80EF0D0518B0}" srcOrd="3" destOrd="0" presId="urn:microsoft.com/office/officeart/2005/8/layout/radial1"/>
    <dgm:cxn modelId="{F8F39CBB-700E-4B13-9311-1CA3880DC45F}" type="presParOf" srcId="{0CA0F087-4109-4674-985C-80EF0D0518B0}" destId="{924DF0EA-94DB-42E5-9BC1-65BCF9FF23E4}" srcOrd="0" destOrd="0" presId="urn:microsoft.com/office/officeart/2005/8/layout/radial1"/>
    <dgm:cxn modelId="{BAF76752-4247-4714-8AC9-ECD9A035FD57}" type="presParOf" srcId="{35AF8F3B-77EA-432B-883C-DD29181F20D1}" destId="{0D4567FB-5535-47CE-9779-4D6595E7DA6E}" srcOrd="4" destOrd="0" presId="urn:microsoft.com/office/officeart/2005/8/layout/radial1"/>
    <dgm:cxn modelId="{9C098DB6-A07C-4C1A-A82C-EFD00BBCD695}" type="presParOf" srcId="{35AF8F3B-77EA-432B-883C-DD29181F20D1}" destId="{47A2126D-B563-4190-89A0-C193FC3F90B6}" srcOrd="5" destOrd="0" presId="urn:microsoft.com/office/officeart/2005/8/layout/radial1"/>
    <dgm:cxn modelId="{9C091EF8-9972-4096-8EC1-EB919C249C89}" type="presParOf" srcId="{47A2126D-B563-4190-89A0-C193FC3F90B6}" destId="{47A8E85A-4E2A-4D6B-9A8F-D1DDDD190E10}" srcOrd="0" destOrd="0" presId="urn:microsoft.com/office/officeart/2005/8/layout/radial1"/>
    <dgm:cxn modelId="{F4369F29-7E75-4B3E-9787-AD1241C08537}" type="presParOf" srcId="{35AF8F3B-77EA-432B-883C-DD29181F20D1}" destId="{BA45E2BB-1E28-46E5-85E7-71477D2A248C}" srcOrd="6" destOrd="0" presId="urn:microsoft.com/office/officeart/2005/8/layout/radial1"/>
    <dgm:cxn modelId="{A8EAF03A-915E-467E-A274-02031A426BD9}" type="presParOf" srcId="{35AF8F3B-77EA-432B-883C-DD29181F20D1}" destId="{F0A826A8-E933-4DA8-B0F2-F254C1CD0335}" srcOrd="7" destOrd="0" presId="urn:microsoft.com/office/officeart/2005/8/layout/radial1"/>
    <dgm:cxn modelId="{7DB77301-B57D-4E25-89C6-997D31B4A7C8}" type="presParOf" srcId="{F0A826A8-E933-4DA8-B0F2-F254C1CD0335}" destId="{51AAB378-EBE8-4453-BADA-34D3653F4941}" srcOrd="0" destOrd="0" presId="urn:microsoft.com/office/officeart/2005/8/layout/radial1"/>
    <dgm:cxn modelId="{41203B21-BACE-4A44-918A-2E95C91133C5}" type="presParOf" srcId="{35AF8F3B-77EA-432B-883C-DD29181F20D1}" destId="{37067D72-4B53-444B-A8D7-2FFCE9E0E6E3}" srcOrd="8" destOrd="0" presId="urn:microsoft.com/office/officeart/2005/8/layout/radial1"/>
    <dgm:cxn modelId="{ADD634ED-6A81-4C9A-8763-2A44FB05E7EE}" type="presParOf" srcId="{35AF8F3B-77EA-432B-883C-DD29181F20D1}" destId="{C62A604C-4E69-40B6-8A5C-F31B1C35502B}" srcOrd="9" destOrd="0" presId="urn:microsoft.com/office/officeart/2005/8/layout/radial1"/>
    <dgm:cxn modelId="{FDBCBEC6-768D-432E-B9C6-7B2CAA3A79D2}" type="presParOf" srcId="{C62A604C-4E69-40B6-8A5C-F31B1C35502B}" destId="{07D31F5B-8D2C-46D4-A8F8-3274D83A5460}" srcOrd="0" destOrd="0" presId="urn:microsoft.com/office/officeart/2005/8/layout/radial1"/>
    <dgm:cxn modelId="{412A7479-914D-4111-A222-A465C46EE682}" type="presParOf" srcId="{35AF8F3B-77EA-432B-883C-DD29181F20D1}" destId="{347226C4-6143-4C97-985F-919FE177221B}" srcOrd="10" destOrd="0" presId="urn:microsoft.com/office/officeart/2005/8/layout/radial1"/>
    <dgm:cxn modelId="{303D21C6-5443-4395-8CF5-E6E141343703}" type="presParOf" srcId="{35AF8F3B-77EA-432B-883C-DD29181F20D1}" destId="{C66420F1-01E8-4CCF-8D28-5FEE8CD9D3CF}" srcOrd="11" destOrd="0" presId="urn:microsoft.com/office/officeart/2005/8/layout/radial1"/>
    <dgm:cxn modelId="{5AB0E8A2-6EE9-4534-BB14-6715D03BE520}" type="presParOf" srcId="{C66420F1-01E8-4CCF-8D28-5FEE8CD9D3CF}" destId="{2207131C-890D-4F82-9527-822711B9F4ED}" srcOrd="0" destOrd="0" presId="urn:microsoft.com/office/officeart/2005/8/layout/radial1"/>
    <dgm:cxn modelId="{3FC16BDA-724B-4B21-96B0-9861D8D34927}" type="presParOf" srcId="{35AF8F3B-77EA-432B-883C-DD29181F20D1}" destId="{4BBB6455-1AE6-4B87-B48E-4B312F10431F}" srcOrd="12" destOrd="0" presId="urn:microsoft.com/office/officeart/2005/8/layout/radial1"/>
  </dgm:cxnLst>
  <dgm:bg/>
  <dgm:whole/>
</dgm:dataModel>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4F392E-57D2-48B0-8130-00384EEA7A5F}" type="datetimeFigureOut">
              <a:rPr lang="en-US" smtClean="0"/>
              <a:t>6/11/2019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8CA775-FF57-4AD2-8ED1-DE18105FC967}"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8B8919-A3D0-40B0-8D7F-3AD4D53A4FA8}" type="datetimeFigureOut">
              <a:rPr lang="en-US" smtClean="0"/>
              <a:t>6/11/2019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9C2E80-3EF5-4DEE-AEF4-EF4CA1B11D7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9C2E80-3EF5-4DEE-AEF4-EF4CA1B11D78}"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F18534-B812-402F-BC17-4C6ECB33D7F8}"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158960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18534-B812-402F-BC17-4C6ECB33D7F8}"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507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3"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F18534-B812-402F-BC17-4C6ECB33D7F8}"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994244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F18534-B812-402F-BC17-4C6ECB33D7F8}"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517349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91"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91" y="2505076"/>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6"/>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F18534-B812-402F-BC17-4C6ECB33D7F8}" type="datetimeFigureOut">
              <a:rPr lang="en-US" smtClean="0"/>
              <a:pPr/>
              <a:t>6/11/2019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82718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F18534-B812-402F-BC17-4C6ECB33D7F8}" type="datetimeFigureOut">
              <a:rPr lang="en-US" smtClean="0"/>
              <a:pPr/>
              <a:t>6/11/2019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63264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18534-B812-402F-BC17-4C6ECB33D7F8}" type="datetimeFigureOut">
              <a:rPr lang="en-US" smtClean="0"/>
              <a:pPr/>
              <a:t>6/11/2019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233740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18534-B812-402F-BC17-4C6ECB33D7F8}"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01967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90"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18534-B812-402F-BC17-4C6ECB33D7F8}"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895100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18534-B812-402F-BC17-4C6ECB33D7F8}"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182544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18534-B812-402F-BC17-4C6ECB33D7F8}"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3688152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18534-B812-402F-BC17-4C6ECB33D7F8}" type="datetimeFigureOut">
              <a:rPr lang="en-US" smtClean="0"/>
              <a:pPr/>
              <a:t>6/11/2019</a:t>
            </a:fld>
            <a:endParaRPr lang="en-US"/>
          </a:p>
        </p:txBody>
      </p:sp>
      <p:sp>
        <p:nvSpPr>
          <p:cNvPr id="5" name="Footer Placeholder 4"/>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B1CD0-C893-42DE-B743-487F40740471}" type="slidenum">
              <a:rPr lang="en-US" smtClean="0"/>
              <a:pPr/>
              <a:t>‹#›</a:t>
            </a:fld>
            <a:endParaRPr lang="en-US"/>
          </a:p>
        </p:txBody>
      </p:sp>
    </p:spTree>
    <p:extLst>
      <p:ext uri="{BB962C8B-B14F-4D97-AF65-F5344CB8AC3E}">
        <p14:creationId xmlns:p14="http://schemas.microsoft.com/office/powerpoint/2010/main" xmlns="" val="675710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07208"/>
            <a:ext cx="9144000" cy="2387600"/>
          </a:xfrm>
        </p:spPr>
        <p:txBody>
          <a:bodyPr>
            <a:normAutofit/>
          </a:bodyPr>
          <a:lstStyle/>
          <a:p>
            <a:r>
              <a:rPr lang="en-US" b="1" dirty="0" smtClean="0"/>
              <a:t>Business organisation</a:t>
            </a:r>
            <a:br>
              <a:rPr lang="en-US" b="1" dirty="0" smtClean="0"/>
            </a:br>
            <a:r>
              <a:rPr lang="en-US" b="1" dirty="0" smtClean="0"/>
              <a:t>Unit 1</a:t>
            </a:r>
            <a:endParaRPr lang="en-US" dirty="0"/>
          </a:p>
        </p:txBody>
      </p:sp>
      <p:sp>
        <p:nvSpPr>
          <p:cNvPr id="3" name="Subtitle 2"/>
          <p:cNvSpPr>
            <a:spLocks noGrp="1"/>
          </p:cNvSpPr>
          <p:nvPr>
            <p:ph type="subTitle" idx="1"/>
          </p:nvPr>
        </p:nvSpPr>
        <p:spPr/>
        <p:txBody>
          <a:bodyPr>
            <a:normAutofit/>
          </a:bodyPr>
          <a:lstStyle/>
          <a:p>
            <a:r>
              <a:rPr lang="en-US" sz="6000" b="1" dirty="0"/>
              <a:t>I</a:t>
            </a:r>
            <a:r>
              <a:rPr lang="en-US" sz="6000" b="1" dirty="0" smtClean="0"/>
              <a:t>ntroduction</a:t>
            </a:r>
            <a:endParaRPr lang="en-US" sz="6000" b="1" dirty="0"/>
          </a:p>
        </p:txBody>
      </p:sp>
    </p:spTree>
    <p:extLst>
      <p:ext uri="{BB962C8B-B14F-4D97-AF65-F5344CB8AC3E}">
        <p14:creationId xmlns:p14="http://schemas.microsoft.com/office/powerpoint/2010/main" xmlns="" val="162251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93948" y="682580"/>
            <a:ext cx="9174052" cy="5422006"/>
          </a:xfrm>
        </p:spPr>
        <p:txBody>
          <a:bodyPr>
            <a:normAutofit/>
          </a:bodyPr>
          <a:lstStyle/>
          <a:p>
            <a:pPr algn="just"/>
            <a:endParaRPr lang="en-US" b="1" dirty="0" smtClean="0"/>
          </a:p>
          <a:p>
            <a:pPr algn="just"/>
            <a:r>
              <a:rPr lang="en-US" b="1" u="sng" dirty="0" smtClean="0"/>
              <a:t>Meaning and Definition of Business</a:t>
            </a:r>
            <a:endParaRPr lang="en-US" b="1" u="sng" dirty="0" smtClean="0"/>
          </a:p>
          <a:p>
            <a:pPr algn="just"/>
            <a:endParaRPr lang="en-US" b="1" dirty="0" smtClean="0"/>
          </a:p>
          <a:p>
            <a:pPr algn="just"/>
            <a:r>
              <a:rPr lang="en-US" b="1" dirty="0" smtClean="0"/>
              <a:t>The </a:t>
            </a:r>
            <a:r>
              <a:rPr lang="en-US" b="1" dirty="0"/>
              <a:t>word business literally means a state of being busy. It may be defined as an activity concerned with the production and exchange of goods and services with the objective of earning profits.</a:t>
            </a:r>
            <a:endParaRPr lang="en-US" dirty="0"/>
          </a:p>
          <a:p>
            <a:pPr algn="just"/>
            <a:r>
              <a:rPr lang="en-US" b="1" u="sng" dirty="0"/>
              <a:t>Definition of business:</a:t>
            </a:r>
            <a:endParaRPr lang="en-US" u="sng" dirty="0"/>
          </a:p>
          <a:p>
            <a:pPr lvl="0" algn="just"/>
            <a:r>
              <a:rPr lang="en-US" b="1" dirty="0"/>
              <a:t>According to LH Haney “Business may be defined as human activity directed towards providing or acquiring wealth through buying and selling of goods “.</a:t>
            </a:r>
            <a:endParaRPr lang="en-US" dirty="0"/>
          </a:p>
          <a:p>
            <a:pPr lvl="0" algn="just"/>
            <a:r>
              <a:rPr lang="en-US" b="1" dirty="0"/>
              <a:t>According to Wheeler “An institution organized and operated to provide goods and services to the society under the incentive of private gain”.</a:t>
            </a:r>
            <a:endParaRPr lang="en-US" dirty="0"/>
          </a:p>
        </p:txBody>
      </p:sp>
    </p:spTree>
    <p:extLst>
      <p:ext uri="{BB962C8B-B14F-4D97-AF65-F5344CB8AC3E}">
        <p14:creationId xmlns:p14="http://schemas.microsoft.com/office/powerpoint/2010/main" xmlns="" val="151107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izeners.com/wp-content/uploads/2018/08/images-1.jpeg"/>
          <p:cNvPicPr/>
          <p:nvPr/>
        </p:nvPicPr>
        <p:blipFill>
          <a:blip r:embed="rId2">
            <a:extLst>
              <a:ext uri="{28A0092B-C50C-407E-A947-70E740481C1C}">
                <a14:useLocalDpi xmlns:a14="http://schemas.microsoft.com/office/drawing/2010/main" xmlns="" val="0"/>
              </a:ext>
            </a:extLst>
          </a:blip>
          <a:srcRect/>
          <a:stretch>
            <a:fillRect/>
          </a:stretch>
        </p:blipFill>
        <p:spPr bwMode="auto">
          <a:xfrm>
            <a:off x="2086377" y="1133343"/>
            <a:ext cx="7456868" cy="5035639"/>
          </a:xfrm>
          <a:prstGeom prst="rect">
            <a:avLst/>
          </a:prstGeom>
          <a:noFill/>
          <a:ln>
            <a:noFill/>
          </a:ln>
        </p:spPr>
      </p:pic>
      <p:sp>
        <p:nvSpPr>
          <p:cNvPr id="3" name="Rectangle 2"/>
          <p:cNvSpPr/>
          <p:nvPr/>
        </p:nvSpPr>
        <p:spPr>
          <a:xfrm>
            <a:off x="2215164" y="362663"/>
            <a:ext cx="7199289" cy="388696"/>
          </a:xfrm>
          <a:prstGeom prst="rect">
            <a:avLst/>
          </a:prstGeom>
        </p:spPr>
        <p:txBody>
          <a:bodyPr wrap="square">
            <a:spAutoFit/>
          </a:bodyPr>
          <a:lstStyle/>
          <a:p>
            <a:pPr algn="ctr">
              <a:lnSpc>
                <a:spcPct val="107000"/>
              </a:lnSpc>
              <a:spcAft>
                <a:spcPts val="800"/>
              </a:spcAft>
            </a:pPr>
            <a:r>
              <a:rPr lang="en-US" b="1" u="sng" dirty="0" smtClean="0">
                <a:ea typeface="Calibri" panose="020F0502020204030204"/>
                <a:cs typeface="Times New Roman" panose="02020603050405020304" pitchFamily="18" charset="0"/>
              </a:rPr>
              <a:t>Types of Human Activities:</a:t>
            </a:r>
            <a:endParaRPr lang="en-US" sz="1400" dirty="0">
              <a:ea typeface="Calibri" panose="020F0502020204030204"/>
              <a:cs typeface="Times New Roman" panose="02020603050405020304" pitchFamily="18" charset="0"/>
            </a:endParaRPr>
          </a:p>
        </p:txBody>
      </p:sp>
    </p:spTree>
    <p:extLst>
      <p:ext uri="{BB962C8B-B14F-4D97-AF65-F5344CB8AC3E}">
        <p14:creationId xmlns:p14="http://schemas.microsoft.com/office/powerpoint/2010/main" xmlns="" val="1880753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365127"/>
            <a:ext cx="10515600" cy="819731"/>
          </a:xfrm>
        </p:spPr>
        <p:txBody>
          <a:bodyPr>
            <a:normAutofit fontScale="90000"/>
          </a:bodyPr>
          <a:lstStyle/>
          <a:p>
            <a:r>
              <a:rPr lang="en-US" b="1" u="sng" dirty="0" smtClean="0"/>
              <a:t>Features of business</a:t>
            </a:r>
            <a:r>
              <a:rPr lang="en-US" dirty="0" smtClean="0"/>
              <a:t/>
            </a:r>
            <a:br>
              <a:rPr lang="en-US" dirty="0" smtClean="0"/>
            </a:br>
            <a:endParaRPr lang="en-US" dirty="0"/>
          </a:p>
        </p:txBody>
      </p:sp>
      <p:sp>
        <p:nvSpPr>
          <p:cNvPr id="3" name="Content Placeholder 2"/>
          <p:cNvSpPr>
            <a:spLocks noGrp="1"/>
          </p:cNvSpPr>
          <p:nvPr>
            <p:ph idx="1"/>
          </p:nvPr>
        </p:nvSpPr>
        <p:spPr>
          <a:xfrm>
            <a:off x="838204" y="1030312"/>
            <a:ext cx="10515600" cy="5146653"/>
          </a:xfrm>
        </p:spPr>
        <p:txBody>
          <a:bodyPr>
            <a:normAutofit fontScale="92500" lnSpcReduction="10000"/>
          </a:bodyPr>
          <a:lstStyle/>
          <a:p>
            <a:pPr lvl="0"/>
            <a:r>
              <a:rPr lang="en-US" dirty="0" smtClean="0"/>
              <a:t>Entrepreneur</a:t>
            </a:r>
            <a:endParaRPr lang="en-US" dirty="0" smtClean="0"/>
          </a:p>
          <a:p>
            <a:pPr lvl="0"/>
            <a:r>
              <a:rPr lang="en-US" dirty="0" smtClean="0"/>
              <a:t>Economic </a:t>
            </a:r>
            <a:r>
              <a:rPr lang="en-US" dirty="0" smtClean="0"/>
              <a:t>activity</a:t>
            </a:r>
            <a:endParaRPr lang="en-US" dirty="0" smtClean="0"/>
          </a:p>
          <a:p>
            <a:pPr lvl="0"/>
            <a:r>
              <a:rPr lang="en-US" dirty="0" smtClean="0"/>
              <a:t>Exchange of goods and </a:t>
            </a:r>
            <a:r>
              <a:rPr lang="en-US" dirty="0" smtClean="0"/>
              <a:t>services</a:t>
            </a:r>
            <a:endParaRPr lang="en-US" dirty="0" smtClean="0"/>
          </a:p>
          <a:p>
            <a:pPr lvl="0"/>
            <a:r>
              <a:rPr lang="en-US" dirty="0" smtClean="0"/>
              <a:t>Profit </a:t>
            </a:r>
            <a:r>
              <a:rPr lang="en-US" dirty="0" smtClean="0"/>
              <a:t>Motive</a:t>
            </a:r>
            <a:endParaRPr lang="en-US" dirty="0" smtClean="0"/>
          </a:p>
          <a:p>
            <a:pPr lvl="0"/>
            <a:r>
              <a:rPr lang="en-US" dirty="0" smtClean="0"/>
              <a:t>Risk and </a:t>
            </a:r>
            <a:r>
              <a:rPr lang="en-US" dirty="0" smtClean="0"/>
              <a:t>Uncertainty</a:t>
            </a:r>
          </a:p>
          <a:p>
            <a:pPr lvl="0"/>
            <a:r>
              <a:rPr lang="en-US" dirty="0" smtClean="0"/>
              <a:t>Continuity </a:t>
            </a:r>
            <a:r>
              <a:rPr lang="en-US" dirty="0" smtClean="0"/>
              <a:t>of </a:t>
            </a:r>
            <a:r>
              <a:rPr lang="en-US" dirty="0" smtClean="0"/>
              <a:t>transactions</a:t>
            </a:r>
            <a:endParaRPr lang="en-US" dirty="0" smtClean="0"/>
          </a:p>
          <a:p>
            <a:pPr lvl="0"/>
            <a:r>
              <a:rPr lang="en-US" dirty="0" smtClean="0"/>
              <a:t>Creation of </a:t>
            </a:r>
            <a:r>
              <a:rPr lang="en-US" dirty="0" smtClean="0"/>
              <a:t>Utility</a:t>
            </a:r>
            <a:endParaRPr lang="en-US" dirty="0" smtClean="0"/>
          </a:p>
          <a:p>
            <a:pPr lvl="0"/>
            <a:r>
              <a:rPr lang="en-US" dirty="0" smtClean="0"/>
              <a:t>Organization</a:t>
            </a:r>
            <a:endParaRPr lang="en-US" dirty="0" smtClean="0"/>
          </a:p>
          <a:p>
            <a:pPr lvl="0"/>
            <a:r>
              <a:rPr lang="en-US" dirty="0" smtClean="0"/>
              <a:t>Financing</a:t>
            </a:r>
            <a:endParaRPr lang="en-US" dirty="0" smtClean="0"/>
          </a:p>
          <a:p>
            <a:pPr lvl="0"/>
            <a:r>
              <a:rPr lang="en-US" dirty="0" smtClean="0"/>
              <a:t>Consumer </a:t>
            </a:r>
            <a:r>
              <a:rPr lang="en-US" dirty="0" smtClean="0"/>
              <a:t>satisfaction</a:t>
            </a:r>
            <a:endParaRPr lang="en-US" dirty="0" smtClean="0"/>
          </a:p>
          <a:p>
            <a:r>
              <a:rPr lang="en-US" dirty="0" smtClean="0"/>
              <a:t>Satisfying social </a:t>
            </a:r>
            <a:r>
              <a:rPr lang="en-US" dirty="0" smtClean="0"/>
              <a:t>needs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4" y="365125"/>
            <a:ext cx="10515600" cy="845489"/>
          </a:xfrm>
        </p:spPr>
        <p:txBody>
          <a:bodyPr/>
          <a:lstStyle/>
          <a:p>
            <a:pPr algn="ctr"/>
            <a:r>
              <a:rPr lang="en-US" dirty="0" smtClean="0"/>
              <a:t>Functions Of Business</a:t>
            </a:r>
            <a:endParaRPr lang="en-US" dirty="0"/>
          </a:p>
        </p:txBody>
      </p:sp>
      <p:graphicFrame>
        <p:nvGraphicFramePr>
          <p:cNvPr id="6" name="Content Placeholder 5"/>
          <p:cNvGraphicFramePr>
            <a:graphicFrameLocks noGrp="1"/>
          </p:cNvGraphicFramePr>
          <p:nvPr>
            <p:ph idx="1"/>
          </p:nvPr>
        </p:nvGraphicFramePr>
        <p:xfrm>
          <a:off x="838200" y="1184856"/>
          <a:ext cx="10515600" cy="5331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365126"/>
            <a:ext cx="10515600" cy="948520"/>
          </a:xfrm>
        </p:spPr>
        <p:txBody>
          <a:bodyPr/>
          <a:lstStyle/>
          <a:p>
            <a:r>
              <a:rPr lang="en-US" b="1" u="sng" dirty="0" smtClean="0"/>
              <a:t>Functions of business</a:t>
            </a:r>
            <a:endParaRPr lang="en-US" b="1" u="sng" dirty="0"/>
          </a:p>
        </p:txBody>
      </p:sp>
      <p:sp>
        <p:nvSpPr>
          <p:cNvPr id="3" name="Content Placeholder 2"/>
          <p:cNvSpPr>
            <a:spLocks noGrp="1"/>
          </p:cNvSpPr>
          <p:nvPr>
            <p:ph idx="1"/>
          </p:nvPr>
        </p:nvSpPr>
        <p:spPr>
          <a:xfrm>
            <a:off x="838204" y="1352284"/>
            <a:ext cx="10515600" cy="4824681"/>
          </a:xfrm>
        </p:spPr>
        <p:txBody>
          <a:bodyPr>
            <a:normAutofit/>
          </a:bodyPr>
          <a:lstStyle/>
          <a:p>
            <a:r>
              <a:rPr lang="en-US" u="sng" dirty="0" smtClean="0"/>
              <a:t>Production function:</a:t>
            </a:r>
            <a:r>
              <a:rPr lang="en-US" dirty="0" smtClean="0"/>
              <a:t> It involves conversion of raw materials into finished goods and services. </a:t>
            </a:r>
          </a:p>
          <a:p>
            <a:r>
              <a:rPr lang="en-US" u="sng" dirty="0" smtClean="0"/>
              <a:t>Marketing Function:  </a:t>
            </a:r>
            <a:r>
              <a:rPr lang="en-US" dirty="0" smtClean="0"/>
              <a:t>it involves  activities ranging from getting goods from producer and sending them to ultimate consumer. It involves  development of marketing mix.</a:t>
            </a:r>
          </a:p>
          <a:p>
            <a:r>
              <a:rPr lang="en-US" u="sng" dirty="0" smtClean="0"/>
              <a:t>Personnel function</a:t>
            </a:r>
            <a:r>
              <a:rPr lang="en-US" dirty="0" smtClean="0"/>
              <a:t>: it involves obtaining and maintaining capable and effective workforce, motivating the employees , developing the employees etc..</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365126"/>
            <a:ext cx="10515600" cy="798656"/>
          </a:xfrm>
        </p:spPr>
        <p:txBody>
          <a:bodyPr/>
          <a:lstStyle/>
          <a:p>
            <a:r>
              <a:rPr lang="en-US" sz="3600" u="sng" dirty="0" smtClean="0"/>
              <a:t>Continuation of functions of business</a:t>
            </a:r>
            <a:endParaRPr lang="en-US" u="sng" dirty="0"/>
          </a:p>
        </p:txBody>
      </p:sp>
      <p:sp>
        <p:nvSpPr>
          <p:cNvPr id="3" name="Content Placeholder 2"/>
          <p:cNvSpPr>
            <a:spLocks noGrp="1"/>
          </p:cNvSpPr>
          <p:nvPr>
            <p:ph idx="1"/>
          </p:nvPr>
        </p:nvSpPr>
        <p:spPr>
          <a:xfrm>
            <a:off x="838204" y="983673"/>
            <a:ext cx="10515600" cy="5500254"/>
          </a:xfrm>
        </p:spPr>
        <p:txBody>
          <a:bodyPr>
            <a:normAutofit fontScale="77500" lnSpcReduction="20000"/>
          </a:bodyPr>
          <a:lstStyle/>
          <a:p>
            <a:endParaRPr lang="en-US" u="sng" dirty="0" smtClean="0"/>
          </a:p>
          <a:p>
            <a:r>
              <a:rPr lang="en-US" sz="3200" u="sng" dirty="0" smtClean="0"/>
              <a:t>Finance Function</a:t>
            </a:r>
            <a:r>
              <a:rPr lang="en-US" sz="3200" dirty="0" smtClean="0"/>
              <a:t>: Finance function of business is basically responsible for three decisions and their proper implementation, viz., </a:t>
            </a:r>
          </a:p>
          <a:p>
            <a:pPr lvl="2"/>
            <a:r>
              <a:rPr lang="en-US" sz="2200" dirty="0" smtClean="0"/>
              <a:t>(</a:t>
            </a:r>
            <a:r>
              <a:rPr lang="en-US" sz="2200" dirty="0" err="1" smtClean="0"/>
              <a:t>i</a:t>
            </a:r>
            <a:r>
              <a:rPr lang="en-US" sz="2200" dirty="0" smtClean="0"/>
              <a:t>) investment decisions (financial planning, capital budgeting, etc.)</a:t>
            </a:r>
          </a:p>
          <a:p>
            <a:pPr lvl="2"/>
            <a:r>
              <a:rPr lang="en-US" sz="2200" dirty="0" smtClean="0"/>
              <a:t> (ii) Financial decisions (capital structure—fixed and working; short and long-term and</a:t>
            </a:r>
          </a:p>
          <a:p>
            <a:pPr lvl="2"/>
            <a:r>
              <a:rPr lang="en-US" sz="2200" dirty="0" smtClean="0"/>
              <a:t> (iii) dividend decisions.</a:t>
            </a:r>
          </a:p>
          <a:p>
            <a:r>
              <a:rPr lang="en-US" sz="3200" u="sng" dirty="0" smtClean="0"/>
              <a:t>Research and Development</a:t>
            </a:r>
            <a:r>
              <a:rPr lang="en-US" sz="3200" dirty="0" smtClean="0"/>
              <a:t>:  R&amp;D are necessary for every business organisation to make itself up to the date with the changing environment of the market and society. It facilitates to develop the new design, model, size of the product to satisfy the customers.</a:t>
            </a:r>
          </a:p>
          <a:p>
            <a:endParaRPr lang="en-US" sz="3200" dirty="0" smtClean="0"/>
          </a:p>
          <a:p>
            <a:r>
              <a:rPr lang="en-US" sz="3200" u="sng" dirty="0" smtClean="0"/>
              <a:t>Accounting Function :   </a:t>
            </a:r>
            <a:r>
              <a:rPr lang="en-US" sz="3200" dirty="0" smtClean="0"/>
              <a:t>Plans and manages financial resources and maintains records and information related to businesses’ finances.</a:t>
            </a:r>
          </a:p>
          <a:p>
            <a:pPr>
              <a:buNone/>
            </a:pPr>
            <a:endParaRPr lang="en-US" u="sng" dirty="0" smtClean="0"/>
          </a:p>
          <a:p>
            <a:pPr>
              <a:buNone/>
            </a:pPr>
            <a:endParaRPr lang="en-US" u="sng" dirty="0" smtClean="0"/>
          </a:p>
          <a:p>
            <a:endParaRPr lang="en-US" u="sng" dirty="0" smtClean="0"/>
          </a:p>
          <a:p>
            <a:pPr>
              <a:buNone/>
            </a:pPr>
            <a:r>
              <a:rPr lang="en-US" u="sng" dirty="0" smtClean="0"/>
              <a:t> </a:t>
            </a:r>
            <a:endParaRPr lang="en-US" u="sn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37857" y="387930"/>
          <a:ext cx="9019305" cy="6119859"/>
        </p:xfrm>
        <a:graphic>
          <a:graphicData uri="http://schemas.openxmlformats.org/drawingml/2006/table">
            <a:tbl>
              <a:tblPr>
                <a:effectLst>
                  <a:outerShdw blurRad="50800" dist="38100" dir="2700000" algn="tl" rotWithShape="0">
                    <a:prstClr val="black">
                      <a:alpha val="40000"/>
                    </a:prstClr>
                  </a:outerShdw>
                </a:effectLst>
              </a:tblPr>
              <a:tblGrid>
                <a:gridCol w="1572936"/>
                <a:gridCol w="237632"/>
                <a:gridCol w="263002"/>
                <a:gridCol w="789885"/>
                <a:gridCol w="676498"/>
                <a:gridCol w="217715"/>
                <a:gridCol w="1181393"/>
                <a:gridCol w="409489"/>
                <a:gridCol w="162560"/>
                <a:gridCol w="1135727"/>
                <a:gridCol w="271459"/>
                <a:gridCol w="217715"/>
                <a:gridCol w="1355600"/>
                <a:gridCol w="527694"/>
              </a:tblGrid>
              <a:tr h="1205343">
                <a:tc rowSpan="3" gridSpan="4">
                  <a:txBody>
                    <a:bodyPr/>
                    <a:lstStyle/>
                    <a:p>
                      <a:pPr>
                        <a:lnSpc>
                          <a:spcPct val="115000"/>
                        </a:lnSpc>
                      </a:pPr>
                      <a:endParaRPr lang="en-US" sz="11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3" hMerge="1">
                  <a:txBody>
                    <a:bodyPr/>
                    <a:lstStyle/>
                    <a:p>
                      <a:pPr>
                        <a:lnSpc>
                          <a:spcPct val="115000"/>
                        </a:lnSpc>
                      </a:pPr>
                      <a:endParaRPr lang="en-US" sz="11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rowSpan="3" hMerge="1">
                  <a:txBody>
                    <a:bodyPr/>
                    <a:lstStyle/>
                    <a:p>
                      <a:pPr>
                        <a:lnSpc>
                          <a:spcPct val="115000"/>
                        </a:lnSpc>
                      </a:pPr>
                      <a:endParaRPr lang="en-US" sz="11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rowSpan="3" hMerge="1">
                  <a:txBody>
                    <a:bodyPr/>
                    <a:lstStyle/>
                    <a:p>
                      <a:pPr>
                        <a:lnSpc>
                          <a:spcPct val="115000"/>
                        </a:lnSpc>
                      </a:pPr>
                      <a:endParaRPr lang="en-US" sz="11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marL="0" marR="0" algn="ctr">
                        <a:lnSpc>
                          <a:spcPct val="115000"/>
                        </a:lnSpc>
                        <a:spcBef>
                          <a:spcPts val="0"/>
                        </a:spcBef>
                        <a:spcAft>
                          <a:spcPts val="0"/>
                        </a:spcAft>
                        <a:tabLst>
                          <a:tab pos="114300" algn="l"/>
                        </a:tabLst>
                      </a:pPr>
                      <a:r>
                        <a:rPr lang="en-US" sz="2400" b="1" dirty="0" smtClean="0">
                          <a:solidFill>
                            <a:srgbClr val="000000"/>
                          </a:solidFill>
                          <a:latin typeface="Consolas"/>
                          <a:ea typeface="Times New Roman"/>
                          <a:cs typeface="Times New Roman"/>
                        </a:rPr>
                        <a:t>Objectives </a:t>
                      </a:r>
                      <a:r>
                        <a:rPr lang="en-US" sz="2400" b="1" dirty="0">
                          <a:solidFill>
                            <a:srgbClr val="000000"/>
                          </a:solidFill>
                          <a:latin typeface="Consolas"/>
                          <a:ea typeface="Times New Roman"/>
                          <a:cs typeface="Times New Roman"/>
                        </a:rPr>
                        <a:t>of </a:t>
                      </a:r>
                      <a:r>
                        <a:rPr lang="en-US" sz="2800" b="1" dirty="0">
                          <a:solidFill>
                            <a:srgbClr val="000000"/>
                          </a:solidFill>
                          <a:latin typeface="Consolas"/>
                          <a:ea typeface="Times New Roman"/>
                          <a:cs typeface="Times New Roman"/>
                        </a:rPr>
                        <a:t>business</a:t>
                      </a:r>
                      <a:endParaRPr lang="en-US" sz="1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6">
                  <a:txBody>
                    <a:bodyPr/>
                    <a:lstStyle/>
                    <a:p>
                      <a:pPr>
                        <a:lnSpc>
                          <a:spcPct val="115000"/>
                        </a:lnSpc>
                      </a:pPr>
                      <a:endParaRPr lang="en-US" sz="1100" dirty="0">
                        <a:latin typeface="Calibri"/>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rowSpan="2" h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rowSpan="2" h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rowSpan="2" h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rowSpan="2" hMerge="1">
                  <a:txBody>
                    <a:bodyPr/>
                    <a:lstStyle/>
                    <a:p>
                      <a:pPr>
                        <a:lnSpc>
                          <a:spcPct val="115000"/>
                        </a:lnSpc>
                      </a:pPr>
                      <a:endParaRPr lang="en-US" sz="1100">
                        <a:latin typeface="Calibri"/>
                      </a:endParaRPr>
                    </a:p>
                  </a:txBody>
                  <a:tcPr marL="68580" marR="68580" marT="0" marB="0">
                    <a:lnL>
                      <a:noFill/>
                    </a:lnL>
                    <a:lnR>
                      <a:noFill/>
                    </a:lnR>
                    <a:lnT>
                      <a:noFill/>
                    </a:lnT>
                    <a:lnB>
                      <a:noFill/>
                    </a:lnB>
                  </a:tcPr>
                </a:tc>
                <a:tc rowSpan="2" hMerge="1">
                  <a:txBody>
                    <a:bodyPr/>
                    <a:lstStyle/>
                    <a:p>
                      <a:pPr>
                        <a:lnSpc>
                          <a:spcPct val="115000"/>
                        </a:lnSpc>
                      </a:pPr>
                      <a:endParaRPr lang="en-US" sz="1100">
                        <a:latin typeface="Calibri"/>
                      </a:endParaRPr>
                    </a:p>
                  </a:txBody>
                  <a:tcPr marL="68580" marR="68580" marT="0" marB="0">
                    <a:lnL>
                      <a:noFill/>
                    </a:lnL>
                    <a:lnR>
                      <a:noFill/>
                    </a:lnR>
                    <a:lnT>
                      <a:noFill/>
                    </a:lnT>
                    <a:lnB>
                      <a:noFill/>
                    </a:lnB>
                  </a:tcPr>
                </a:tc>
              </a:tr>
              <a:tr h="296808">
                <a:tc gridSpan="4" vMerge="1">
                  <a:txBody>
                    <a:bodyPr/>
                    <a:lstStyle/>
                    <a:p>
                      <a:pPr>
                        <a:lnSpc>
                          <a:spcPct val="115000"/>
                        </a:lnSpc>
                      </a:pPr>
                      <a:endParaRPr lang="en-US" sz="1100" dirty="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a:latin typeface="Calibri"/>
                      </a:endParaRPr>
                    </a:p>
                  </a:txBody>
                  <a:tcPr marL="68580" marR="68580" marT="0" marB="0">
                    <a:lnL>
                      <a:noFill/>
                    </a:lnL>
                    <a:lnR>
                      <a:noFill/>
                    </a:lnR>
                    <a:lnT>
                      <a:noFill/>
                    </a:lnT>
                    <a:lnB>
                      <a:noFill/>
                    </a:lnB>
                  </a:tcPr>
                </a:tc>
                <a:tc rowSpan="3" gridSpan="2">
                  <a:txBody>
                    <a:bodyPr/>
                    <a:lstStyle/>
                    <a:p>
                      <a:endParaRPr lang="en-US" dirty="0"/>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pPr>
                        <a:lnSpc>
                          <a:spcPct val="115000"/>
                        </a:lnSpc>
                      </a:pPr>
                      <a:endParaRPr lang="en-US" sz="11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rowSpan="2" gridSpan="2">
                  <a:txBody>
                    <a:bodyPr/>
                    <a:lstStyle/>
                    <a:p>
                      <a:pPr>
                        <a:lnSpc>
                          <a:spcPct val="115000"/>
                        </a:lnSpc>
                      </a:pPr>
                      <a:endParaRPr lang="en-US" sz="11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pPr>
                        <a:lnSpc>
                          <a:spcPct val="115000"/>
                        </a:lnSpc>
                      </a:pPr>
                      <a:endParaRPr lang="en-US" sz="11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gridSpan="6"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a:latin typeface="Calibri"/>
                      </a:endParaRPr>
                    </a:p>
                  </a:txBody>
                  <a:tcPr marL="68580" marR="68580" marT="0" marB="0">
                    <a:lnL>
                      <a:noFill/>
                    </a:lnL>
                    <a:lnR>
                      <a:noFill/>
                    </a:lnR>
                    <a:lnT>
                      <a:noFill/>
                    </a:lnT>
                    <a:lnB>
                      <a:noFill/>
                    </a:lnB>
                  </a:tcPr>
                </a:tc>
              </a:tr>
              <a:tr h="0">
                <a:tc gridSpan="4" vMerge="1">
                  <a:txBody>
                    <a:bodyPr/>
                    <a:lstStyle/>
                    <a:p>
                      <a:pPr>
                        <a:lnSpc>
                          <a:spcPct val="115000"/>
                        </a:lnSpc>
                      </a:pPr>
                      <a:endParaRPr lang="en-US" sz="110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en-US"/>
                    </a:p>
                  </a:txBody>
                  <a:tcPr marL="68580" marR="68580" marT="0" marB="0">
                    <a:lnL>
                      <a:noFill/>
                    </a:lnL>
                    <a:lnR>
                      <a:noFill/>
                    </a:lnR>
                    <a:lnT>
                      <a:noFill/>
                    </a:lnT>
                    <a:lnB>
                      <a:noFill/>
                    </a:lnB>
                  </a:tcPr>
                </a:tc>
                <a:tc hMerge="1" v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gridSpan="2" vMerge="1">
                  <a:txBody>
                    <a:bodyPr/>
                    <a:lstStyle/>
                    <a:p>
                      <a:pPr>
                        <a:lnSpc>
                          <a:spcPct val="115000"/>
                        </a:lnSpc>
                      </a:pPr>
                      <a:endParaRPr lang="en-US" sz="110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vMerge="1">
                  <a:txBody>
                    <a:bodyPr/>
                    <a:lstStyle/>
                    <a:p>
                      <a:pPr>
                        <a:lnSpc>
                          <a:spcPct val="115000"/>
                        </a:lnSpc>
                      </a:pPr>
                      <a:endParaRPr lang="en-US" sz="1100">
                        <a:latin typeface="Calibri"/>
                      </a:endParaRPr>
                    </a:p>
                  </a:txBody>
                  <a:tcPr marL="68580" marR="68580" marT="0" marB="0">
                    <a:lnL>
                      <a:noFill/>
                    </a:lnL>
                    <a:lnR>
                      <a:noFill/>
                    </a:lnR>
                    <a:lnT>
                      <a:noFill/>
                    </a:lnT>
                    <a:lnB>
                      <a:noFill/>
                    </a:lnB>
                  </a:tcPr>
                </a:tc>
                <a:tc gridSpan="5">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a:txBody>
                    <a:bodyPr/>
                    <a:lstStyle/>
                    <a:p>
                      <a:pPr>
                        <a:lnSpc>
                          <a:spcPct val="115000"/>
                        </a:lnSpc>
                      </a:pPr>
                      <a:endParaRPr lang="en-US" sz="110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nSpc>
                          <a:spcPct val="115000"/>
                        </a:lnSpc>
                      </a:pPr>
                      <a:endParaRPr lang="en-US" sz="1100" dirty="0">
                        <a:latin typeface="Calibri"/>
                      </a:endParaRPr>
                    </a:p>
                  </a:txBody>
                  <a:tcPr marL="68580" marR="68580" marT="0" marB="0">
                    <a:lnL>
                      <a:noFill/>
                    </a:lnL>
                    <a:lnR>
                      <a:noFill/>
                    </a:lnR>
                    <a:lnT>
                      <a:noFill/>
                    </a:lnT>
                    <a:lnB>
                      <a:noFill/>
                    </a:lnB>
                  </a:tcPr>
                </a:tc>
                <a:tc hMerge="1">
                  <a:txBody>
                    <a:bodyPr/>
                    <a:lstStyle/>
                    <a:p>
                      <a:pPr>
                        <a:lnSpc>
                          <a:spcPct val="115000"/>
                        </a:lnSpc>
                      </a:pPr>
                      <a:endParaRPr lang="en-US" sz="1100">
                        <a:latin typeface="Calibri"/>
                      </a:endParaRPr>
                    </a:p>
                  </a:txBody>
                  <a:tcPr marL="68580" marR="68580" marT="0" marB="0">
                    <a:lnL>
                      <a:noFill/>
                    </a:lnL>
                    <a:lnR>
                      <a:noFill/>
                    </a:lnR>
                    <a:lnT>
                      <a:noFill/>
                    </a:lnT>
                    <a:lnB>
                      <a:noFill/>
                    </a:lnB>
                  </a:tcPr>
                </a:tc>
                <a:tc hMerge="1">
                  <a:txBody>
                    <a:bodyPr/>
                    <a:lstStyle/>
                    <a:p>
                      <a:pPr>
                        <a:lnSpc>
                          <a:spcPct val="115000"/>
                        </a:lnSpc>
                      </a:pPr>
                      <a:endParaRPr lang="en-US" sz="1100" dirty="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nSpc>
                          <a:spcPct val="115000"/>
                        </a:lnSpc>
                      </a:pPr>
                      <a:endParaRPr lang="en-US" sz="1100" dirty="0">
                        <a:latin typeface="Calibri"/>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310300">
                <a:tc>
                  <a:txBody>
                    <a:bodyPr/>
                    <a:lstStyle/>
                    <a:p>
                      <a:pPr marL="0" marR="0" algn="ctr">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Economic</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tabLst>
                          <a:tab pos="114300" algn="l"/>
                        </a:tabLst>
                      </a:pP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Human</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en-US" sz="24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pPr>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Social</a:t>
                      </a:r>
                      <a:endParaRPr lang="en-US" sz="1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organic</a:t>
                      </a:r>
                      <a:endParaRPr lang="en-US" sz="1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National</a:t>
                      </a:r>
                      <a:endParaRPr lang="en-US" sz="1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62463">
                <a:tc>
                  <a:txBody>
                    <a:bodyPr/>
                    <a:lstStyle/>
                    <a:p>
                      <a:pPr marL="0" marR="0" indent="0" algn="l">
                        <a:lnSpc>
                          <a:spcPct val="115000"/>
                        </a:lnSpc>
                        <a:spcBef>
                          <a:spcPts val="0"/>
                        </a:spcBef>
                        <a:spcAft>
                          <a:spcPts val="0"/>
                        </a:spcAft>
                        <a:tabLst>
                          <a:tab pos="0" algn="l"/>
                          <a:tab pos="55563" algn="l"/>
                          <a:tab pos="114300" algn="l"/>
                        </a:tabLst>
                      </a:pPr>
                      <a:r>
                        <a:rPr lang="en-US" sz="1400" b="1" dirty="0" smtClean="0">
                          <a:solidFill>
                            <a:srgbClr val="000000"/>
                          </a:solidFill>
                          <a:latin typeface="Consolas"/>
                          <a:ea typeface="Times New Roman"/>
                          <a:cs typeface="Times New Roman"/>
                        </a:rPr>
                        <a:t>1.  </a:t>
                      </a:r>
                      <a:r>
                        <a:rPr lang="en-US" sz="1400" b="1" dirty="0">
                          <a:solidFill>
                            <a:srgbClr val="000000"/>
                          </a:solidFill>
                          <a:latin typeface="Consolas"/>
                          <a:ea typeface="Times New Roman"/>
                          <a:cs typeface="Times New Roman"/>
                        </a:rPr>
                        <a:t>profit       earning</a:t>
                      </a:r>
                      <a:endParaRPr lang="en-US" sz="1400" dirty="0">
                        <a:latin typeface="Calibri"/>
                        <a:ea typeface="Times New Roman"/>
                        <a:cs typeface="Times New Roman"/>
                      </a:endParaRPr>
                    </a:p>
                  </a:txBody>
                  <a:tcPr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endParaRPr lang="en-US" sz="1400" dirty="0">
                        <a:latin typeface="Calibri"/>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114300" algn="l"/>
                        </a:tabLst>
                      </a:pP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1.  welfare of employees </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smtClean="0">
                          <a:solidFill>
                            <a:srgbClr val="000000"/>
                          </a:solidFill>
                          <a:latin typeface="Consolas"/>
                          <a:ea typeface="Times New Roman"/>
                          <a:cs typeface="Times New Roman"/>
                        </a:rPr>
                        <a:t>1.</a:t>
                      </a:r>
                      <a:r>
                        <a:rPr lang="en-US" sz="1400" b="1" baseline="0" dirty="0" smtClean="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 </a:t>
                      </a:r>
                      <a:r>
                        <a:rPr lang="en-US" sz="1400" b="1" dirty="0">
                          <a:solidFill>
                            <a:srgbClr val="000000"/>
                          </a:solidFill>
                          <a:latin typeface="Consolas"/>
                          <a:ea typeface="Times New Roman"/>
                          <a:cs typeface="Times New Roman"/>
                        </a:rPr>
                        <a:t>Availability </a:t>
                      </a:r>
                      <a:endParaRPr lang="en-US" sz="1400" dirty="0">
                        <a:latin typeface="Calibri"/>
                        <a:ea typeface="Times New Roman"/>
                        <a:cs typeface="Times New Roman"/>
                      </a:endParaRPr>
                    </a:p>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of goods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1. survival</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1. </a:t>
                      </a:r>
                      <a:r>
                        <a:rPr lang="en-US" sz="1400" b="1" dirty="0" smtClean="0">
                          <a:solidFill>
                            <a:srgbClr val="000000"/>
                          </a:solidFill>
                          <a:latin typeface="Consolas"/>
                          <a:ea typeface="Times New Roman"/>
                          <a:cs typeface="Times New Roman"/>
                        </a:rPr>
                        <a:t>Helping </a:t>
                      </a:r>
                      <a:r>
                        <a:rPr lang="en-US" sz="1400" b="1" dirty="0">
                          <a:solidFill>
                            <a:srgbClr val="000000"/>
                          </a:solidFill>
                          <a:latin typeface="Consolas"/>
                          <a:ea typeface="Times New Roman"/>
                          <a:cs typeface="Times New Roman"/>
                        </a:rPr>
                        <a:t>national effort</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870090">
                <a:tc>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2. </a:t>
                      </a:r>
                      <a:r>
                        <a:rPr lang="en-US" sz="1400" b="1" dirty="0" smtClean="0">
                          <a:solidFill>
                            <a:srgbClr val="000000"/>
                          </a:solidFill>
                          <a:latin typeface="Consolas"/>
                          <a:ea typeface="Times New Roman"/>
                          <a:cs typeface="Times New Roman"/>
                        </a:rPr>
                        <a:t>Production </a:t>
                      </a:r>
                      <a:r>
                        <a:rPr lang="en-US" sz="1400" b="1" dirty="0">
                          <a:solidFill>
                            <a:srgbClr val="000000"/>
                          </a:solidFill>
                          <a:latin typeface="Consolas"/>
                          <a:ea typeface="Times New Roman"/>
                          <a:cs typeface="Times New Roman"/>
                        </a:rPr>
                        <a:t>of goods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endParaRPr lang="en-US" sz="1400" dirty="0">
                        <a:latin typeface="Calibri"/>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2. satisfaction of consumers</a:t>
                      </a:r>
                      <a:endParaRPr lang="en-US" sz="1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smtClean="0">
                          <a:solidFill>
                            <a:srgbClr val="000000"/>
                          </a:solidFill>
                          <a:latin typeface="Consolas"/>
                          <a:ea typeface="Times New Roman"/>
                          <a:cs typeface="Times New Roman"/>
                        </a:rPr>
                        <a:t>2.</a:t>
                      </a:r>
                      <a:r>
                        <a:rPr lang="en-US" sz="1400" b="1" baseline="0" dirty="0" smtClean="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 </a:t>
                      </a:r>
                      <a:r>
                        <a:rPr lang="en-US" sz="1400" b="1" dirty="0">
                          <a:solidFill>
                            <a:srgbClr val="000000"/>
                          </a:solidFill>
                          <a:latin typeface="Consolas"/>
                          <a:ea typeface="Times New Roman"/>
                          <a:cs typeface="Times New Roman"/>
                        </a:rPr>
                        <a:t>supply of </a:t>
                      </a:r>
                      <a:endParaRPr lang="en-US" sz="1400" dirty="0">
                        <a:latin typeface="Calibri"/>
                        <a:ea typeface="Times New Roman"/>
                        <a:cs typeface="Times New Roman"/>
                      </a:endParaRPr>
                    </a:p>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quality goods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2. Growth</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smtClean="0">
                          <a:solidFill>
                            <a:srgbClr val="000000"/>
                          </a:solidFill>
                          <a:latin typeface="Consolas"/>
                          <a:ea typeface="Times New Roman"/>
                          <a:cs typeface="Times New Roman"/>
                        </a:rPr>
                        <a:t>2. development </a:t>
                      </a:r>
                      <a:r>
                        <a:rPr lang="en-US" sz="1400" b="1" dirty="0">
                          <a:solidFill>
                            <a:srgbClr val="000000"/>
                          </a:solidFill>
                          <a:latin typeface="Consolas"/>
                          <a:ea typeface="Times New Roman"/>
                          <a:cs typeface="Times New Roman"/>
                        </a:rPr>
                        <a:t>of</a:t>
                      </a:r>
                      <a:endParaRPr lang="en-US" sz="1400" dirty="0">
                        <a:latin typeface="Calibri"/>
                        <a:ea typeface="Times New Roman"/>
                        <a:cs typeface="Times New Roman"/>
                      </a:endParaRPr>
                    </a:p>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small entrepreneurs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844261">
                <a:tc>
                  <a:txBody>
                    <a:bodyPr/>
                    <a:lstStyle/>
                    <a:p>
                      <a:pPr marL="0" marR="0" algn="l">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3. creation of markets</a:t>
                      </a:r>
                      <a:endParaRPr lang="en-US" sz="1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endParaRPr lang="en-US" sz="1400" dirty="0">
                        <a:latin typeface="Calibri"/>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3. satisfaction of shareholders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smtClean="0">
                          <a:solidFill>
                            <a:srgbClr val="000000"/>
                          </a:solidFill>
                          <a:latin typeface="Consolas"/>
                          <a:ea typeface="Times New Roman"/>
                          <a:cs typeface="Times New Roman"/>
                        </a:rPr>
                        <a:t> 3. co-operation </a:t>
                      </a:r>
                      <a:r>
                        <a:rPr lang="en-US" sz="1400" b="1" dirty="0">
                          <a:solidFill>
                            <a:srgbClr val="000000"/>
                          </a:solidFill>
                          <a:latin typeface="Consolas"/>
                          <a:ea typeface="Times New Roman"/>
                          <a:cs typeface="Times New Roman"/>
                        </a:rPr>
                        <a:t>with the government</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3. Earn </a:t>
                      </a:r>
                      <a:r>
                        <a:rPr lang="en-US" sz="1400" b="1" dirty="0">
                          <a:solidFill>
                            <a:srgbClr val="000000"/>
                          </a:solidFill>
                          <a:latin typeface="Consolas"/>
                          <a:ea typeface="Times New Roman"/>
                          <a:cs typeface="Times New Roman"/>
                        </a:rPr>
                        <a:t>recognition and prestige</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smtClean="0">
                          <a:solidFill>
                            <a:srgbClr val="000000"/>
                          </a:solidFill>
                          <a:latin typeface="Consolas"/>
                          <a:ea typeface="Times New Roman"/>
                          <a:cs typeface="Times New Roman"/>
                        </a:rPr>
                        <a:t>3. National </a:t>
                      </a:r>
                      <a:r>
                        <a:rPr lang="en-US" sz="1400" b="1" dirty="0">
                          <a:solidFill>
                            <a:srgbClr val="000000"/>
                          </a:solidFill>
                          <a:latin typeface="Consolas"/>
                          <a:ea typeface="Times New Roman"/>
                          <a:cs typeface="Times New Roman"/>
                        </a:rPr>
                        <a:t>self sufficiency and export development</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834896">
                <a:tc>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4. </a:t>
                      </a:r>
                      <a:r>
                        <a:rPr lang="en-US" sz="1400" b="1" dirty="0" smtClean="0">
                          <a:solidFill>
                            <a:srgbClr val="000000"/>
                          </a:solidFill>
                          <a:latin typeface="Consolas"/>
                          <a:ea typeface="Times New Roman"/>
                          <a:cs typeface="Times New Roman"/>
                        </a:rPr>
                        <a:t>Technological </a:t>
                      </a:r>
                      <a:r>
                        <a:rPr lang="en-US" sz="1400" b="1" dirty="0">
                          <a:solidFill>
                            <a:srgbClr val="000000"/>
                          </a:solidFill>
                          <a:latin typeface="Consolas"/>
                          <a:ea typeface="Times New Roman"/>
                          <a:cs typeface="Times New Roman"/>
                        </a:rPr>
                        <a:t>improvements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114300" algn="l"/>
                        </a:tabLst>
                      </a:pPr>
                      <a:r>
                        <a:rPr lang="en-US" sz="1400" b="1">
                          <a:solidFill>
                            <a:srgbClr val="000000"/>
                          </a:solidFill>
                          <a:latin typeface="Consolas"/>
                          <a:ea typeface="Times New Roman"/>
                          <a:cs typeface="Times New Roman"/>
                        </a:rPr>
                        <a:t> </a:t>
                      </a:r>
                      <a:endParaRPr lang="en-US" sz="1400">
                        <a:latin typeface="Calibri"/>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pPr algn="l">
                        <a:lnSpc>
                          <a:spcPct val="115000"/>
                        </a:lnSpc>
                      </a:pPr>
                      <a:endParaRPr lang="en-US" sz="14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55563" algn="l"/>
                          <a:tab pos="111125" algn="l"/>
                        </a:tabLst>
                      </a:pPr>
                      <a:r>
                        <a:rPr lang="en-US" sz="1400" b="1" dirty="0" smtClean="0">
                          <a:solidFill>
                            <a:srgbClr val="000000"/>
                          </a:solidFill>
                          <a:latin typeface="Consolas"/>
                          <a:ea typeface="Times New Roman"/>
                          <a:cs typeface="Times New Roman"/>
                        </a:rPr>
                        <a:t>4. creation </a:t>
                      </a:r>
                      <a:r>
                        <a:rPr lang="en-US" sz="1400" b="1" dirty="0">
                          <a:solidFill>
                            <a:srgbClr val="000000"/>
                          </a:solidFill>
                          <a:latin typeface="Consolas"/>
                          <a:ea typeface="Times New Roman"/>
                          <a:cs typeface="Times New Roman"/>
                        </a:rPr>
                        <a:t>of employment</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algn="l">
                        <a:lnSpc>
                          <a:spcPct val="115000"/>
                        </a:lnSpc>
                      </a:pPr>
                      <a:endParaRPr lang="en-US" sz="14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algn="l">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4. Development</a:t>
                      </a:r>
                      <a:endParaRPr lang="en-US" sz="1400" dirty="0">
                        <a:latin typeface="Calibri"/>
                        <a:ea typeface="Times New Roman"/>
                        <a:cs typeface="Times New Roman"/>
                      </a:endParaRPr>
                    </a:p>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of skilled personnel</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537860">
                <a:tc gridSpan="6">
                  <a:txBody>
                    <a:bodyPr/>
                    <a:lstStyle/>
                    <a:p>
                      <a:pPr algn="l">
                        <a:lnSpc>
                          <a:spcPct val="115000"/>
                        </a:lnSpc>
                      </a:pPr>
                      <a:endParaRPr lang="en-US" sz="1400" dirty="0">
                        <a:latin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a:noFill/>
                    </a:lnT>
                    <a:lnB>
                      <a:noFill/>
                    </a:lnB>
                  </a:tcPr>
                </a:tc>
                <a:tc hMerge="1">
                  <a:txBody>
                    <a:bodyPr/>
                    <a:lstStyle/>
                    <a:p>
                      <a:pPr algn="l">
                        <a:lnSpc>
                          <a:spcPct val="115000"/>
                        </a:lnSpc>
                      </a:pPr>
                      <a:endParaRPr lang="en-US" sz="1400">
                        <a:latin typeface="Calibri"/>
                      </a:endParaRPr>
                    </a:p>
                  </a:txBody>
                  <a:tcPr marL="68580" marR="68580" marT="0" marB="0">
                    <a:lnL>
                      <a:noFill/>
                    </a:lnL>
                    <a:lnR>
                      <a:noFill/>
                    </a:lnR>
                    <a:lnT>
                      <a:noFill/>
                    </a:lnT>
                    <a:lnB>
                      <a:noFill/>
                    </a:lnB>
                  </a:tcPr>
                </a:tc>
                <a:tc hMerge="1">
                  <a:txBody>
                    <a:bodyPr/>
                    <a:lstStyle/>
                    <a:p>
                      <a:endParaRPr lang="en-US"/>
                    </a:p>
                  </a:txBody>
                  <a:tcPr/>
                </a:tc>
                <a:tc hMerge="1">
                  <a:txBody>
                    <a:bodyPr/>
                    <a:lstStyle/>
                    <a:p>
                      <a:pPr algn="l">
                        <a:lnSpc>
                          <a:spcPct val="115000"/>
                        </a:lnSpc>
                      </a:pPr>
                      <a:endParaRPr lang="en-US" sz="1400">
                        <a:latin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l">
                        <a:lnSpc>
                          <a:spcPct val="115000"/>
                        </a:lnSpc>
                        <a:spcBef>
                          <a:spcPts val="0"/>
                        </a:spcBef>
                        <a:spcAft>
                          <a:spcPts val="0"/>
                        </a:spcAft>
                        <a:tabLst>
                          <a:tab pos="114300" algn="l"/>
                        </a:tabLst>
                      </a:pPr>
                      <a:r>
                        <a:rPr lang="en-US" sz="1400" b="1" dirty="0">
                          <a:solidFill>
                            <a:srgbClr val="000000"/>
                          </a:solidFill>
                          <a:latin typeface="Consolas"/>
                          <a:ea typeface="Times New Roman"/>
                          <a:cs typeface="Times New Roman"/>
                        </a:rPr>
                        <a:t> </a:t>
                      </a:r>
                      <a:r>
                        <a:rPr lang="en-US" sz="1400" b="1" dirty="0" smtClean="0">
                          <a:solidFill>
                            <a:srgbClr val="000000"/>
                          </a:solidFill>
                          <a:latin typeface="Consolas"/>
                          <a:ea typeface="Times New Roman"/>
                          <a:cs typeface="Times New Roman"/>
                        </a:rPr>
                        <a:t>5. utilizing </a:t>
                      </a:r>
                      <a:r>
                        <a:rPr lang="en-US" sz="1400" b="1" dirty="0">
                          <a:solidFill>
                            <a:srgbClr val="000000"/>
                          </a:solidFill>
                          <a:latin typeface="Consolas"/>
                          <a:ea typeface="Times New Roman"/>
                          <a:cs typeface="Times New Roman"/>
                        </a:rPr>
                        <a:t>natural resources</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6">
                  <a:txBody>
                    <a:bodyPr/>
                    <a:lstStyle/>
                    <a:p>
                      <a:pPr algn="l">
                        <a:lnSpc>
                          <a:spcPct val="115000"/>
                        </a:lnSpc>
                      </a:pPr>
                      <a:endParaRPr lang="en-US" sz="1400" dirty="0">
                        <a:latin typeface="Calibri"/>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a:noFill/>
                    </a:lnT>
                    <a:lnB>
                      <a:noFill/>
                    </a:lnB>
                  </a:tcPr>
                </a:tc>
                <a:tc hMerge="1">
                  <a:txBody>
                    <a:bodyPr/>
                    <a:lstStyle/>
                    <a:p>
                      <a:pPr algn="l">
                        <a:lnSpc>
                          <a:spcPct val="115000"/>
                        </a:lnSpc>
                      </a:pPr>
                      <a:endParaRPr lang="en-US" sz="14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400" dirty="0">
                        <a:latin typeface="Calibri"/>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365125"/>
            <a:ext cx="10515600" cy="798657"/>
          </a:xfrm>
        </p:spPr>
        <p:txBody>
          <a:bodyPr>
            <a:normAutofit/>
          </a:bodyPr>
          <a:lstStyle/>
          <a:p>
            <a:r>
              <a:rPr lang="en-US" sz="2800" dirty="0" smtClean="0"/>
              <a:t>Differences between Industry, Trade &amp; Commerce</a:t>
            </a:r>
            <a:endParaRPr lang="en-US" sz="2800" dirty="0"/>
          </a:p>
        </p:txBody>
      </p:sp>
      <p:pic>
        <p:nvPicPr>
          <p:cNvPr id="29698" name="Picture 2"/>
          <p:cNvPicPr>
            <a:picLocks noGrp="1" noChangeAspect="1" noChangeArrowheads="1"/>
          </p:cNvPicPr>
          <p:nvPr>
            <p:ph idx="1"/>
          </p:nvPr>
        </p:nvPicPr>
        <p:blipFill>
          <a:blip r:embed="rId2"/>
          <a:srcRect/>
          <a:stretch>
            <a:fillRect/>
          </a:stretch>
        </p:blipFill>
        <p:spPr bwMode="auto">
          <a:xfrm>
            <a:off x="1607126" y="1149926"/>
            <a:ext cx="9005455" cy="5444837"/>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365125"/>
            <a:ext cx="10515600" cy="964911"/>
          </a:xfrm>
        </p:spPr>
        <p:txBody>
          <a:bodyPr/>
          <a:lstStyle/>
          <a:p>
            <a:r>
              <a:rPr lang="en-US" dirty="0" smtClean="0"/>
              <a:t>Differences Between Trade and Aids to Trade</a:t>
            </a:r>
            <a:endParaRPr lang="en-US" dirty="0"/>
          </a:p>
        </p:txBody>
      </p:sp>
      <p:pic>
        <p:nvPicPr>
          <p:cNvPr id="30722" name="Picture 2"/>
          <p:cNvPicPr>
            <a:picLocks noGrp="1" noChangeAspect="1" noChangeArrowheads="1"/>
          </p:cNvPicPr>
          <p:nvPr>
            <p:ph idx="1"/>
          </p:nvPr>
        </p:nvPicPr>
        <p:blipFill>
          <a:blip r:embed="rId2"/>
          <a:srcRect/>
          <a:stretch>
            <a:fillRect/>
          </a:stretch>
        </p:blipFill>
        <p:spPr bwMode="auto">
          <a:xfrm>
            <a:off x="1205345" y="1274618"/>
            <a:ext cx="9337964" cy="5153891"/>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4" y="365126"/>
            <a:ext cx="10515600" cy="923348"/>
          </a:xfrm>
        </p:spPr>
        <p:txBody>
          <a:bodyPr/>
          <a:lstStyle/>
          <a:p>
            <a:r>
              <a:rPr lang="en-US" b="1" u="sng" dirty="0" smtClean="0"/>
              <a:t>Steps to start a new Business Enterprise</a:t>
            </a:r>
            <a:endParaRPr lang="en-US" b="1" u="sng" dirty="0"/>
          </a:p>
        </p:txBody>
      </p:sp>
      <p:sp>
        <p:nvSpPr>
          <p:cNvPr id="6" name="Content Placeholder 5"/>
          <p:cNvSpPr>
            <a:spLocks noGrp="1"/>
          </p:cNvSpPr>
          <p:nvPr>
            <p:ph idx="1"/>
          </p:nvPr>
        </p:nvSpPr>
        <p:spPr>
          <a:xfrm>
            <a:off x="838204" y="1288474"/>
            <a:ext cx="10515600" cy="4888490"/>
          </a:xfrm>
        </p:spPr>
        <p:txBody>
          <a:bodyPr>
            <a:normAutofit fontScale="92500" lnSpcReduction="20000"/>
          </a:bodyPr>
          <a:lstStyle/>
          <a:p>
            <a:r>
              <a:rPr lang="en-US" dirty="0" smtClean="0"/>
              <a:t>Determination of Objectives</a:t>
            </a:r>
          </a:p>
          <a:p>
            <a:r>
              <a:rPr lang="en-US" dirty="0" smtClean="0"/>
              <a:t>Selection of business activity</a:t>
            </a:r>
          </a:p>
          <a:p>
            <a:r>
              <a:rPr lang="en-US" dirty="0" smtClean="0"/>
              <a:t>Size of business Unit</a:t>
            </a:r>
          </a:p>
          <a:p>
            <a:r>
              <a:rPr lang="en-US" dirty="0" smtClean="0"/>
              <a:t>Form of business enterprise</a:t>
            </a:r>
          </a:p>
          <a:p>
            <a:r>
              <a:rPr lang="en-US" dirty="0" smtClean="0"/>
              <a:t>Location of Business</a:t>
            </a:r>
          </a:p>
          <a:p>
            <a:r>
              <a:rPr lang="en-US" dirty="0" smtClean="0"/>
              <a:t>Financial Planning</a:t>
            </a:r>
          </a:p>
          <a:p>
            <a:r>
              <a:rPr lang="en-US" dirty="0" smtClean="0"/>
              <a:t>Selection of Technology</a:t>
            </a:r>
          </a:p>
          <a:p>
            <a:r>
              <a:rPr lang="en-US" dirty="0" smtClean="0"/>
              <a:t>Procedural and Legal Formalities</a:t>
            </a:r>
          </a:p>
          <a:p>
            <a:r>
              <a:rPr lang="en-US" dirty="0" smtClean="0"/>
              <a:t>Building Internal Organisation</a:t>
            </a:r>
          </a:p>
          <a:p>
            <a:r>
              <a:rPr lang="en-US" dirty="0" smtClean="0"/>
              <a:t>Manpower Planning</a:t>
            </a:r>
          </a:p>
          <a:p>
            <a:r>
              <a:rPr lang="en-US" dirty="0" smtClean="0"/>
              <a:t>Tax Planning</a:t>
            </a:r>
          </a:p>
          <a:p>
            <a:r>
              <a:rPr lang="en-US" dirty="0" smtClean="0"/>
              <a:t>Launching Business Enterprise</a:t>
            </a:r>
          </a:p>
          <a:p>
            <a:endParaRPr lang="en-US" dirty="0"/>
          </a:p>
        </p:txBody>
      </p:sp>
    </p:spTree>
    <p:extLst>
      <p:ext uri="{BB962C8B-B14F-4D97-AF65-F5344CB8AC3E}">
        <p14:creationId xmlns:p14="http://schemas.microsoft.com/office/powerpoint/2010/main" xmlns="" val="1661370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445" y="2425746"/>
            <a:ext cx="10515600" cy="1325563"/>
          </a:xfrm>
        </p:spPr>
        <p:txBody>
          <a:bodyPr/>
          <a:lstStyle/>
          <a:p>
            <a:pPr algn="ctr"/>
            <a:r>
              <a:rPr lang="en-US" dirty="0" smtClean="0"/>
              <a:t>SOCIAL RESPONSIBILITY OF BUSINESS</a:t>
            </a:r>
            <a:endParaRPr lang="en-US" dirty="0"/>
          </a:p>
        </p:txBody>
      </p:sp>
    </p:spTree>
    <p:extLst>
      <p:ext uri="{BB962C8B-B14F-4D97-AF65-F5344CB8AC3E}">
        <p14:creationId xmlns:p14="http://schemas.microsoft.com/office/powerpoint/2010/main" xmlns="" val="2763831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90945" y="594975"/>
          <a:ext cx="594821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sz="quarter" idx="4"/>
          </p:nvPr>
        </p:nvSpPr>
        <p:spPr>
          <a:xfrm>
            <a:off x="6373091" y="332509"/>
            <a:ext cx="4982300" cy="5857155"/>
          </a:xfrm>
        </p:spPr>
        <p:txBody>
          <a:bodyPr/>
          <a:lstStyle/>
          <a:p>
            <a:r>
              <a:rPr lang="en-US" b="1" dirty="0" smtClean="0"/>
              <a:t>The social responsibility of business means various obligations or responsibilities or duties that a business-organization has towards the society within which it exists and operates from.</a:t>
            </a:r>
            <a:endParaRPr lang="en-US" dirty="0" smtClean="0"/>
          </a:p>
          <a:p>
            <a:endParaRPr lang="en-US" dirty="0"/>
          </a:p>
        </p:txBody>
      </p:sp>
    </p:spTree>
    <p:extLst>
      <p:ext uri="{BB962C8B-B14F-4D97-AF65-F5344CB8AC3E}">
        <p14:creationId xmlns:p14="http://schemas.microsoft.com/office/powerpoint/2010/main" xmlns="" val="388803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129</TotalTime>
  <Words>565</Words>
  <Application>Microsoft Office PowerPoint</Application>
  <PresentationFormat>Custom</PresentationFormat>
  <Paragraphs>105</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Business organisation Unit 1</vt:lpstr>
      <vt:lpstr>Slide 2</vt:lpstr>
      <vt:lpstr>Slide 3</vt:lpstr>
      <vt:lpstr>Features of business </vt:lpstr>
      <vt:lpstr>Functions Of Business</vt:lpstr>
      <vt:lpstr>Functions of business</vt:lpstr>
      <vt:lpstr>Continuation of functions of business</vt:lpstr>
      <vt:lpstr>Slide 8</vt:lpstr>
      <vt:lpstr>Differences between Industry, Trade &amp; Commerce</vt:lpstr>
      <vt:lpstr>Differences Between Trade and Aids to Trade</vt:lpstr>
      <vt:lpstr>Steps to start a new Business Enterprise</vt:lpstr>
      <vt:lpstr>SOCIAL RESPONSIBILITY OF BUSINESS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Vaishnavi</dc:creator>
  <cp:lastModifiedBy>Student</cp:lastModifiedBy>
  <cp:revision>14</cp:revision>
  <dcterms:created xsi:type="dcterms:W3CDTF">2019-06-10T16:28:08Z</dcterms:created>
  <dcterms:modified xsi:type="dcterms:W3CDTF">2019-06-11T05:38:35Z</dcterms:modified>
</cp:coreProperties>
</file>